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30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306" r:id="rId14"/>
    <p:sldId id="298" r:id="rId15"/>
    <p:sldId id="287" r:id="rId16"/>
    <p:sldId id="28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84" r:id="rId25"/>
    <p:sldId id="290" r:id="rId26"/>
    <p:sldId id="289" r:id="rId27"/>
    <p:sldId id="291" r:id="rId28"/>
    <p:sldId id="297" r:id="rId29"/>
    <p:sldId id="292" r:id="rId30"/>
    <p:sldId id="29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0BC94-5D19-486F-AD66-D6C104695A2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8F883D-0E83-4EE3-A87A-571C9AE6F33C}">
      <dgm:prSet phldrT="[Text]"/>
      <dgm:spPr/>
      <dgm:t>
        <a:bodyPr/>
        <a:lstStyle/>
        <a:p>
          <a:r>
            <a:rPr lang="cs-CZ" dirty="0" smtClean="0"/>
            <a:t>Kvalitativní</a:t>
          </a:r>
          <a:endParaRPr lang="cs-CZ" dirty="0"/>
        </a:p>
      </dgm:t>
    </dgm:pt>
    <dgm:pt modelId="{FD4C0F1D-4CC5-472B-BF8A-01803E97BD83}" type="parTrans" cxnId="{E5691B7B-76E8-4E69-B656-E75AD137FB14}">
      <dgm:prSet/>
      <dgm:spPr/>
      <dgm:t>
        <a:bodyPr/>
        <a:lstStyle/>
        <a:p>
          <a:endParaRPr lang="cs-CZ"/>
        </a:p>
      </dgm:t>
    </dgm:pt>
    <dgm:pt modelId="{03AEE15E-94F6-4973-99F4-84459AEC7E15}" type="sibTrans" cxnId="{E5691B7B-76E8-4E69-B656-E75AD137FB14}">
      <dgm:prSet/>
      <dgm:spPr/>
      <dgm:t>
        <a:bodyPr/>
        <a:lstStyle/>
        <a:p>
          <a:endParaRPr lang="cs-CZ"/>
        </a:p>
      </dgm:t>
    </dgm:pt>
    <dgm:pt modelId="{C5D9B1EF-139E-408B-8548-E269CD84AB3B}">
      <dgm:prSet phldrT="[Text]"/>
      <dgm:spPr/>
      <dgm:t>
        <a:bodyPr/>
        <a:lstStyle/>
        <a:p>
          <a:r>
            <a:rPr lang="cs-CZ" dirty="0" smtClean="0"/>
            <a:t>Ústřední výzkumná otázka</a:t>
          </a:r>
          <a:endParaRPr lang="cs-CZ" dirty="0"/>
        </a:p>
      </dgm:t>
    </dgm:pt>
    <dgm:pt modelId="{9E54A229-1DF9-410C-98FD-FD640D931784}" type="parTrans" cxnId="{D1402866-A449-459A-ACE5-38239AF8F634}">
      <dgm:prSet/>
      <dgm:spPr/>
      <dgm:t>
        <a:bodyPr/>
        <a:lstStyle/>
        <a:p>
          <a:endParaRPr lang="cs-CZ"/>
        </a:p>
      </dgm:t>
    </dgm:pt>
    <dgm:pt modelId="{0D30525D-4401-4F93-89DF-DB951385DE57}" type="sibTrans" cxnId="{D1402866-A449-459A-ACE5-38239AF8F634}">
      <dgm:prSet/>
      <dgm:spPr/>
      <dgm:t>
        <a:bodyPr/>
        <a:lstStyle/>
        <a:p>
          <a:endParaRPr lang="cs-CZ"/>
        </a:p>
      </dgm:t>
    </dgm:pt>
    <dgm:pt modelId="{C39FB237-1884-497C-A6A2-E2450B90EA23}">
      <dgm:prSet phldrT="[Text]"/>
      <dgm:spPr/>
      <dgm:t>
        <a:bodyPr/>
        <a:lstStyle/>
        <a:p>
          <a:r>
            <a:rPr lang="cs-CZ" dirty="0" smtClean="0"/>
            <a:t>Kvantitativní</a:t>
          </a:r>
          <a:endParaRPr lang="cs-CZ" dirty="0"/>
        </a:p>
      </dgm:t>
    </dgm:pt>
    <dgm:pt modelId="{E4CE1C46-4CB3-4ED0-A3B1-97DB5FFDC05A}" type="parTrans" cxnId="{6AEDC244-79B3-47BE-B6AB-D4EC9C6FA872}">
      <dgm:prSet/>
      <dgm:spPr/>
      <dgm:t>
        <a:bodyPr/>
        <a:lstStyle/>
        <a:p>
          <a:endParaRPr lang="cs-CZ"/>
        </a:p>
      </dgm:t>
    </dgm:pt>
    <dgm:pt modelId="{70869BC8-2E8C-45FC-BEBE-B56302CCA0B8}" type="sibTrans" cxnId="{6AEDC244-79B3-47BE-B6AB-D4EC9C6FA872}">
      <dgm:prSet/>
      <dgm:spPr/>
      <dgm:t>
        <a:bodyPr/>
        <a:lstStyle/>
        <a:p>
          <a:endParaRPr lang="cs-CZ"/>
        </a:p>
      </dgm:t>
    </dgm:pt>
    <dgm:pt modelId="{892FB7FA-9ADE-4F05-9EC0-30CCED688058}">
      <dgm:prSet phldrT="[Text]"/>
      <dgm:spPr/>
      <dgm:t>
        <a:bodyPr/>
        <a:lstStyle/>
        <a:p>
          <a:r>
            <a:rPr lang="cs-CZ" dirty="0" smtClean="0"/>
            <a:t>Hledání proměnných – dekompozice tématu</a:t>
          </a:r>
          <a:endParaRPr lang="cs-CZ" dirty="0"/>
        </a:p>
      </dgm:t>
    </dgm:pt>
    <dgm:pt modelId="{7993540A-DEED-48AB-8BAD-FC18FE8774AC}" type="parTrans" cxnId="{7D2F070B-042F-4AC3-B397-6BE658618030}">
      <dgm:prSet/>
      <dgm:spPr/>
      <dgm:t>
        <a:bodyPr/>
        <a:lstStyle/>
        <a:p>
          <a:endParaRPr lang="cs-CZ"/>
        </a:p>
      </dgm:t>
    </dgm:pt>
    <dgm:pt modelId="{49A94707-3AEB-4CA4-9AC2-7C3B9B564529}" type="sibTrans" cxnId="{7D2F070B-042F-4AC3-B397-6BE658618030}">
      <dgm:prSet/>
      <dgm:spPr/>
      <dgm:t>
        <a:bodyPr/>
        <a:lstStyle/>
        <a:p>
          <a:endParaRPr lang="cs-CZ"/>
        </a:p>
      </dgm:t>
    </dgm:pt>
    <dgm:pt modelId="{ACF1F377-9BF1-4251-A68A-AD21EB77BE50}">
      <dgm:prSet phldrT="[Text]"/>
      <dgm:spPr/>
      <dgm:t>
        <a:bodyPr/>
        <a:lstStyle/>
        <a:p>
          <a:endParaRPr lang="cs-CZ" dirty="0"/>
        </a:p>
      </dgm:t>
    </dgm:pt>
    <dgm:pt modelId="{C3A29C94-F2FA-4853-ADB6-B75A8F1859A3}" type="parTrans" cxnId="{A53E709F-1970-4761-9AA3-07E9926BF99A}">
      <dgm:prSet/>
      <dgm:spPr/>
      <dgm:t>
        <a:bodyPr/>
        <a:lstStyle/>
        <a:p>
          <a:endParaRPr lang="cs-CZ"/>
        </a:p>
      </dgm:t>
    </dgm:pt>
    <dgm:pt modelId="{0EEE2CAC-6884-48BA-BDB1-542D7C61808E}" type="sibTrans" cxnId="{A53E709F-1970-4761-9AA3-07E9926BF99A}">
      <dgm:prSet/>
      <dgm:spPr/>
      <dgm:t>
        <a:bodyPr/>
        <a:lstStyle/>
        <a:p>
          <a:endParaRPr lang="cs-CZ"/>
        </a:p>
      </dgm:t>
    </dgm:pt>
    <dgm:pt modelId="{FCCFDBB2-2C9A-493D-846F-2DFE70A7AEA4}">
      <dgm:prSet phldrT="[Text]"/>
      <dgm:spPr/>
      <dgm:t>
        <a:bodyPr/>
        <a:lstStyle/>
        <a:p>
          <a:r>
            <a:rPr lang="cs-CZ" dirty="0" smtClean="0"/>
            <a:t>Závislé vs. nezávislé proměnné</a:t>
          </a:r>
          <a:endParaRPr lang="cs-CZ" b="1" dirty="0"/>
        </a:p>
      </dgm:t>
    </dgm:pt>
    <dgm:pt modelId="{2ADE5C56-6BBB-4408-A32B-ECB48BC1A996}" type="parTrans" cxnId="{1A8035C2-E36D-4CB3-9928-446D4C687443}">
      <dgm:prSet/>
      <dgm:spPr/>
      <dgm:t>
        <a:bodyPr/>
        <a:lstStyle/>
        <a:p>
          <a:endParaRPr lang="cs-CZ"/>
        </a:p>
      </dgm:t>
    </dgm:pt>
    <dgm:pt modelId="{DB493A79-1351-4D89-BD5D-4EF105A842BC}" type="sibTrans" cxnId="{1A8035C2-E36D-4CB3-9928-446D4C687443}">
      <dgm:prSet/>
      <dgm:spPr/>
      <dgm:t>
        <a:bodyPr/>
        <a:lstStyle/>
        <a:p>
          <a:endParaRPr lang="cs-CZ"/>
        </a:p>
      </dgm:t>
    </dgm:pt>
    <dgm:pt modelId="{37115655-DA8C-4EC5-BBF7-4E22F361BFC4}">
      <dgm:prSet phldrT="[Text]"/>
      <dgm:spPr/>
      <dgm:t>
        <a:bodyPr/>
        <a:lstStyle/>
        <a:p>
          <a:r>
            <a:rPr lang="cs-CZ" b="1" dirty="0" smtClean="0"/>
            <a:t>Operacionalizace </a:t>
          </a:r>
          <a:endParaRPr lang="cs-CZ" b="1" dirty="0"/>
        </a:p>
      </dgm:t>
    </dgm:pt>
    <dgm:pt modelId="{017B132D-51F5-41F9-AEE6-B4C74A15A47E}" type="parTrans" cxnId="{CE339866-7E7B-4A7F-BD54-EE5917433E80}">
      <dgm:prSet/>
      <dgm:spPr/>
      <dgm:t>
        <a:bodyPr/>
        <a:lstStyle/>
        <a:p>
          <a:endParaRPr lang="cs-CZ"/>
        </a:p>
      </dgm:t>
    </dgm:pt>
    <dgm:pt modelId="{33CF02AA-00AD-4FCC-A253-9543A2D66663}" type="sibTrans" cxnId="{CE339866-7E7B-4A7F-BD54-EE5917433E80}">
      <dgm:prSet/>
      <dgm:spPr/>
      <dgm:t>
        <a:bodyPr/>
        <a:lstStyle/>
        <a:p>
          <a:endParaRPr lang="cs-CZ"/>
        </a:p>
      </dgm:t>
    </dgm:pt>
    <dgm:pt modelId="{D64291CE-7D9F-41AE-8A03-BDFA010BB441}">
      <dgm:prSet phldrT="[Text]"/>
      <dgm:spPr/>
      <dgm:t>
        <a:bodyPr/>
        <a:lstStyle/>
        <a:p>
          <a:r>
            <a:rPr lang="cs-CZ" dirty="0" smtClean="0"/>
            <a:t>Průběžné zpřesňování</a:t>
          </a:r>
          <a:endParaRPr lang="cs-CZ" dirty="0"/>
        </a:p>
      </dgm:t>
    </dgm:pt>
    <dgm:pt modelId="{E2C6487D-0543-44D5-BA59-F2357F6549B5}" type="parTrans" cxnId="{4169A227-786C-4F77-8702-49671000BF9F}">
      <dgm:prSet/>
      <dgm:spPr/>
      <dgm:t>
        <a:bodyPr/>
        <a:lstStyle/>
        <a:p>
          <a:endParaRPr lang="cs-CZ"/>
        </a:p>
      </dgm:t>
    </dgm:pt>
    <dgm:pt modelId="{99DCD96F-777C-4BEF-B902-76BC538A291A}" type="sibTrans" cxnId="{4169A227-786C-4F77-8702-49671000BF9F}">
      <dgm:prSet/>
      <dgm:spPr/>
      <dgm:t>
        <a:bodyPr/>
        <a:lstStyle/>
        <a:p>
          <a:endParaRPr lang="cs-CZ"/>
        </a:p>
      </dgm:t>
    </dgm:pt>
    <dgm:pt modelId="{5A90487A-647A-4AA6-91E9-8CC6DD078E87}">
      <dgm:prSet phldrT="[Text]"/>
      <dgm:spPr/>
      <dgm:t>
        <a:bodyPr/>
        <a:lstStyle/>
        <a:p>
          <a:endParaRPr lang="cs-CZ" dirty="0"/>
        </a:p>
      </dgm:t>
    </dgm:pt>
    <dgm:pt modelId="{79700D98-A3A6-42C7-B36E-002675FD5A81}" type="parTrans" cxnId="{1C3B6A16-0A72-4D76-B034-A2DA1462C8BB}">
      <dgm:prSet/>
      <dgm:spPr/>
      <dgm:t>
        <a:bodyPr/>
        <a:lstStyle/>
        <a:p>
          <a:endParaRPr lang="cs-CZ"/>
        </a:p>
      </dgm:t>
    </dgm:pt>
    <dgm:pt modelId="{517D26EC-B661-4805-8BA6-CB120997F901}" type="sibTrans" cxnId="{1C3B6A16-0A72-4D76-B034-A2DA1462C8BB}">
      <dgm:prSet/>
      <dgm:spPr/>
      <dgm:t>
        <a:bodyPr/>
        <a:lstStyle/>
        <a:p>
          <a:endParaRPr lang="cs-CZ"/>
        </a:p>
      </dgm:t>
    </dgm:pt>
    <dgm:pt modelId="{435D086E-CAFC-4EC9-A712-48497ED1C728}" type="pres">
      <dgm:prSet presAssocID="{21F0BC94-5D19-486F-AD66-D6C104695A2D}" presName="linearFlow" presStyleCnt="0">
        <dgm:presLayoutVars>
          <dgm:dir/>
          <dgm:animLvl val="lvl"/>
          <dgm:resizeHandles/>
        </dgm:presLayoutVars>
      </dgm:prSet>
      <dgm:spPr/>
    </dgm:pt>
    <dgm:pt modelId="{85CF3EB5-DB51-470B-8A51-77381F630894}" type="pres">
      <dgm:prSet presAssocID="{F58F883D-0E83-4EE3-A87A-571C9AE6F33C}" presName="compositeNode" presStyleCnt="0">
        <dgm:presLayoutVars>
          <dgm:bulletEnabled val="1"/>
        </dgm:presLayoutVars>
      </dgm:prSet>
      <dgm:spPr/>
    </dgm:pt>
    <dgm:pt modelId="{B0E52546-F03E-4D37-83F1-B2B5B0E1F44B}" type="pres">
      <dgm:prSet presAssocID="{F58F883D-0E83-4EE3-A87A-571C9AE6F33C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0989C15-CD4D-40DF-8745-3FA8B8E67CF5}" type="pres">
      <dgm:prSet presAssocID="{F58F883D-0E83-4EE3-A87A-571C9AE6F33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EF740-518A-4FF1-8897-3765E0455D4E}" type="pres">
      <dgm:prSet presAssocID="{F58F883D-0E83-4EE3-A87A-571C9AE6F33C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C028A341-2536-46BA-B3F9-256FFC9F8855}" type="pres">
      <dgm:prSet presAssocID="{03AEE15E-94F6-4973-99F4-84459AEC7E15}" presName="sibTrans" presStyleCnt="0"/>
      <dgm:spPr/>
    </dgm:pt>
    <dgm:pt modelId="{89ECC1DF-B9B3-4FDF-ABF1-F3217EF66F8A}" type="pres">
      <dgm:prSet presAssocID="{C39FB237-1884-497C-A6A2-E2450B90EA23}" presName="compositeNode" presStyleCnt="0">
        <dgm:presLayoutVars>
          <dgm:bulletEnabled val="1"/>
        </dgm:presLayoutVars>
      </dgm:prSet>
      <dgm:spPr/>
    </dgm:pt>
    <dgm:pt modelId="{FC7C0ADE-8503-4D4C-9CC2-925701CDAC8E}" type="pres">
      <dgm:prSet presAssocID="{C39FB237-1884-497C-A6A2-E2450B90EA23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6EF1633-4EF9-49BA-9554-CC9B99461687}" type="pres">
      <dgm:prSet presAssocID="{C39FB237-1884-497C-A6A2-E2450B90EA2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BDA2F5-0EC6-4A1D-9A4B-357BD4B36EBD}" type="pres">
      <dgm:prSet presAssocID="{C39FB237-1884-497C-A6A2-E2450B90EA23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7A023C8F-F9E9-4210-93AA-94ABE3160248}" type="presOf" srcId="{892FB7FA-9ADE-4F05-9EC0-30CCED688058}" destId="{36EF1633-4EF9-49BA-9554-CC9B99461687}" srcOrd="0" destOrd="0" presId="urn:microsoft.com/office/officeart/2005/8/layout/hList2"/>
    <dgm:cxn modelId="{4169A227-786C-4F77-8702-49671000BF9F}" srcId="{F58F883D-0E83-4EE3-A87A-571C9AE6F33C}" destId="{D64291CE-7D9F-41AE-8A03-BDFA010BB441}" srcOrd="1" destOrd="0" parTransId="{E2C6487D-0543-44D5-BA59-F2357F6549B5}" sibTransId="{99DCD96F-777C-4BEF-B902-76BC538A291A}"/>
    <dgm:cxn modelId="{7D2F070B-042F-4AC3-B397-6BE658618030}" srcId="{C39FB237-1884-497C-A6A2-E2450B90EA23}" destId="{892FB7FA-9ADE-4F05-9EC0-30CCED688058}" srcOrd="0" destOrd="0" parTransId="{7993540A-DEED-48AB-8BAD-FC18FE8774AC}" sibTransId="{49A94707-3AEB-4CA4-9AC2-7C3B9B564529}"/>
    <dgm:cxn modelId="{744DFF91-517D-40BE-A3EB-945AF510EFD9}" type="presOf" srcId="{37115655-DA8C-4EC5-BBF7-4E22F361BFC4}" destId="{36EF1633-4EF9-49BA-9554-CC9B99461687}" srcOrd="0" destOrd="2" presId="urn:microsoft.com/office/officeart/2005/8/layout/hList2"/>
    <dgm:cxn modelId="{1A8035C2-E36D-4CB3-9928-446D4C687443}" srcId="{C39FB237-1884-497C-A6A2-E2450B90EA23}" destId="{FCCFDBB2-2C9A-493D-846F-2DFE70A7AEA4}" srcOrd="1" destOrd="0" parTransId="{2ADE5C56-6BBB-4408-A32B-ECB48BC1A996}" sibTransId="{DB493A79-1351-4D89-BD5D-4EF105A842BC}"/>
    <dgm:cxn modelId="{732BA489-7799-47D3-8146-1FDB367A8CA5}" type="presOf" srcId="{5A90487A-647A-4AA6-91E9-8CC6DD078E87}" destId="{F0989C15-CD4D-40DF-8745-3FA8B8E67CF5}" srcOrd="0" destOrd="2" presId="urn:microsoft.com/office/officeart/2005/8/layout/hList2"/>
    <dgm:cxn modelId="{F442707B-9678-4B75-AA71-F410C3A99212}" type="presOf" srcId="{ACF1F377-9BF1-4251-A68A-AD21EB77BE50}" destId="{36EF1633-4EF9-49BA-9554-CC9B99461687}" srcOrd="0" destOrd="3" presId="urn:microsoft.com/office/officeart/2005/8/layout/hList2"/>
    <dgm:cxn modelId="{36885D60-9436-4FC4-9B37-65A512D02EC4}" type="presOf" srcId="{C5D9B1EF-139E-408B-8548-E269CD84AB3B}" destId="{F0989C15-CD4D-40DF-8745-3FA8B8E67CF5}" srcOrd="0" destOrd="0" presId="urn:microsoft.com/office/officeart/2005/8/layout/hList2"/>
    <dgm:cxn modelId="{D13F9D24-F4DA-4F96-8774-E74BA9522AE8}" type="presOf" srcId="{FCCFDBB2-2C9A-493D-846F-2DFE70A7AEA4}" destId="{36EF1633-4EF9-49BA-9554-CC9B99461687}" srcOrd="0" destOrd="1" presId="urn:microsoft.com/office/officeart/2005/8/layout/hList2"/>
    <dgm:cxn modelId="{7F806885-1F5F-4228-9742-1B8B246986EB}" type="presOf" srcId="{F58F883D-0E83-4EE3-A87A-571C9AE6F33C}" destId="{659EF740-518A-4FF1-8897-3765E0455D4E}" srcOrd="0" destOrd="0" presId="urn:microsoft.com/office/officeart/2005/8/layout/hList2"/>
    <dgm:cxn modelId="{A53E709F-1970-4761-9AA3-07E9926BF99A}" srcId="{C39FB237-1884-497C-A6A2-E2450B90EA23}" destId="{ACF1F377-9BF1-4251-A68A-AD21EB77BE50}" srcOrd="3" destOrd="0" parTransId="{C3A29C94-F2FA-4853-ADB6-B75A8F1859A3}" sibTransId="{0EEE2CAC-6884-48BA-BDB1-542D7C61808E}"/>
    <dgm:cxn modelId="{D1402866-A449-459A-ACE5-38239AF8F634}" srcId="{F58F883D-0E83-4EE3-A87A-571C9AE6F33C}" destId="{C5D9B1EF-139E-408B-8548-E269CD84AB3B}" srcOrd="0" destOrd="0" parTransId="{9E54A229-1DF9-410C-98FD-FD640D931784}" sibTransId="{0D30525D-4401-4F93-89DF-DB951385DE57}"/>
    <dgm:cxn modelId="{CE339866-7E7B-4A7F-BD54-EE5917433E80}" srcId="{C39FB237-1884-497C-A6A2-E2450B90EA23}" destId="{37115655-DA8C-4EC5-BBF7-4E22F361BFC4}" srcOrd="2" destOrd="0" parTransId="{017B132D-51F5-41F9-AEE6-B4C74A15A47E}" sibTransId="{33CF02AA-00AD-4FCC-A253-9543A2D66663}"/>
    <dgm:cxn modelId="{E5691B7B-76E8-4E69-B656-E75AD137FB14}" srcId="{21F0BC94-5D19-486F-AD66-D6C104695A2D}" destId="{F58F883D-0E83-4EE3-A87A-571C9AE6F33C}" srcOrd="0" destOrd="0" parTransId="{FD4C0F1D-4CC5-472B-BF8A-01803E97BD83}" sibTransId="{03AEE15E-94F6-4973-99F4-84459AEC7E15}"/>
    <dgm:cxn modelId="{A2DD800F-179A-4D31-8C1B-A6363AF1BF50}" type="presOf" srcId="{D64291CE-7D9F-41AE-8A03-BDFA010BB441}" destId="{F0989C15-CD4D-40DF-8745-3FA8B8E67CF5}" srcOrd="0" destOrd="1" presId="urn:microsoft.com/office/officeart/2005/8/layout/hList2"/>
    <dgm:cxn modelId="{1C3B6A16-0A72-4D76-B034-A2DA1462C8BB}" srcId="{F58F883D-0E83-4EE3-A87A-571C9AE6F33C}" destId="{5A90487A-647A-4AA6-91E9-8CC6DD078E87}" srcOrd="2" destOrd="0" parTransId="{79700D98-A3A6-42C7-B36E-002675FD5A81}" sibTransId="{517D26EC-B661-4805-8BA6-CB120997F901}"/>
    <dgm:cxn modelId="{3BAE9E01-0685-448B-84B7-B0C1CF952C72}" type="presOf" srcId="{C39FB237-1884-497C-A6A2-E2450B90EA23}" destId="{AEBDA2F5-0EC6-4A1D-9A4B-357BD4B36EBD}" srcOrd="0" destOrd="0" presId="urn:microsoft.com/office/officeart/2005/8/layout/hList2"/>
    <dgm:cxn modelId="{6AEDC244-79B3-47BE-B6AB-D4EC9C6FA872}" srcId="{21F0BC94-5D19-486F-AD66-D6C104695A2D}" destId="{C39FB237-1884-497C-A6A2-E2450B90EA23}" srcOrd="1" destOrd="0" parTransId="{E4CE1C46-4CB3-4ED0-A3B1-97DB5FFDC05A}" sibTransId="{70869BC8-2E8C-45FC-BEBE-B56302CCA0B8}"/>
    <dgm:cxn modelId="{61E7AD98-7464-4F4C-BD95-C62E6E68FB5F}" type="presOf" srcId="{21F0BC94-5D19-486F-AD66-D6C104695A2D}" destId="{435D086E-CAFC-4EC9-A712-48497ED1C728}" srcOrd="0" destOrd="0" presId="urn:microsoft.com/office/officeart/2005/8/layout/hList2"/>
    <dgm:cxn modelId="{952CA70C-A3DA-493A-B4AF-B08F8E0A2AC4}" type="presParOf" srcId="{435D086E-CAFC-4EC9-A712-48497ED1C728}" destId="{85CF3EB5-DB51-470B-8A51-77381F630894}" srcOrd="0" destOrd="0" presId="urn:microsoft.com/office/officeart/2005/8/layout/hList2"/>
    <dgm:cxn modelId="{32817D32-56A4-4DBD-AE20-4BA30DEB503A}" type="presParOf" srcId="{85CF3EB5-DB51-470B-8A51-77381F630894}" destId="{B0E52546-F03E-4D37-83F1-B2B5B0E1F44B}" srcOrd="0" destOrd="0" presId="urn:microsoft.com/office/officeart/2005/8/layout/hList2"/>
    <dgm:cxn modelId="{71DC685F-C627-4AF6-A87B-88B8C99CBCA1}" type="presParOf" srcId="{85CF3EB5-DB51-470B-8A51-77381F630894}" destId="{F0989C15-CD4D-40DF-8745-3FA8B8E67CF5}" srcOrd="1" destOrd="0" presId="urn:microsoft.com/office/officeart/2005/8/layout/hList2"/>
    <dgm:cxn modelId="{FE956DB2-1465-4B38-A6AC-BB798561C23F}" type="presParOf" srcId="{85CF3EB5-DB51-470B-8A51-77381F630894}" destId="{659EF740-518A-4FF1-8897-3765E0455D4E}" srcOrd="2" destOrd="0" presId="urn:microsoft.com/office/officeart/2005/8/layout/hList2"/>
    <dgm:cxn modelId="{89E6930E-9EC2-4CF4-AD3C-C320077D7152}" type="presParOf" srcId="{435D086E-CAFC-4EC9-A712-48497ED1C728}" destId="{C028A341-2536-46BA-B3F9-256FFC9F8855}" srcOrd="1" destOrd="0" presId="urn:microsoft.com/office/officeart/2005/8/layout/hList2"/>
    <dgm:cxn modelId="{A158286B-62FF-49CE-9AC2-CB8DE73545E4}" type="presParOf" srcId="{435D086E-CAFC-4EC9-A712-48497ED1C728}" destId="{89ECC1DF-B9B3-4FDF-ABF1-F3217EF66F8A}" srcOrd="2" destOrd="0" presId="urn:microsoft.com/office/officeart/2005/8/layout/hList2"/>
    <dgm:cxn modelId="{48608D38-FA93-4DB4-AF65-AB0F0775D1AE}" type="presParOf" srcId="{89ECC1DF-B9B3-4FDF-ABF1-F3217EF66F8A}" destId="{FC7C0ADE-8503-4D4C-9CC2-925701CDAC8E}" srcOrd="0" destOrd="0" presId="urn:microsoft.com/office/officeart/2005/8/layout/hList2"/>
    <dgm:cxn modelId="{8F195D9A-8740-4DB7-8F29-78A529A0026B}" type="presParOf" srcId="{89ECC1DF-B9B3-4FDF-ABF1-F3217EF66F8A}" destId="{36EF1633-4EF9-49BA-9554-CC9B99461687}" srcOrd="1" destOrd="0" presId="urn:microsoft.com/office/officeart/2005/8/layout/hList2"/>
    <dgm:cxn modelId="{01EE5594-D586-4CEA-9761-5E71FD976735}" type="presParOf" srcId="{89ECC1DF-B9B3-4FDF-ABF1-F3217EF66F8A}" destId="{AEBDA2F5-0EC6-4A1D-9A4B-357BD4B36EB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7ED72-C056-40D2-83D4-616D17BBB1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9486AF-6E7E-48CA-BEFF-0F99B4FFB43A}">
      <dgm:prSet phldrT="[Text]"/>
      <dgm:spPr/>
      <dgm:t>
        <a:bodyPr/>
        <a:lstStyle/>
        <a:p>
          <a:r>
            <a:rPr lang="cs-CZ" dirty="0" smtClean="0"/>
            <a:t>Cíl</a:t>
          </a:r>
          <a:endParaRPr lang="cs-CZ" dirty="0"/>
        </a:p>
      </dgm:t>
    </dgm:pt>
    <dgm:pt modelId="{D5CA6EF7-7CBA-4CCE-BD4C-B6C1989EDCFF}" type="parTrans" cxnId="{3F884736-3534-4B51-A9DE-676B9F3F958D}">
      <dgm:prSet/>
      <dgm:spPr/>
      <dgm:t>
        <a:bodyPr/>
        <a:lstStyle/>
        <a:p>
          <a:endParaRPr lang="cs-CZ"/>
        </a:p>
      </dgm:t>
    </dgm:pt>
    <dgm:pt modelId="{70E09B36-2692-419A-9647-08A6EDD05CC1}" type="sibTrans" cxnId="{3F884736-3534-4B51-A9DE-676B9F3F958D}">
      <dgm:prSet/>
      <dgm:spPr/>
      <dgm:t>
        <a:bodyPr/>
        <a:lstStyle/>
        <a:p>
          <a:endParaRPr lang="cs-CZ"/>
        </a:p>
      </dgm:t>
    </dgm:pt>
    <dgm:pt modelId="{D79AB0B6-48DA-41D2-A32C-E4DD30780A46}">
      <dgm:prSet phldrT="[Text]"/>
      <dgm:spPr/>
      <dgm:t>
        <a:bodyPr/>
        <a:lstStyle/>
        <a:p>
          <a:r>
            <a:rPr lang="cs-CZ" dirty="0" smtClean="0"/>
            <a:t>Je cílem něco popsat, </a:t>
          </a:r>
          <a:r>
            <a:rPr lang="cs-CZ" dirty="0" smtClean="0"/>
            <a:t>identifikovat nebo </a:t>
          </a:r>
          <a:r>
            <a:rPr lang="cs-CZ" b="1" dirty="0" smtClean="0"/>
            <a:t>vysvětlit?</a:t>
          </a:r>
          <a:endParaRPr lang="cs-CZ" b="1" dirty="0"/>
        </a:p>
      </dgm:t>
    </dgm:pt>
    <dgm:pt modelId="{AE946ACC-C07B-4674-9BE3-234E5087170F}" type="parTrans" cxnId="{8757C9D8-EA43-4DFB-A7FD-8836D23C9848}">
      <dgm:prSet/>
      <dgm:spPr/>
      <dgm:t>
        <a:bodyPr/>
        <a:lstStyle/>
        <a:p>
          <a:endParaRPr lang="cs-CZ"/>
        </a:p>
      </dgm:t>
    </dgm:pt>
    <dgm:pt modelId="{73C9C277-E630-4EEB-8A47-1657418616DC}" type="sibTrans" cxnId="{8757C9D8-EA43-4DFB-A7FD-8836D23C9848}">
      <dgm:prSet/>
      <dgm:spPr/>
      <dgm:t>
        <a:bodyPr/>
        <a:lstStyle/>
        <a:p>
          <a:endParaRPr lang="cs-CZ"/>
        </a:p>
      </dgm:t>
    </dgm:pt>
    <dgm:pt modelId="{C61FE37B-AF7E-4EFA-BB5C-59AD02B73493}">
      <dgm:prSet phldrT="[Text]"/>
      <dgm:spPr/>
      <dgm:t>
        <a:bodyPr/>
        <a:lstStyle/>
        <a:p>
          <a:r>
            <a:rPr lang="cs-CZ" dirty="0" smtClean="0"/>
            <a:t>Proměnné nelze měřit?</a:t>
          </a:r>
          <a:endParaRPr lang="cs-CZ" dirty="0"/>
        </a:p>
      </dgm:t>
    </dgm:pt>
    <dgm:pt modelId="{81907901-6B67-4D13-A798-11BFF5FFC9B6}" type="parTrans" cxnId="{37ABC131-41C7-4760-BAF7-76C7DEE58C6E}">
      <dgm:prSet/>
      <dgm:spPr/>
      <dgm:t>
        <a:bodyPr/>
        <a:lstStyle/>
        <a:p>
          <a:endParaRPr lang="cs-CZ"/>
        </a:p>
      </dgm:t>
    </dgm:pt>
    <dgm:pt modelId="{143B46B2-D5BB-4E8E-BCD1-D24C1FD77BE0}" type="sibTrans" cxnId="{37ABC131-41C7-4760-BAF7-76C7DEE58C6E}">
      <dgm:prSet/>
      <dgm:spPr/>
      <dgm:t>
        <a:bodyPr/>
        <a:lstStyle/>
        <a:p>
          <a:endParaRPr lang="cs-CZ"/>
        </a:p>
      </dgm:t>
    </dgm:pt>
    <dgm:pt modelId="{7C23E2C3-11C9-46E3-A2E2-2B1EF60AE55B}">
      <dgm:prSet phldrT="[Text]"/>
      <dgm:spPr/>
      <dgm:t>
        <a:bodyPr/>
        <a:lstStyle/>
        <a:p>
          <a:r>
            <a:rPr lang="cs-CZ" dirty="0" smtClean="0"/>
            <a:t>Design</a:t>
          </a:r>
          <a:endParaRPr lang="cs-CZ" dirty="0"/>
        </a:p>
      </dgm:t>
    </dgm:pt>
    <dgm:pt modelId="{99469C90-2278-4880-A60F-CC609705520A}" type="parTrans" cxnId="{EE7A80A6-7295-4AC6-9676-E01244C6058F}">
      <dgm:prSet/>
      <dgm:spPr/>
      <dgm:t>
        <a:bodyPr/>
        <a:lstStyle/>
        <a:p>
          <a:endParaRPr lang="cs-CZ"/>
        </a:p>
      </dgm:t>
    </dgm:pt>
    <dgm:pt modelId="{6398A029-D163-4A57-8C26-30B34E8786F7}" type="sibTrans" cxnId="{EE7A80A6-7295-4AC6-9676-E01244C6058F}">
      <dgm:prSet/>
      <dgm:spPr/>
      <dgm:t>
        <a:bodyPr/>
        <a:lstStyle/>
        <a:p>
          <a:endParaRPr lang="cs-CZ"/>
        </a:p>
      </dgm:t>
    </dgm:pt>
    <dgm:pt modelId="{EB853D49-9434-4571-8175-BAD47B80243C}">
      <dgm:prSet phldrT="[Text]" custT="1"/>
      <dgm:spPr/>
      <dgm:t>
        <a:bodyPr/>
        <a:lstStyle/>
        <a:p>
          <a:r>
            <a:rPr lang="cs-CZ" sz="1600" b="1" dirty="0" smtClean="0"/>
            <a:t>Kvalitativní</a:t>
          </a:r>
          <a:r>
            <a:rPr lang="cs-CZ" sz="1500" b="1" dirty="0" smtClean="0"/>
            <a:t> výzkum</a:t>
          </a:r>
          <a:endParaRPr lang="cs-CZ" sz="1500" b="1" dirty="0"/>
        </a:p>
      </dgm:t>
    </dgm:pt>
    <dgm:pt modelId="{92DC36ED-86FD-4C52-BA7D-6B3760C57CD9}" type="parTrans" cxnId="{683BDCFA-E5A4-4A18-BCF5-9A5161CB94D5}">
      <dgm:prSet/>
      <dgm:spPr/>
      <dgm:t>
        <a:bodyPr/>
        <a:lstStyle/>
        <a:p>
          <a:endParaRPr lang="cs-CZ"/>
        </a:p>
      </dgm:t>
    </dgm:pt>
    <dgm:pt modelId="{E8AA12A9-79B5-4D41-A2F9-57CD5577818E}" type="sibTrans" cxnId="{683BDCFA-E5A4-4A18-BCF5-9A5161CB94D5}">
      <dgm:prSet/>
      <dgm:spPr/>
      <dgm:t>
        <a:bodyPr/>
        <a:lstStyle/>
        <a:p>
          <a:endParaRPr lang="cs-CZ"/>
        </a:p>
      </dgm:t>
    </dgm:pt>
    <dgm:pt modelId="{D29249ED-6678-4C53-A9AA-1B6EB4E3922D}">
      <dgm:prSet phldrT="[Text]"/>
      <dgm:spPr/>
      <dgm:t>
        <a:bodyPr/>
        <a:lstStyle/>
        <a:p>
          <a:r>
            <a:rPr lang="cs-CZ" dirty="0" smtClean="0"/>
            <a:t>Problém</a:t>
          </a:r>
          <a:endParaRPr lang="cs-CZ" dirty="0"/>
        </a:p>
      </dgm:t>
    </dgm:pt>
    <dgm:pt modelId="{903AF4E1-7738-4BA9-89B0-CA9BC976DE2C}" type="parTrans" cxnId="{6DBEBF3E-FA3E-4F62-A535-57B71029071B}">
      <dgm:prSet/>
      <dgm:spPr/>
      <dgm:t>
        <a:bodyPr/>
        <a:lstStyle/>
        <a:p>
          <a:endParaRPr lang="cs-CZ"/>
        </a:p>
      </dgm:t>
    </dgm:pt>
    <dgm:pt modelId="{A8721034-C3C1-4E58-ACCA-A69CCD12E4FA}" type="sibTrans" cxnId="{6DBEBF3E-FA3E-4F62-A535-57B71029071B}">
      <dgm:prSet/>
      <dgm:spPr/>
      <dgm:t>
        <a:bodyPr/>
        <a:lstStyle/>
        <a:p>
          <a:endParaRPr lang="cs-CZ"/>
        </a:p>
      </dgm:t>
    </dgm:pt>
    <dgm:pt modelId="{503BE046-A52D-4836-B666-84D80214BEB8}">
      <dgm:prSet phldrT="[Text]"/>
      <dgm:spPr/>
      <dgm:t>
        <a:bodyPr/>
        <a:lstStyle/>
        <a:p>
          <a:r>
            <a:rPr lang="cs-CZ" dirty="0" smtClean="0"/>
            <a:t>Výzkumné otázky</a:t>
          </a:r>
          <a:endParaRPr lang="cs-CZ" dirty="0"/>
        </a:p>
      </dgm:t>
    </dgm:pt>
    <dgm:pt modelId="{B6D6F538-9319-44CB-80E8-F804E1CAC346}" type="parTrans" cxnId="{B5B91025-762A-4A5C-A84C-A6FECED086FF}">
      <dgm:prSet/>
      <dgm:spPr/>
      <dgm:t>
        <a:bodyPr/>
        <a:lstStyle/>
        <a:p>
          <a:endParaRPr lang="cs-CZ"/>
        </a:p>
      </dgm:t>
    </dgm:pt>
    <dgm:pt modelId="{CC5D3CD9-F28E-464D-9F4B-61A8BB320833}" type="sibTrans" cxnId="{B5B91025-762A-4A5C-A84C-A6FECED086FF}">
      <dgm:prSet/>
      <dgm:spPr/>
      <dgm:t>
        <a:bodyPr/>
        <a:lstStyle/>
        <a:p>
          <a:endParaRPr lang="cs-CZ"/>
        </a:p>
      </dgm:t>
    </dgm:pt>
    <dgm:pt modelId="{E0B3EAC4-E1A0-4ED6-A4D2-9336BDCBCDEB}" type="pres">
      <dgm:prSet presAssocID="{6EA7ED72-C056-40D2-83D4-616D17BBB1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82BE8B-77BC-4940-8234-9AD6C7E99A3C}" type="pres">
      <dgm:prSet presAssocID="{7A9486AF-6E7E-48CA-BEFF-0F99B4FFB43A}" presName="composite" presStyleCnt="0"/>
      <dgm:spPr/>
    </dgm:pt>
    <dgm:pt modelId="{B427F79C-1D6C-40E8-A77F-6F1159CA2CA1}" type="pres">
      <dgm:prSet presAssocID="{7A9486AF-6E7E-48CA-BEFF-0F99B4FFB4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CF2EE6-0975-42F5-99B4-5D7E469A1222}" type="pres">
      <dgm:prSet presAssocID="{7A9486AF-6E7E-48CA-BEFF-0F99B4FFB43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348B8C-90A5-4278-8AB8-53335A1BC4FC}" type="pres">
      <dgm:prSet presAssocID="{70E09B36-2692-419A-9647-08A6EDD05CC1}" presName="sp" presStyleCnt="0"/>
      <dgm:spPr/>
    </dgm:pt>
    <dgm:pt modelId="{1369E4C0-3041-4531-AF49-4872984B4BFC}" type="pres">
      <dgm:prSet presAssocID="{7C23E2C3-11C9-46E3-A2E2-2B1EF60AE55B}" presName="composite" presStyleCnt="0"/>
      <dgm:spPr/>
    </dgm:pt>
    <dgm:pt modelId="{6AB190B8-3785-4B79-B5E4-D4A021181152}" type="pres">
      <dgm:prSet presAssocID="{7C23E2C3-11C9-46E3-A2E2-2B1EF60AE5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EFE644-9F7E-40DE-A48F-AC5F5096068D}" type="pres">
      <dgm:prSet presAssocID="{7C23E2C3-11C9-46E3-A2E2-2B1EF60AE5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4F4A8B-4C4B-462B-8DF8-564CF43580E0}" type="pres">
      <dgm:prSet presAssocID="{6398A029-D163-4A57-8C26-30B34E8786F7}" presName="sp" presStyleCnt="0"/>
      <dgm:spPr/>
    </dgm:pt>
    <dgm:pt modelId="{9C8317A6-9647-4BC8-8CB8-B98B19DA8861}" type="pres">
      <dgm:prSet presAssocID="{D29249ED-6678-4C53-A9AA-1B6EB4E3922D}" presName="composite" presStyleCnt="0"/>
      <dgm:spPr/>
    </dgm:pt>
    <dgm:pt modelId="{D9681A2E-D231-4785-8EC5-938EF77FA60B}" type="pres">
      <dgm:prSet presAssocID="{D29249ED-6678-4C53-A9AA-1B6EB4E392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9DC7F9-5349-4286-A188-7F88FAD6DCA1}" type="pres">
      <dgm:prSet presAssocID="{D29249ED-6678-4C53-A9AA-1B6EB4E392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5D0108-C4EE-42CE-BBDA-33ACEF8183C4}" type="presOf" srcId="{D79AB0B6-48DA-41D2-A32C-E4DD30780A46}" destId="{7ACF2EE6-0975-42F5-99B4-5D7E469A1222}" srcOrd="0" destOrd="0" presId="urn:microsoft.com/office/officeart/2005/8/layout/chevron2"/>
    <dgm:cxn modelId="{1D78A203-3C92-455D-B34F-938C6346207F}" type="presOf" srcId="{6EA7ED72-C056-40D2-83D4-616D17BBB1AC}" destId="{E0B3EAC4-E1A0-4ED6-A4D2-9336BDCBCDEB}" srcOrd="0" destOrd="0" presId="urn:microsoft.com/office/officeart/2005/8/layout/chevron2"/>
    <dgm:cxn modelId="{9541791C-7024-4730-8572-67E89AB0639F}" type="presOf" srcId="{D29249ED-6678-4C53-A9AA-1B6EB4E3922D}" destId="{D9681A2E-D231-4785-8EC5-938EF77FA60B}" srcOrd="0" destOrd="0" presId="urn:microsoft.com/office/officeart/2005/8/layout/chevron2"/>
    <dgm:cxn modelId="{ADD12D60-383C-4AB1-B011-1B3EC06C3C29}" type="presOf" srcId="{C61FE37B-AF7E-4EFA-BB5C-59AD02B73493}" destId="{7ACF2EE6-0975-42F5-99B4-5D7E469A1222}" srcOrd="0" destOrd="1" presId="urn:microsoft.com/office/officeart/2005/8/layout/chevron2"/>
    <dgm:cxn modelId="{688CE540-2869-48ED-AA54-4CB694E4A26F}" type="presOf" srcId="{503BE046-A52D-4836-B666-84D80214BEB8}" destId="{CA9DC7F9-5349-4286-A188-7F88FAD6DCA1}" srcOrd="0" destOrd="0" presId="urn:microsoft.com/office/officeart/2005/8/layout/chevron2"/>
    <dgm:cxn modelId="{F13FEF45-396B-4EF6-ABD8-1ADE98139975}" type="presOf" srcId="{EB853D49-9434-4571-8175-BAD47B80243C}" destId="{43EFE644-9F7E-40DE-A48F-AC5F5096068D}" srcOrd="0" destOrd="0" presId="urn:microsoft.com/office/officeart/2005/8/layout/chevron2"/>
    <dgm:cxn modelId="{7F0BBC80-2815-40D9-88BC-E298B3609334}" type="presOf" srcId="{7A9486AF-6E7E-48CA-BEFF-0F99B4FFB43A}" destId="{B427F79C-1D6C-40E8-A77F-6F1159CA2CA1}" srcOrd="0" destOrd="0" presId="urn:microsoft.com/office/officeart/2005/8/layout/chevron2"/>
    <dgm:cxn modelId="{B5B91025-762A-4A5C-A84C-A6FECED086FF}" srcId="{D29249ED-6678-4C53-A9AA-1B6EB4E3922D}" destId="{503BE046-A52D-4836-B666-84D80214BEB8}" srcOrd="0" destOrd="0" parTransId="{B6D6F538-9319-44CB-80E8-F804E1CAC346}" sibTransId="{CC5D3CD9-F28E-464D-9F4B-61A8BB320833}"/>
    <dgm:cxn modelId="{8757C9D8-EA43-4DFB-A7FD-8836D23C9848}" srcId="{7A9486AF-6E7E-48CA-BEFF-0F99B4FFB43A}" destId="{D79AB0B6-48DA-41D2-A32C-E4DD30780A46}" srcOrd="0" destOrd="0" parTransId="{AE946ACC-C07B-4674-9BE3-234E5087170F}" sibTransId="{73C9C277-E630-4EEB-8A47-1657418616DC}"/>
    <dgm:cxn modelId="{683BDCFA-E5A4-4A18-BCF5-9A5161CB94D5}" srcId="{7C23E2C3-11C9-46E3-A2E2-2B1EF60AE55B}" destId="{EB853D49-9434-4571-8175-BAD47B80243C}" srcOrd="0" destOrd="0" parTransId="{92DC36ED-86FD-4C52-BA7D-6B3760C57CD9}" sibTransId="{E8AA12A9-79B5-4D41-A2F9-57CD5577818E}"/>
    <dgm:cxn modelId="{DC8DCD84-E39A-495D-A13E-2AAF09CEC591}" type="presOf" srcId="{7C23E2C3-11C9-46E3-A2E2-2B1EF60AE55B}" destId="{6AB190B8-3785-4B79-B5E4-D4A021181152}" srcOrd="0" destOrd="0" presId="urn:microsoft.com/office/officeart/2005/8/layout/chevron2"/>
    <dgm:cxn modelId="{37ABC131-41C7-4760-BAF7-76C7DEE58C6E}" srcId="{7A9486AF-6E7E-48CA-BEFF-0F99B4FFB43A}" destId="{C61FE37B-AF7E-4EFA-BB5C-59AD02B73493}" srcOrd="1" destOrd="0" parTransId="{81907901-6B67-4D13-A798-11BFF5FFC9B6}" sibTransId="{143B46B2-D5BB-4E8E-BCD1-D24C1FD77BE0}"/>
    <dgm:cxn modelId="{3F884736-3534-4B51-A9DE-676B9F3F958D}" srcId="{6EA7ED72-C056-40D2-83D4-616D17BBB1AC}" destId="{7A9486AF-6E7E-48CA-BEFF-0F99B4FFB43A}" srcOrd="0" destOrd="0" parTransId="{D5CA6EF7-7CBA-4CCE-BD4C-B6C1989EDCFF}" sibTransId="{70E09B36-2692-419A-9647-08A6EDD05CC1}"/>
    <dgm:cxn modelId="{6DBEBF3E-FA3E-4F62-A535-57B71029071B}" srcId="{6EA7ED72-C056-40D2-83D4-616D17BBB1AC}" destId="{D29249ED-6678-4C53-A9AA-1B6EB4E3922D}" srcOrd="2" destOrd="0" parTransId="{903AF4E1-7738-4BA9-89B0-CA9BC976DE2C}" sibTransId="{A8721034-C3C1-4E58-ACCA-A69CCD12E4FA}"/>
    <dgm:cxn modelId="{EE7A80A6-7295-4AC6-9676-E01244C6058F}" srcId="{6EA7ED72-C056-40D2-83D4-616D17BBB1AC}" destId="{7C23E2C3-11C9-46E3-A2E2-2B1EF60AE55B}" srcOrd="1" destOrd="0" parTransId="{99469C90-2278-4880-A60F-CC609705520A}" sibTransId="{6398A029-D163-4A57-8C26-30B34E8786F7}"/>
    <dgm:cxn modelId="{58E9D132-096F-4703-AF12-A2486847B877}" type="presParOf" srcId="{E0B3EAC4-E1A0-4ED6-A4D2-9336BDCBCDEB}" destId="{2982BE8B-77BC-4940-8234-9AD6C7E99A3C}" srcOrd="0" destOrd="0" presId="urn:microsoft.com/office/officeart/2005/8/layout/chevron2"/>
    <dgm:cxn modelId="{97643B24-302D-4842-A771-5BA5193A98F6}" type="presParOf" srcId="{2982BE8B-77BC-4940-8234-9AD6C7E99A3C}" destId="{B427F79C-1D6C-40E8-A77F-6F1159CA2CA1}" srcOrd="0" destOrd="0" presId="urn:microsoft.com/office/officeart/2005/8/layout/chevron2"/>
    <dgm:cxn modelId="{0A672420-0D0E-4803-B906-A9006C820111}" type="presParOf" srcId="{2982BE8B-77BC-4940-8234-9AD6C7E99A3C}" destId="{7ACF2EE6-0975-42F5-99B4-5D7E469A1222}" srcOrd="1" destOrd="0" presId="urn:microsoft.com/office/officeart/2005/8/layout/chevron2"/>
    <dgm:cxn modelId="{556E6ACE-0F54-4EB6-8FCD-5BAC11376779}" type="presParOf" srcId="{E0B3EAC4-E1A0-4ED6-A4D2-9336BDCBCDEB}" destId="{6A348B8C-90A5-4278-8AB8-53335A1BC4FC}" srcOrd="1" destOrd="0" presId="urn:microsoft.com/office/officeart/2005/8/layout/chevron2"/>
    <dgm:cxn modelId="{255CB73B-7D13-4F25-851C-5892F11A0CB4}" type="presParOf" srcId="{E0B3EAC4-E1A0-4ED6-A4D2-9336BDCBCDEB}" destId="{1369E4C0-3041-4531-AF49-4872984B4BFC}" srcOrd="2" destOrd="0" presId="urn:microsoft.com/office/officeart/2005/8/layout/chevron2"/>
    <dgm:cxn modelId="{53D4102A-4763-4C2F-9B02-0283CEF49DF5}" type="presParOf" srcId="{1369E4C0-3041-4531-AF49-4872984B4BFC}" destId="{6AB190B8-3785-4B79-B5E4-D4A021181152}" srcOrd="0" destOrd="0" presId="urn:microsoft.com/office/officeart/2005/8/layout/chevron2"/>
    <dgm:cxn modelId="{DD2A94BD-95E8-49C4-85D3-CB2856DDF187}" type="presParOf" srcId="{1369E4C0-3041-4531-AF49-4872984B4BFC}" destId="{43EFE644-9F7E-40DE-A48F-AC5F5096068D}" srcOrd="1" destOrd="0" presId="urn:microsoft.com/office/officeart/2005/8/layout/chevron2"/>
    <dgm:cxn modelId="{4C6F3696-E659-481B-A7B9-4B420B676165}" type="presParOf" srcId="{E0B3EAC4-E1A0-4ED6-A4D2-9336BDCBCDEB}" destId="{BA4F4A8B-4C4B-462B-8DF8-564CF43580E0}" srcOrd="3" destOrd="0" presId="urn:microsoft.com/office/officeart/2005/8/layout/chevron2"/>
    <dgm:cxn modelId="{E2C7C6D0-735D-484D-BEDB-C7CFBBB9D4E3}" type="presParOf" srcId="{E0B3EAC4-E1A0-4ED6-A4D2-9336BDCBCDEB}" destId="{9C8317A6-9647-4BC8-8CB8-B98B19DA8861}" srcOrd="4" destOrd="0" presId="urn:microsoft.com/office/officeart/2005/8/layout/chevron2"/>
    <dgm:cxn modelId="{624CD5F0-AF3E-4288-B45D-DADA16B6C5FD}" type="presParOf" srcId="{9C8317A6-9647-4BC8-8CB8-B98B19DA8861}" destId="{D9681A2E-D231-4785-8EC5-938EF77FA60B}" srcOrd="0" destOrd="0" presId="urn:microsoft.com/office/officeart/2005/8/layout/chevron2"/>
    <dgm:cxn modelId="{D9C0EF53-A777-4460-AE5E-5AEA816286B9}" type="presParOf" srcId="{9C8317A6-9647-4BC8-8CB8-B98B19DA8861}" destId="{CA9DC7F9-5349-4286-A188-7F88FAD6DC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7ED72-C056-40D2-83D4-616D17BBB1AC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A9486AF-6E7E-48CA-BEFF-0F99B4FFB43A}">
      <dgm:prSet phldrT="[Text]"/>
      <dgm:spPr/>
      <dgm:t>
        <a:bodyPr/>
        <a:lstStyle/>
        <a:p>
          <a:r>
            <a:rPr lang="cs-CZ" dirty="0" smtClean="0"/>
            <a:t>Cíl</a:t>
          </a:r>
          <a:endParaRPr lang="cs-CZ" dirty="0"/>
        </a:p>
      </dgm:t>
    </dgm:pt>
    <dgm:pt modelId="{D5CA6EF7-7CBA-4CCE-BD4C-B6C1989EDCFF}" type="parTrans" cxnId="{3F884736-3534-4B51-A9DE-676B9F3F958D}">
      <dgm:prSet/>
      <dgm:spPr/>
      <dgm:t>
        <a:bodyPr/>
        <a:lstStyle/>
        <a:p>
          <a:endParaRPr lang="cs-CZ"/>
        </a:p>
      </dgm:t>
    </dgm:pt>
    <dgm:pt modelId="{70E09B36-2692-419A-9647-08A6EDD05CC1}" type="sibTrans" cxnId="{3F884736-3534-4B51-A9DE-676B9F3F958D}">
      <dgm:prSet/>
      <dgm:spPr/>
      <dgm:t>
        <a:bodyPr/>
        <a:lstStyle/>
        <a:p>
          <a:endParaRPr lang="cs-CZ"/>
        </a:p>
      </dgm:t>
    </dgm:pt>
    <dgm:pt modelId="{D79AB0B6-48DA-41D2-A32C-E4DD30780A46}">
      <dgm:prSet phldrT="[Text]"/>
      <dgm:spPr/>
      <dgm:t>
        <a:bodyPr/>
        <a:lstStyle/>
        <a:p>
          <a:r>
            <a:rPr lang="cs-CZ" dirty="0" smtClean="0"/>
            <a:t>Je cílem </a:t>
          </a:r>
          <a:r>
            <a:rPr lang="cs-CZ" b="1" dirty="0" smtClean="0"/>
            <a:t>popsat</a:t>
          </a:r>
          <a:r>
            <a:rPr lang="cs-CZ" dirty="0" smtClean="0"/>
            <a:t> stav nebo </a:t>
          </a:r>
          <a:r>
            <a:rPr lang="cs-CZ" b="1" dirty="0" smtClean="0"/>
            <a:t>vztahy </a:t>
          </a:r>
          <a:r>
            <a:rPr lang="cs-CZ" dirty="0" smtClean="0"/>
            <a:t>mezi proměnnými?</a:t>
          </a:r>
          <a:endParaRPr lang="cs-CZ" dirty="0"/>
        </a:p>
      </dgm:t>
    </dgm:pt>
    <dgm:pt modelId="{AE946ACC-C07B-4674-9BE3-234E5087170F}" type="parTrans" cxnId="{8757C9D8-EA43-4DFB-A7FD-8836D23C9848}">
      <dgm:prSet/>
      <dgm:spPr/>
      <dgm:t>
        <a:bodyPr/>
        <a:lstStyle/>
        <a:p>
          <a:endParaRPr lang="cs-CZ"/>
        </a:p>
      </dgm:t>
    </dgm:pt>
    <dgm:pt modelId="{73C9C277-E630-4EEB-8A47-1657418616DC}" type="sibTrans" cxnId="{8757C9D8-EA43-4DFB-A7FD-8836D23C9848}">
      <dgm:prSet/>
      <dgm:spPr/>
      <dgm:t>
        <a:bodyPr/>
        <a:lstStyle/>
        <a:p>
          <a:endParaRPr lang="cs-CZ"/>
        </a:p>
      </dgm:t>
    </dgm:pt>
    <dgm:pt modelId="{C61FE37B-AF7E-4EFA-BB5C-59AD02B73493}">
      <dgm:prSet phldrT="[Text]"/>
      <dgm:spPr/>
      <dgm:t>
        <a:bodyPr/>
        <a:lstStyle/>
        <a:p>
          <a:r>
            <a:rPr lang="cs-CZ" dirty="0" smtClean="0"/>
            <a:t>Proměnné lze měřit?</a:t>
          </a:r>
          <a:endParaRPr lang="cs-CZ" dirty="0"/>
        </a:p>
      </dgm:t>
    </dgm:pt>
    <dgm:pt modelId="{81907901-6B67-4D13-A798-11BFF5FFC9B6}" type="parTrans" cxnId="{37ABC131-41C7-4760-BAF7-76C7DEE58C6E}">
      <dgm:prSet/>
      <dgm:spPr/>
      <dgm:t>
        <a:bodyPr/>
        <a:lstStyle/>
        <a:p>
          <a:endParaRPr lang="cs-CZ"/>
        </a:p>
      </dgm:t>
    </dgm:pt>
    <dgm:pt modelId="{143B46B2-D5BB-4E8E-BCD1-D24C1FD77BE0}" type="sibTrans" cxnId="{37ABC131-41C7-4760-BAF7-76C7DEE58C6E}">
      <dgm:prSet/>
      <dgm:spPr/>
      <dgm:t>
        <a:bodyPr/>
        <a:lstStyle/>
        <a:p>
          <a:endParaRPr lang="cs-CZ"/>
        </a:p>
      </dgm:t>
    </dgm:pt>
    <dgm:pt modelId="{7C23E2C3-11C9-46E3-A2E2-2B1EF60AE55B}">
      <dgm:prSet phldrT="[Text]"/>
      <dgm:spPr/>
      <dgm:t>
        <a:bodyPr/>
        <a:lstStyle/>
        <a:p>
          <a:r>
            <a:rPr lang="cs-CZ" dirty="0" smtClean="0"/>
            <a:t>Design</a:t>
          </a:r>
          <a:endParaRPr lang="cs-CZ" dirty="0"/>
        </a:p>
      </dgm:t>
    </dgm:pt>
    <dgm:pt modelId="{99469C90-2278-4880-A60F-CC609705520A}" type="parTrans" cxnId="{EE7A80A6-7295-4AC6-9676-E01244C6058F}">
      <dgm:prSet/>
      <dgm:spPr/>
      <dgm:t>
        <a:bodyPr/>
        <a:lstStyle/>
        <a:p>
          <a:endParaRPr lang="cs-CZ"/>
        </a:p>
      </dgm:t>
    </dgm:pt>
    <dgm:pt modelId="{6398A029-D163-4A57-8C26-30B34E8786F7}" type="sibTrans" cxnId="{EE7A80A6-7295-4AC6-9676-E01244C6058F}">
      <dgm:prSet/>
      <dgm:spPr/>
      <dgm:t>
        <a:bodyPr/>
        <a:lstStyle/>
        <a:p>
          <a:endParaRPr lang="cs-CZ"/>
        </a:p>
      </dgm:t>
    </dgm:pt>
    <dgm:pt modelId="{EB853D49-9434-4571-8175-BAD47B80243C}">
      <dgm:prSet phldrT="[Text]"/>
      <dgm:spPr/>
      <dgm:t>
        <a:bodyPr/>
        <a:lstStyle/>
        <a:p>
          <a:r>
            <a:rPr lang="cs-CZ" b="1" dirty="0" smtClean="0"/>
            <a:t>Kvantitativní výzkum</a:t>
          </a:r>
          <a:endParaRPr lang="cs-CZ" b="1" dirty="0"/>
        </a:p>
      </dgm:t>
    </dgm:pt>
    <dgm:pt modelId="{92DC36ED-86FD-4C52-BA7D-6B3760C57CD9}" type="parTrans" cxnId="{683BDCFA-E5A4-4A18-BCF5-9A5161CB94D5}">
      <dgm:prSet/>
      <dgm:spPr/>
      <dgm:t>
        <a:bodyPr/>
        <a:lstStyle/>
        <a:p>
          <a:endParaRPr lang="cs-CZ"/>
        </a:p>
      </dgm:t>
    </dgm:pt>
    <dgm:pt modelId="{E8AA12A9-79B5-4D41-A2F9-57CD5577818E}" type="sibTrans" cxnId="{683BDCFA-E5A4-4A18-BCF5-9A5161CB94D5}">
      <dgm:prSet/>
      <dgm:spPr/>
      <dgm:t>
        <a:bodyPr/>
        <a:lstStyle/>
        <a:p>
          <a:endParaRPr lang="cs-CZ"/>
        </a:p>
      </dgm:t>
    </dgm:pt>
    <dgm:pt modelId="{D29249ED-6678-4C53-A9AA-1B6EB4E3922D}">
      <dgm:prSet phldrT="[Text]"/>
      <dgm:spPr/>
      <dgm:t>
        <a:bodyPr/>
        <a:lstStyle/>
        <a:p>
          <a:r>
            <a:rPr lang="cs-CZ" dirty="0" smtClean="0"/>
            <a:t>Problém</a:t>
          </a:r>
          <a:endParaRPr lang="cs-CZ" dirty="0"/>
        </a:p>
      </dgm:t>
    </dgm:pt>
    <dgm:pt modelId="{903AF4E1-7738-4BA9-89B0-CA9BC976DE2C}" type="parTrans" cxnId="{6DBEBF3E-FA3E-4F62-A535-57B71029071B}">
      <dgm:prSet/>
      <dgm:spPr/>
      <dgm:t>
        <a:bodyPr/>
        <a:lstStyle/>
        <a:p>
          <a:endParaRPr lang="cs-CZ"/>
        </a:p>
      </dgm:t>
    </dgm:pt>
    <dgm:pt modelId="{A8721034-C3C1-4E58-ACCA-A69CCD12E4FA}" type="sibTrans" cxnId="{6DBEBF3E-FA3E-4F62-A535-57B71029071B}">
      <dgm:prSet/>
      <dgm:spPr/>
      <dgm:t>
        <a:bodyPr/>
        <a:lstStyle/>
        <a:p>
          <a:endParaRPr lang="cs-CZ"/>
        </a:p>
      </dgm:t>
    </dgm:pt>
    <dgm:pt modelId="{503BE046-A52D-4836-B666-84D80214BEB8}">
      <dgm:prSet phldrT="[Text]"/>
      <dgm:spPr/>
      <dgm:t>
        <a:bodyPr/>
        <a:lstStyle/>
        <a:p>
          <a:r>
            <a:rPr lang="cs-CZ" dirty="0" smtClean="0"/>
            <a:t>Výzkumné otázky </a:t>
          </a:r>
          <a:r>
            <a:rPr lang="cs-CZ" b="1" dirty="0" smtClean="0"/>
            <a:t>deskriptivní statistika</a:t>
          </a:r>
          <a:endParaRPr lang="cs-CZ" dirty="0"/>
        </a:p>
      </dgm:t>
    </dgm:pt>
    <dgm:pt modelId="{B6D6F538-9319-44CB-80E8-F804E1CAC346}" type="parTrans" cxnId="{B5B91025-762A-4A5C-A84C-A6FECED086FF}">
      <dgm:prSet/>
      <dgm:spPr/>
      <dgm:t>
        <a:bodyPr/>
        <a:lstStyle/>
        <a:p>
          <a:endParaRPr lang="cs-CZ"/>
        </a:p>
      </dgm:t>
    </dgm:pt>
    <dgm:pt modelId="{CC5D3CD9-F28E-464D-9F4B-61A8BB320833}" type="sibTrans" cxnId="{B5B91025-762A-4A5C-A84C-A6FECED086FF}">
      <dgm:prSet/>
      <dgm:spPr/>
      <dgm:t>
        <a:bodyPr/>
        <a:lstStyle/>
        <a:p>
          <a:endParaRPr lang="cs-CZ"/>
        </a:p>
      </dgm:t>
    </dgm:pt>
    <dgm:pt modelId="{6F875305-36BB-405C-83C2-2EEA91108EA0}">
      <dgm:prSet phldrT="[Text]"/>
      <dgm:spPr/>
      <dgm:t>
        <a:bodyPr/>
        <a:lstStyle/>
        <a:p>
          <a:r>
            <a:rPr lang="cs-CZ" dirty="0" smtClean="0"/>
            <a:t>Výzkumné hypotézy </a:t>
          </a:r>
          <a:r>
            <a:rPr lang="cs-CZ" b="1" dirty="0" smtClean="0"/>
            <a:t>Induktivní statistika</a:t>
          </a:r>
          <a:endParaRPr lang="cs-CZ" dirty="0"/>
        </a:p>
      </dgm:t>
    </dgm:pt>
    <dgm:pt modelId="{47CC915D-7C0C-4E2C-995B-7B13A4F25A2F}" type="parTrans" cxnId="{7D17D468-7DD2-4E60-98F3-5959510AF94C}">
      <dgm:prSet/>
      <dgm:spPr/>
      <dgm:t>
        <a:bodyPr/>
        <a:lstStyle/>
        <a:p>
          <a:endParaRPr lang="cs-CZ"/>
        </a:p>
      </dgm:t>
    </dgm:pt>
    <dgm:pt modelId="{3E7D088C-65AD-423C-BECD-8A860AC23526}" type="sibTrans" cxnId="{7D17D468-7DD2-4E60-98F3-5959510AF94C}">
      <dgm:prSet/>
      <dgm:spPr/>
      <dgm:t>
        <a:bodyPr/>
        <a:lstStyle/>
        <a:p>
          <a:endParaRPr lang="cs-CZ"/>
        </a:p>
      </dgm:t>
    </dgm:pt>
    <dgm:pt modelId="{E0B3EAC4-E1A0-4ED6-A4D2-9336BDCBCDEB}" type="pres">
      <dgm:prSet presAssocID="{6EA7ED72-C056-40D2-83D4-616D17BBB1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82BE8B-77BC-4940-8234-9AD6C7E99A3C}" type="pres">
      <dgm:prSet presAssocID="{7A9486AF-6E7E-48CA-BEFF-0F99B4FFB43A}" presName="composite" presStyleCnt="0"/>
      <dgm:spPr/>
      <dgm:t>
        <a:bodyPr/>
        <a:lstStyle/>
        <a:p>
          <a:endParaRPr lang="cs-CZ"/>
        </a:p>
      </dgm:t>
    </dgm:pt>
    <dgm:pt modelId="{B427F79C-1D6C-40E8-A77F-6F1159CA2CA1}" type="pres">
      <dgm:prSet presAssocID="{7A9486AF-6E7E-48CA-BEFF-0F99B4FFB4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CF2EE6-0975-42F5-99B4-5D7E469A1222}" type="pres">
      <dgm:prSet presAssocID="{7A9486AF-6E7E-48CA-BEFF-0F99B4FFB43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348B8C-90A5-4278-8AB8-53335A1BC4FC}" type="pres">
      <dgm:prSet presAssocID="{70E09B36-2692-419A-9647-08A6EDD05CC1}" presName="sp" presStyleCnt="0"/>
      <dgm:spPr/>
      <dgm:t>
        <a:bodyPr/>
        <a:lstStyle/>
        <a:p>
          <a:endParaRPr lang="cs-CZ"/>
        </a:p>
      </dgm:t>
    </dgm:pt>
    <dgm:pt modelId="{1369E4C0-3041-4531-AF49-4872984B4BFC}" type="pres">
      <dgm:prSet presAssocID="{7C23E2C3-11C9-46E3-A2E2-2B1EF60AE55B}" presName="composite" presStyleCnt="0"/>
      <dgm:spPr/>
      <dgm:t>
        <a:bodyPr/>
        <a:lstStyle/>
        <a:p>
          <a:endParaRPr lang="cs-CZ"/>
        </a:p>
      </dgm:t>
    </dgm:pt>
    <dgm:pt modelId="{6AB190B8-3785-4B79-B5E4-D4A021181152}" type="pres">
      <dgm:prSet presAssocID="{7C23E2C3-11C9-46E3-A2E2-2B1EF60AE5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EFE644-9F7E-40DE-A48F-AC5F5096068D}" type="pres">
      <dgm:prSet presAssocID="{7C23E2C3-11C9-46E3-A2E2-2B1EF60AE5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4F4A8B-4C4B-462B-8DF8-564CF43580E0}" type="pres">
      <dgm:prSet presAssocID="{6398A029-D163-4A57-8C26-30B34E8786F7}" presName="sp" presStyleCnt="0"/>
      <dgm:spPr/>
      <dgm:t>
        <a:bodyPr/>
        <a:lstStyle/>
        <a:p>
          <a:endParaRPr lang="cs-CZ"/>
        </a:p>
      </dgm:t>
    </dgm:pt>
    <dgm:pt modelId="{9C8317A6-9647-4BC8-8CB8-B98B19DA8861}" type="pres">
      <dgm:prSet presAssocID="{D29249ED-6678-4C53-A9AA-1B6EB4E3922D}" presName="composite" presStyleCnt="0"/>
      <dgm:spPr/>
      <dgm:t>
        <a:bodyPr/>
        <a:lstStyle/>
        <a:p>
          <a:endParaRPr lang="cs-CZ"/>
        </a:p>
      </dgm:t>
    </dgm:pt>
    <dgm:pt modelId="{D9681A2E-D231-4785-8EC5-938EF77FA60B}" type="pres">
      <dgm:prSet presAssocID="{D29249ED-6678-4C53-A9AA-1B6EB4E392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9DC7F9-5349-4286-A188-7F88FAD6DCA1}" type="pres">
      <dgm:prSet presAssocID="{D29249ED-6678-4C53-A9AA-1B6EB4E392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1A761AB-988D-4F11-B8B3-0975ECC49458}" type="presOf" srcId="{6F875305-36BB-405C-83C2-2EEA91108EA0}" destId="{CA9DC7F9-5349-4286-A188-7F88FAD6DCA1}" srcOrd="0" destOrd="1" presId="urn:microsoft.com/office/officeart/2005/8/layout/chevron2"/>
    <dgm:cxn modelId="{47FB9C42-ECE7-4B8D-95AB-A95954550096}" type="presOf" srcId="{EB853D49-9434-4571-8175-BAD47B80243C}" destId="{43EFE644-9F7E-40DE-A48F-AC5F5096068D}" srcOrd="0" destOrd="0" presId="urn:microsoft.com/office/officeart/2005/8/layout/chevron2"/>
    <dgm:cxn modelId="{7D17D468-7DD2-4E60-98F3-5959510AF94C}" srcId="{D29249ED-6678-4C53-A9AA-1B6EB4E3922D}" destId="{6F875305-36BB-405C-83C2-2EEA91108EA0}" srcOrd="1" destOrd="0" parTransId="{47CC915D-7C0C-4E2C-995B-7B13A4F25A2F}" sibTransId="{3E7D088C-65AD-423C-BECD-8A860AC23526}"/>
    <dgm:cxn modelId="{DFBA4901-8FD6-4945-AD53-F3798FB71FF5}" type="presOf" srcId="{D79AB0B6-48DA-41D2-A32C-E4DD30780A46}" destId="{7ACF2EE6-0975-42F5-99B4-5D7E469A1222}" srcOrd="0" destOrd="0" presId="urn:microsoft.com/office/officeart/2005/8/layout/chevron2"/>
    <dgm:cxn modelId="{9CEAE99C-50F9-4FF4-98D5-A02EEE787048}" type="presOf" srcId="{503BE046-A52D-4836-B666-84D80214BEB8}" destId="{CA9DC7F9-5349-4286-A188-7F88FAD6DCA1}" srcOrd="0" destOrd="0" presId="urn:microsoft.com/office/officeart/2005/8/layout/chevron2"/>
    <dgm:cxn modelId="{AD6F5EF8-DADC-471F-BFCD-C6781D099B9B}" type="presOf" srcId="{6EA7ED72-C056-40D2-83D4-616D17BBB1AC}" destId="{E0B3EAC4-E1A0-4ED6-A4D2-9336BDCBCDEB}" srcOrd="0" destOrd="0" presId="urn:microsoft.com/office/officeart/2005/8/layout/chevron2"/>
    <dgm:cxn modelId="{04A79F88-5B0C-4E53-A706-3AC1C1E44C40}" type="presOf" srcId="{7A9486AF-6E7E-48CA-BEFF-0F99B4FFB43A}" destId="{B427F79C-1D6C-40E8-A77F-6F1159CA2CA1}" srcOrd="0" destOrd="0" presId="urn:microsoft.com/office/officeart/2005/8/layout/chevron2"/>
    <dgm:cxn modelId="{CDEAD6D3-3BA2-4AA6-B34B-2AD0D6DFA6DA}" type="presOf" srcId="{7C23E2C3-11C9-46E3-A2E2-2B1EF60AE55B}" destId="{6AB190B8-3785-4B79-B5E4-D4A021181152}" srcOrd="0" destOrd="0" presId="urn:microsoft.com/office/officeart/2005/8/layout/chevron2"/>
    <dgm:cxn modelId="{1B77FE3D-D179-42B8-B710-4021104CE700}" type="presOf" srcId="{C61FE37B-AF7E-4EFA-BB5C-59AD02B73493}" destId="{7ACF2EE6-0975-42F5-99B4-5D7E469A1222}" srcOrd="0" destOrd="1" presId="urn:microsoft.com/office/officeart/2005/8/layout/chevron2"/>
    <dgm:cxn modelId="{8757C9D8-EA43-4DFB-A7FD-8836D23C9848}" srcId="{7A9486AF-6E7E-48CA-BEFF-0F99B4FFB43A}" destId="{D79AB0B6-48DA-41D2-A32C-E4DD30780A46}" srcOrd="0" destOrd="0" parTransId="{AE946ACC-C07B-4674-9BE3-234E5087170F}" sibTransId="{73C9C277-E630-4EEB-8A47-1657418616DC}"/>
    <dgm:cxn modelId="{B5B91025-762A-4A5C-A84C-A6FECED086FF}" srcId="{D29249ED-6678-4C53-A9AA-1B6EB4E3922D}" destId="{503BE046-A52D-4836-B666-84D80214BEB8}" srcOrd="0" destOrd="0" parTransId="{B6D6F538-9319-44CB-80E8-F804E1CAC346}" sibTransId="{CC5D3CD9-F28E-464D-9F4B-61A8BB320833}"/>
    <dgm:cxn modelId="{683BDCFA-E5A4-4A18-BCF5-9A5161CB94D5}" srcId="{7C23E2C3-11C9-46E3-A2E2-2B1EF60AE55B}" destId="{EB853D49-9434-4571-8175-BAD47B80243C}" srcOrd="0" destOrd="0" parTransId="{92DC36ED-86FD-4C52-BA7D-6B3760C57CD9}" sibTransId="{E8AA12A9-79B5-4D41-A2F9-57CD5577818E}"/>
    <dgm:cxn modelId="{DB52E7F0-7B55-4BB0-9FB3-EBEBAFB151C5}" type="presOf" srcId="{D29249ED-6678-4C53-A9AA-1B6EB4E3922D}" destId="{D9681A2E-D231-4785-8EC5-938EF77FA60B}" srcOrd="0" destOrd="0" presId="urn:microsoft.com/office/officeart/2005/8/layout/chevron2"/>
    <dgm:cxn modelId="{37ABC131-41C7-4760-BAF7-76C7DEE58C6E}" srcId="{7A9486AF-6E7E-48CA-BEFF-0F99B4FFB43A}" destId="{C61FE37B-AF7E-4EFA-BB5C-59AD02B73493}" srcOrd="1" destOrd="0" parTransId="{81907901-6B67-4D13-A798-11BFF5FFC9B6}" sibTransId="{143B46B2-D5BB-4E8E-BCD1-D24C1FD77BE0}"/>
    <dgm:cxn modelId="{3F884736-3534-4B51-A9DE-676B9F3F958D}" srcId="{6EA7ED72-C056-40D2-83D4-616D17BBB1AC}" destId="{7A9486AF-6E7E-48CA-BEFF-0F99B4FFB43A}" srcOrd="0" destOrd="0" parTransId="{D5CA6EF7-7CBA-4CCE-BD4C-B6C1989EDCFF}" sibTransId="{70E09B36-2692-419A-9647-08A6EDD05CC1}"/>
    <dgm:cxn modelId="{6DBEBF3E-FA3E-4F62-A535-57B71029071B}" srcId="{6EA7ED72-C056-40D2-83D4-616D17BBB1AC}" destId="{D29249ED-6678-4C53-A9AA-1B6EB4E3922D}" srcOrd="2" destOrd="0" parTransId="{903AF4E1-7738-4BA9-89B0-CA9BC976DE2C}" sibTransId="{A8721034-C3C1-4E58-ACCA-A69CCD12E4FA}"/>
    <dgm:cxn modelId="{EE7A80A6-7295-4AC6-9676-E01244C6058F}" srcId="{6EA7ED72-C056-40D2-83D4-616D17BBB1AC}" destId="{7C23E2C3-11C9-46E3-A2E2-2B1EF60AE55B}" srcOrd="1" destOrd="0" parTransId="{99469C90-2278-4880-A60F-CC609705520A}" sibTransId="{6398A029-D163-4A57-8C26-30B34E8786F7}"/>
    <dgm:cxn modelId="{E0E51472-F000-42AE-8251-04B2578E197F}" type="presParOf" srcId="{E0B3EAC4-E1A0-4ED6-A4D2-9336BDCBCDEB}" destId="{2982BE8B-77BC-4940-8234-9AD6C7E99A3C}" srcOrd="0" destOrd="0" presId="urn:microsoft.com/office/officeart/2005/8/layout/chevron2"/>
    <dgm:cxn modelId="{E241B143-491D-42F4-A40B-82330628BB76}" type="presParOf" srcId="{2982BE8B-77BC-4940-8234-9AD6C7E99A3C}" destId="{B427F79C-1D6C-40E8-A77F-6F1159CA2CA1}" srcOrd="0" destOrd="0" presId="urn:microsoft.com/office/officeart/2005/8/layout/chevron2"/>
    <dgm:cxn modelId="{D27BF29A-6102-4E5B-96FD-5DE4D43AFD05}" type="presParOf" srcId="{2982BE8B-77BC-4940-8234-9AD6C7E99A3C}" destId="{7ACF2EE6-0975-42F5-99B4-5D7E469A1222}" srcOrd="1" destOrd="0" presId="urn:microsoft.com/office/officeart/2005/8/layout/chevron2"/>
    <dgm:cxn modelId="{D062DCFA-2786-42C7-9900-25E309D373AA}" type="presParOf" srcId="{E0B3EAC4-E1A0-4ED6-A4D2-9336BDCBCDEB}" destId="{6A348B8C-90A5-4278-8AB8-53335A1BC4FC}" srcOrd="1" destOrd="0" presId="urn:microsoft.com/office/officeart/2005/8/layout/chevron2"/>
    <dgm:cxn modelId="{7EE13BAD-28A5-40D8-856E-90D6782E27B7}" type="presParOf" srcId="{E0B3EAC4-E1A0-4ED6-A4D2-9336BDCBCDEB}" destId="{1369E4C0-3041-4531-AF49-4872984B4BFC}" srcOrd="2" destOrd="0" presId="urn:microsoft.com/office/officeart/2005/8/layout/chevron2"/>
    <dgm:cxn modelId="{804EDC30-F9AD-4958-843F-E9E8DEA44AB2}" type="presParOf" srcId="{1369E4C0-3041-4531-AF49-4872984B4BFC}" destId="{6AB190B8-3785-4B79-B5E4-D4A021181152}" srcOrd="0" destOrd="0" presId="urn:microsoft.com/office/officeart/2005/8/layout/chevron2"/>
    <dgm:cxn modelId="{CF6242F5-EF5B-4535-8432-1BA3153F52AF}" type="presParOf" srcId="{1369E4C0-3041-4531-AF49-4872984B4BFC}" destId="{43EFE644-9F7E-40DE-A48F-AC5F5096068D}" srcOrd="1" destOrd="0" presId="urn:microsoft.com/office/officeart/2005/8/layout/chevron2"/>
    <dgm:cxn modelId="{85ADF747-B109-4DC5-BD69-78526D86E1AB}" type="presParOf" srcId="{E0B3EAC4-E1A0-4ED6-A4D2-9336BDCBCDEB}" destId="{BA4F4A8B-4C4B-462B-8DF8-564CF43580E0}" srcOrd="3" destOrd="0" presId="urn:microsoft.com/office/officeart/2005/8/layout/chevron2"/>
    <dgm:cxn modelId="{D4A5EFD4-2B10-4284-BF1C-9D3F108D6D9D}" type="presParOf" srcId="{E0B3EAC4-E1A0-4ED6-A4D2-9336BDCBCDEB}" destId="{9C8317A6-9647-4BC8-8CB8-B98B19DA8861}" srcOrd="4" destOrd="0" presId="urn:microsoft.com/office/officeart/2005/8/layout/chevron2"/>
    <dgm:cxn modelId="{EC22165F-E1C1-4211-A3AD-146F795ED5E0}" type="presParOf" srcId="{9C8317A6-9647-4BC8-8CB8-B98B19DA8861}" destId="{D9681A2E-D231-4785-8EC5-938EF77FA60B}" srcOrd="0" destOrd="0" presId="urn:microsoft.com/office/officeart/2005/8/layout/chevron2"/>
    <dgm:cxn modelId="{0BEF9158-D32C-4185-9CAE-FFE40380A984}" type="presParOf" srcId="{9C8317A6-9647-4BC8-8CB8-B98B19DA8861}" destId="{CA9DC7F9-5349-4286-A188-7F88FAD6DC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F740-518A-4FF1-8897-3765E0455D4E}">
      <dsp:nvSpPr>
        <dsp:cNvPr id="0" name=""/>
        <dsp:cNvSpPr/>
      </dsp:nvSpPr>
      <dsp:spPr>
        <a:xfrm rot="16200000">
          <a:off x="-1405971" y="2361083"/>
          <a:ext cx="3530251" cy="61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753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Kvalitativní</a:t>
          </a:r>
          <a:endParaRPr lang="cs-CZ" sz="4100" kern="1200" dirty="0"/>
        </a:p>
      </dsp:txBody>
      <dsp:txXfrm>
        <a:off x="-1405971" y="2361083"/>
        <a:ext cx="3530251" cy="613137"/>
      </dsp:txXfrm>
    </dsp:sp>
    <dsp:sp modelId="{F0989C15-CD4D-40DF-8745-3FA8B8E67CF5}">
      <dsp:nvSpPr>
        <dsp:cNvPr id="0" name=""/>
        <dsp:cNvSpPr/>
      </dsp:nvSpPr>
      <dsp:spPr>
        <a:xfrm>
          <a:off x="665722" y="902526"/>
          <a:ext cx="3054072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40753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Ústřední výzkumná otázka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Průběžné zpřesňování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kern="1200" dirty="0"/>
        </a:p>
      </dsp:txBody>
      <dsp:txXfrm>
        <a:off x="665722" y="902526"/>
        <a:ext cx="3054072" cy="3530251"/>
      </dsp:txXfrm>
    </dsp:sp>
    <dsp:sp modelId="{B0E52546-F03E-4D37-83F1-B2B5B0E1F44B}">
      <dsp:nvSpPr>
        <dsp:cNvPr id="0" name=""/>
        <dsp:cNvSpPr/>
      </dsp:nvSpPr>
      <dsp:spPr>
        <a:xfrm>
          <a:off x="52585" y="93185"/>
          <a:ext cx="1226274" cy="12262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DA2F5-0EC6-4A1D-9A4B-357BD4B36EBD}">
      <dsp:nvSpPr>
        <dsp:cNvPr id="0" name=""/>
        <dsp:cNvSpPr/>
      </dsp:nvSpPr>
      <dsp:spPr>
        <a:xfrm rot="16200000">
          <a:off x="3051247" y="2361083"/>
          <a:ext cx="3530251" cy="61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753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Kvantitativní</a:t>
          </a:r>
          <a:endParaRPr lang="cs-CZ" sz="4100" kern="1200" dirty="0"/>
        </a:p>
      </dsp:txBody>
      <dsp:txXfrm>
        <a:off x="3051247" y="2361083"/>
        <a:ext cx="3530251" cy="613137"/>
      </dsp:txXfrm>
    </dsp:sp>
    <dsp:sp modelId="{36EF1633-4EF9-49BA-9554-CC9B99461687}">
      <dsp:nvSpPr>
        <dsp:cNvPr id="0" name=""/>
        <dsp:cNvSpPr/>
      </dsp:nvSpPr>
      <dsp:spPr>
        <a:xfrm>
          <a:off x="5122941" y="902526"/>
          <a:ext cx="3054072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40753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Hledání proměnných – dekompozice tématu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Závislé vs. nezávislé proměnné</a:t>
          </a:r>
          <a:endParaRPr lang="cs-CZ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kern="1200" dirty="0" smtClean="0"/>
            <a:t>Operacionalizace </a:t>
          </a:r>
          <a:endParaRPr lang="cs-CZ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kern="1200" dirty="0"/>
        </a:p>
      </dsp:txBody>
      <dsp:txXfrm>
        <a:off x="5122941" y="902526"/>
        <a:ext cx="3054072" cy="3530251"/>
      </dsp:txXfrm>
    </dsp:sp>
    <dsp:sp modelId="{FC7C0ADE-8503-4D4C-9CC2-925701CDAC8E}">
      <dsp:nvSpPr>
        <dsp:cNvPr id="0" name=""/>
        <dsp:cNvSpPr/>
      </dsp:nvSpPr>
      <dsp:spPr>
        <a:xfrm>
          <a:off x="4509804" y="93185"/>
          <a:ext cx="1226274" cy="12262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F79C-1D6C-40E8-A77F-6F1159CA2CA1}">
      <dsp:nvSpPr>
        <dsp:cNvPr id="0" name=""/>
        <dsp:cNvSpPr/>
      </dsp:nvSpPr>
      <dsp:spPr>
        <a:xfrm rot="5400000">
          <a:off x="-255046" y="255449"/>
          <a:ext cx="1700310" cy="119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Cíl</a:t>
          </a:r>
          <a:endParaRPr lang="cs-CZ" sz="2400" kern="1200" dirty="0"/>
        </a:p>
      </dsp:txBody>
      <dsp:txXfrm rot="-5400000">
        <a:off x="1" y="595512"/>
        <a:ext cx="1190217" cy="510093"/>
      </dsp:txXfrm>
    </dsp:sp>
    <dsp:sp modelId="{7ACF2EE6-0975-42F5-99B4-5D7E469A1222}">
      <dsp:nvSpPr>
        <dsp:cNvPr id="0" name=""/>
        <dsp:cNvSpPr/>
      </dsp:nvSpPr>
      <dsp:spPr>
        <a:xfrm rot="5400000">
          <a:off x="1842670" y="-652050"/>
          <a:ext cx="1105201" cy="2410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Je cílem něco popsat, </a:t>
          </a:r>
          <a:r>
            <a:rPr lang="cs-CZ" sz="1500" kern="1200" dirty="0" smtClean="0"/>
            <a:t>identifikovat nebo </a:t>
          </a:r>
          <a:r>
            <a:rPr lang="cs-CZ" sz="1500" b="1" kern="1200" dirty="0" smtClean="0"/>
            <a:t>vysvětlit?</a:t>
          </a:r>
          <a:endParaRPr lang="cs-CZ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Proměnné nelze měřit?</a:t>
          </a:r>
          <a:endParaRPr lang="cs-CZ" sz="1500" kern="1200" dirty="0"/>
        </a:p>
      </dsp:txBody>
      <dsp:txXfrm rot="-5400000">
        <a:off x="1190217" y="54354"/>
        <a:ext cx="2356157" cy="997299"/>
      </dsp:txXfrm>
    </dsp:sp>
    <dsp:sp modelId="{6AB190B8-3785-4B79-B5E4-D4A021181152}">
      <dsp:nvSpPr>
        <dsp:cNvPr id="0" name=""/>
        <dsp:cNvSpPr/>
      </dsp:nvSpPr>
      <dsp:spPr>
        <a:xfrm rot="5400000">
          <a:off x="-255046" y="1744940"/>
          <a:ext cx="1700310" cy="119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Design</a:t>
          </a:r>
          <a:endParaRPr lang="cs-CZ" sz="2400" kern="1200" dirty="0"/>
        </a:p>
      </dsp:txBody>
      <dsp:txXfrm rot="-5400000">
        <a:off x="1" y="2085003"/>
        <a:ext cx="1190217" cy="510093"/>
      </dsp:txXfrm>
    </dsp:sp>
    <dsp:sp modelId="{43EFE644-9F7E-40DE-A48F-AC5F5096068D}">
      <dsp:nvSpPr>
        <dsp:cNvPr id="0" name=""/>
        <dsp:cNvSpPr/>
      </dsp:nvSpPr>
      <dsp:spPr>
        <a:xfrm rot="5400000">
          <a:off x="1842670" y="837440"/>
          <a:ext cx="1105201" cy="2410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smtClean="0"/>
            <a:t>Kvalitativní</a:t>
          </a:r>
          <a:r>
            <a:rPr lang="cs-CZ" sz="1500" b="1" kern="1200" dirty="0" smtClean="0"/>
            <a:t> výzkum</a:t>
          </a:r>
          <a:endParaRPr lang="cs-CZ" sz="1500" b="1" kern="1200" dirty="0"/>
        </a:p>
      </dsp:txBody>
      <dsp:txXfrm rot="-5400000">
        <a:off x="1190217" y="1543845"/>
        <a:ext cx="2356157" cy="997299"/>
      </dsp:txXfrm>
    </dsp:sp>
    <dsp:sp modelId="{D9681A2E-D231-4785-8EC5-938EF77FA60B}">
      <dsp:nvSpPr>
        <dsp:cNvPr id="0" name=""/>
        <dsp:cNvSpPr/>
      </dsp:nvSpPr>
      <dsp:spPr>
        <a:xfrm rot="5400000">
          <a:off x="-255046" y="3234431"/>
          <a:ext cx="1700310" cy="1190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Problém</a:t>
          </a:r>
          <a:endParaRPr lang="cs-CZ" sz="2400" kern="1200" dirty="0"/>
        </a:p>
      </dsp:txBody>
      <dsp:txXfrm rot="-5400000">
        <a:off x="1" y="3574494"/>
        <a:ext cx="1190217" cy="510093"/>
      </dsp:txXfrm>
    </dsp:sp>
    <dsp:sp modelId="{CA9DC7F9-5349-4286-A188-7F88FAD6DCA1}">
      <dsp:nvSpPr>
        <dsp:cNvPr id="0" name=""/>
        <dsp:cNvSpPr/>
      </dsp:nvSpPr>
      <dsp:spPr>
        <a:xfrm rot="5400000">
          <a:off x="1842670" y="2326931"/>
          <a:ext cx="1105201" cy="2410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Výzkumné otázky</a:t>
          </a:r>
          <a:endParaRPr lang="cs-CZ" sz="1500" kern="1200" dirty="0"/>
        </a:p>
      </dsp:txBody>
      <dsp:txXfrm rot="-5400000">
        <a:off x="1190217" y="3033336"/>
        <a:ext cx="2356157" cy="997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F79C-1D6C-40E8-A77F-6F1159CA2CA1}">
      <dsp:nvSpPr>
        <dsp:cNvPr id="0" name=""/>
        <dsp:cNvSpPr/>
      </dsp:nvSpPr>
      <dsp:spPr>
        <a:xfrm rot="5400000">
          <a:off x="-257836" y="258497"/>
          <a:ext cx="1718909" cy="120323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Cíl</a:t>
          </a:r>
          <a:endParaRPr lang="cs-CZ" sz="2400" kern="1200" dirty="0"/>
        </a:p>
      </dsp:txBody>
      <dsp:txXfrm rot="-5400000">
        <a:off x="1" y="602278"/>
        <a:ext cx="1203236" cy="515673"/>
      </dsp:txXfrm>
    </dsp:sp>
    <dsp:sp modelId="{7ACF2EE6-0975-42F5-99B4-5D7E469A1222}">
      <dsp:nvSpPr>
        <dsp:cNvPr id="0" name=""/>
        <dsp:cNvSpPr/>
      </dsp:nvSpPr>
      <dsp:spPr>
        <a:xfrm rot="5400000">
          <a:off x="1933182" y="-729285"/>
          <a:ext cx="1117291" cy="257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Je cílem </a:t>
          </a:r>
          <a:r>
            <a:rPr lang="cs-CZ" sz="1700" b="1" kern="1200" dirty="0" smtClean="0"/>
            <a:t>popsat</a:t>
          </a:r>
          <a:r>
            <a:rPr lang="cs-CZ" sz="1700" kern="1200" dirty="0" smtClean="0"/>
            <a:t> stav nebo </a:t>
          </a:r>
          <a:r>
            <a:rPr lang="cs-CZ" sz="1700" b="1" kern="1200" dirty="0" smtClean="0"/>
            <a:t>vztahy </a:t>
          </a:r>
          <a:r>
            <a:rPr lang="cs-CZ" sz="1700" kern="1200" dirty="0" smtClean="0"/>
            <a:t>mezi proměnnými?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Proměnné lze měřit?</a:t>
          </a:r>
          <a:endParaRPr lang="cs-CZ" sz="1700" kern="1200" dirty="0"/>
        </a:p>
      </dsp:txBody>
      <dsp:txXfrm rot="-5400000">
        <a:off x="1203236" y="55203"/>
        <a:ext cx="2522641" cy="1008207"/>
      </dsp:txXfrm>
    </dsp:sp>
    <dsp:sp modelId="{6AB190B8-3785-4B79-B5E4-D4A021181152}">
      <dsp:nvSpPr>
        <dsp:cNvPr id="0" name=""/>
        <dsp:cNvSpPr/>
      </dsp:nvSpPr>
      <dsp:spPr>
        <a:xfrm rot="5400000">
          <a:off x="-257836" y="1774434"/>
          <a:ext cx="1718909" cy="1203236"/>
        </a:xfrm>
        <a:prstGeom prst="chevron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 w="2540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Design</a:t>
          </a:r>
          <a:endParaRPr lang="cs-CZ" sz="2400" kern="1200" dirty="0"/>
        </a:p>
      </dsp:txBody>
      <dsp:txXfrm rot="-5400000">
        <a:off x="1" y="2118215"/>
        <a:ext cx="1203236" cy="515673"/>
      </dsp:txXfrm>
    </dsp:sp>
    <dsp:sp modelId="{43EFE644-9F7E-40DE-A48F-AC5F5096068D}">
      <dsp:nvSpPr>
        <dsp:cNvPr id="0" name=""/>
        <dsp:cNvSpPr/>
      </dsp:nvSpPr>
      <dsp:spPr>
        <a:xfrm rot="5400000">
          <a:off x="1933182" y="786652"/>
          <a:ext cx="1117291" cy="257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Kvantitativní výzkum</a:t>
          </a:r>
          <a:endParaRPr lang="cs-CZ" sz="1700" b="1" kern="1200" dirty="0"/>
        </a:p>
      </dsp:txBody>
      <dsp:txXfrm rot="-5400000">
        <a:off x="1203236" y="1571140"/>
        <a:ext cx="2522641" cy="1008207"/>
      </dsp:txXfrm>
    </dsp:sp>
    <dsp:sp modelId="{D9681A2E-D231-4785-8EC5-938EF77FA60B}">
      <dsp:nvSpPr>
        <dsp:cNvPr id="0" name=""/>
        <dsp:cNvSpPr/>
      </dsp:nvSpPr>
      <dsp:spPr>
        <a:xfrm rot="5400000">
          <a:off x="-257836" y="3290371"/>
          <a:ext cx="1718909" cy="1203236"/>
        </a:xfrm>
        <a:prstGeom prst="chevron">
          <a:avLst/>
        </a:prstGeom>
        <a:solidFill>
          <a:schemeClr val="accent5">
            <a:hueOff val="367806"/>
            <a:satOff val="0"/>
            <a:lumOff val="-10393"/>
            <a:alphaOff val="0"/>
          </a:schemeClr>
        </a:solidFill>
        <a:ln w="254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Problém</a:t>
          </a:r>
          <a:endParaRPr lang="cs-CZ" sz="2400" kern="1200" dirty="0"/>
        </a:p>
      </dsp:txBody>
      <dsp:txXfrm rot="-5400000">
        <a:off x="1" y="3634152"/>
        <a:ext cx="1203236" cy="515673"/>
      </dsp:txXfrm>
    </dsp:sp>
    <dsp:sp modelId="{CA9DC7F9-5349-4286-A188-7F88FAD6DCA1}">
      <dsp:nvSpPr>
        <dsp:cNvPr id="0" name=""/>
        <dsp:cNvSpPr/>
      </dsp:nvSpPr>
      <dsp:spPr>
        <a:xfrm rot="5400000">
          <a:off x="1933182" y="2302589"/>
          <a:ext cx="1117291" cy="257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Výzkumné otázky </a:t>
          </a:r>
          <a:r>
            <a:rPr lang="cs-CZ" sz="1700" b="1" kern="1200" dirty="0" smtClean="0"/>
            <a:t>deskriptivní statistika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Výzkumné hypotézy </a:t>
          </a:r>
          <a:r>
            <a:rPr lang="cs-CZ" sz="1700" b="1" kern="1200" dirty="0" smtClean="0"/>
            <a:t>Induktivní statistika</a:t>
          </a:r>
          <a:endParaRPr lang="cs-CZ" sz="1700" kern="1200" dirty="0"/>
        </a:p>
      </dsp:txBody>
      <dsp:txXfrm rot="-5400000">
        <a:off x="1203236" y="3087077"/>
        <a:ext cx="2522641" cy="1008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>
                <a:lumMod val="95000"/>
                <a:alpha val="73000"/>
              </a:schemeClr>
            </a:gs>
            <a:gs pos="100000">
              <a:schemeClr val="bg1">
                <a:lumMod val="75000"/>
                <a:alpha val="8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7DDE-43A1-4CA8-B0E1-252E17140AD4}" type="datetimeFigureOut">
              <a:rPr lang="cs-CZ" smtClean="0"/>
              <a:t>14.10.2016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F12A-8DBF-423B-8A66-FFF8D1AA1E7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230188108_df3df1877b_b ion-bogdan dumitrescu 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ázek 5" descr="Speech bubbl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764704"/>
            <a:ext cx="6104875" cy="56886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355976" y="1772816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VÝZKUMNÝ PROBLÉM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55976" y="335699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Výzkumný proces a definice výzkumného problému</a:t>
            </a:r>
            <a:r>
              <a:rPr lang="cs-CZ" sz="2400" b="1" dirty="0"/>
              <a:t> </a:t>
            </a:r>
            <a:r>
              <a:rPr lang="cs-CZ" sz="2400" b="1" dirty="0" smtClean="0"/>
              <a:t>v </a:t>
            </a:r>
            <a:r>
              <a:rPr lang="cs-CZ" sz="2400" b="1" dirty="0" smtClean="0"/>
              <a:t>kvalitativním </a:t>
            </a:r>
            <a:r>
              <a:rPr lang="cs-CZ" sz="2400" b="1" dirty="0" smtClean="0"/>
              <a:t>výzkumu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Formulace problému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Bude mít výzkum nějakou </a:t>
            </a:r>
            <a:r>
              <a:rPr lang="cs-CZ" b="1" dirty="0" smtClean="0"/>
              <a:t>společenskou, vědeckou nebo vzdělávací hodnotu</a:t>
            </a:r>
            <a:r>
              <a:rPr lang="cs-CZ" dirty="0" smtClean="0"/>
              <a:t>? </a:t>
            </a:r>
          </a:p>
          <a:p>
            <a:r>
              <a:rPr lang="cs-CZ" b="1" dirty="0" smtClean="0"/>
              <a:t>Bude možné prakticky aplikovat jeho výsledky</a:t>
            </a:r>
            <a:r>
              <a:rPr lang="cs-CZ" dirty="0" smtClean="0"/>
              <a:t>?</a:t>
            </a:r>
          </a:p>
          <a:p>
            <a:r>
              <a:rPr lang="cs-CZ" dirty="0" smtClean="0"/>
              <a:t>Jsme </a:t>
            </a:r>
            <a:r>
              <a:rPr lang="cs-CZ" b="1" dirty="0" smtClean="0"/>
              <a:t>dostatečně kvalifikovaní</a:t>
            </a:r>
            <a:r>
              <a:rPr lang="cs-CZ" dirty="0" smtClean="0"/>
              <a:t>?</a:t>
            </a:r>
          </a:p>
          <a:p>
            <a:r>
              <a:rPr lang="cs-CZ" b="1" dirty="0" smtClean="0"/>
              <a:t>Chceme výzkum dělat?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Správný výzkumný problém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 jasně a precizně formulován,</a:t>
            </a:r>
          </a:p>
          <a:p>
            <a:r>
              <a:rPr lang="cs-CZ" dirty="0" smtClean="0"/>
              <a:t>není postaven pouze na subjektivním stanovisku autora/</a:t>
            </a:r>
            <a:r>
              <a:rPr lang="cs-CZ" dirty="0" err="1" smtClean="0"/>
              <a:t>ky</a:t>
            </a:r>
            <a:r>
              <a:rPr lang="cs-CZ" dirty="0" smtClean="0"/>
              <a:t>,</a:t>
            </a:r>
          </a:p>
          <a:p>
            <a:r>
              <a:rPr lang="cs-CZ" dirty="0" smtClean="0"/>
              <a:t>identifikuje to, co budeme zkoumat,</a:t>
            </a:r>
          </a:p>
          <a:p>
            <a:r>
              <a:rPr lang="cs-CZ" dirty="0" smtClean="0"/>
              <a:t>je dobře (zejména časově a místně) ohraničen</a:t>
            </a:r>
          </a:p>
          <a:p>
            <a:r>
              <a:rPr lang="cs-CZ" dirty="0" smtClean="0"/>
              <a:t>je </a:t>
            </a:r>
            <a:r>
              <a:rPr lang="cs-CZ" dirty="0" err="1" smtClean="0"/>
              <a:t>zobecnitelný</a:t>
            </a:r>
            <a:r>
              <a:rPr lang="cs-CZ" dirty="0" smtClean="0"/>
              <a:t> (preference problémů, které mohou být využity i jinde),</a:t>
            </a:r>
          </a:p>
          <a:p>
            <a:r>
              <a:rPr lang="cs-CZ" dirty="0" smtClean="0"/>
              <a:t>obsahuje odůvodnění důležitosti (potřebnosti) zkoumaného tématu,</a:t>
            </a:r>
          </a:p>
          <a:p>
            <a:r>
              <a:rPr lang="cs-CZ" dirty="0" smtClean="0"/>
              <a:t>používá vhodnou terminologii (pozor na žargon, nepřesné termíny atd.)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60032" y="5733256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Hernon</a:t>
            </a:r>
            <a:r>
              <a:rPr lang="cs-CZ" dirty="0" smtClean="0"/>
              <a:t> &amp; </a:t>
            </a:r>
            <a:r>
              <a:rPr lang="cs-CZ" dirty="0" err="1" smtClean="0"/>
              <a:t>Metoyer</a:t>
            </a:r>
            <a:r>
              <a:rPr lang="cs-CZ" dirty="0" smtClean="0"/>
              <a:t>-</a:t>
            </a:r>
            <a:r>
              <a:rPr lang="cs-CZ" dirty="0" err="1" smtClean="0"/>
              <a:t>Duran</a:t>
            </a:r>
            <a:r>
              <a:rPr lang="cs-CZ" dirty="0" smtClean="0"/>
              <a:t>, 1993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Správný výzkumný problém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Navíc:</a:t>
            </a:r>
          </a:p>
          <a:p>
            <a:r>
              <a:rPr lang="cs-CZ" dirty="0" smtClean="0"/>
              <a:t>je proveditelný (je možné sesbírat data)</a:t>
            </a:r>
          </a:p>
          <a:p>
            <a:r>
              <a:rPr lang="cs-CZ" b="1" dirty="0" smtClean="0"/>
              <a:t>je teoreticky propojený s důležitými koncepty a fenomény</a:t>
            </a:r>
          </a:p>
          <a:p>
            <a:r>
              <a:rPr lang="cs-CZ" dirty="0" smtClean="0"/>
              <a:t>je </a:t>
            </a:r>
            <a:r>
              <a:rPr lang="cs-CZ" b="1" dirty="0" smtClean="0"/>
              <a:t>relevantní v daném oboru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32240" y="573325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Punch</a:t>
            </a:r>
            <a:r>
              <a:rPr lang="cs-CZ" dirty="0" smtClean="0"/>
              <a:t>, 1998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</a:t>
            </a:r>
            <a:r>
              <a:rPr lang="cs-CZ" dirty="0" err="1" smtClean="0"/>
              <a:t>kvali</a:t>
            </a:r>
            <a:r>
              <a:rPr lang="cs-CZ" dirty="0" smtClean="0"/>
              <a:t> vs. </a:t>
            </a:r>
            <a:r>
              <a:rPr lang="cs-CZ" dirty="0" err="1" smtClean="0"/>
              <a:t>kvanti</a:t>
            </a:r>
            <a:r>
              <a:rPr lang="cs-CZ" dirty="0" smtClean="0"/>
              <a:t> výzkum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9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Logika kvalitativního výzkumu</a:t>
            </a:r>
            <a:endParaRPr lang="cs-CZ" b="1" dirty="0"/>
          </a:p>
        </p:txBody>
      </p:sp>
      <p:pic>
        <p:nvPicPr>
          <p:cNvPr id="4" name="Picture 2" descr="https://lh6.googleusercontent.com/AhQIPz5luW1MbtlAquToT9_BFkBF2F3unmlZNuDb0hJXKsVgzzzBJlDaBkXI68n5cSPScX8FmetX7EnZ7uGYdIpsuiVEmaDi9kGvSbL38KIH1bhcdllBe-Z89x7-bS7DYNtZ46z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0509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3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Induktivní logika kvalitativního výzkumu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0654"/>
            <a:ext cx="8229600" cy="39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teorie v </a:t>
            </a:r>
            <a:r>
              <a:rPr lang="cs-CZ" b="1" dirty="0" err="1"/>
              <a:t>kvali</a:t>
            </a:r>
            <a:r>
              <a:rPr lang="cs-CZ" b="1" dirty="0"/>
              <a:t> výzkumu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/>
              <a:t>jako širší </a:t>
            </a:r>
            <a:r>
              <a:rPr lang="cs-CZ" b="1" dirty="0"/>
              <a:t>vysvětlení </a:t>
            </a:r>
            <a:r>
              <a:rPr lang="cs-CZ" b="1" dirty="0" smtClean="0"/>
              <a:t>fenoménu</a:t>
            </a:r>
          </a:p>
          <a:p>
            <a:r>
              <a:rPr lang="cs-CZ" b="1" dirty="0" smtClean="0"/>
              <a:t>Teoretická perspektiva </a:t>
            </a:r>
            <a:r>
              <a:rPr lang="cs-CZ" dirty="0" smtClean="0"/>
              <a:t>(</a:t>
            </a:r>
            <a:r>
              <a:rPr lang="cs-CZ" dirty="0" err="1" smtClean="0"/>
              <a:t>Advocacy</a:t>
            </a:r>
            <a:r>
              <a:rPr lang="cs-CZ" dirty="0" smtClean="0"/>
              <a:t>/</a:t>
            </a:r>
            <a:r>
              <a:rPr lang="cs-CZ" dirty="0" err="1" smtClean="0"/>
              <a:t>participatory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feministická </a:t>
            </a:r>
            <a:r>
              <a:rPr lang="cs-CZ" dirty="0"/>
              <a:t>teorie, </a:t>
            </a:r>
            <a:r>
              <a:rPr lang="cs-CZ" dirty="0" err="1"/>
              <a:t>queer</a:t>
            </a:r>
            <a:r>
              <a:rPr lang="cs-CZ" dirty="0"/>
              <a:t> teorie </a:t>
            </a:r>
          </a:p>
          <a:p>
            <a:pPr lvl="1"/>
            <a:r>
              <a:rPr lang="cs-CZ" dirty="0" smtClean="0"/>
              <a:t>kritická </a:t>
            </a:r>
            <a:r>
              <a:rPr lang="cs-CZ" dirty="0"/>
              <a:t>teorie - disability </a:t>
            </a:r>
            <a:r>
              <a:rPr lang="cs-CZ" dirty="0" err="1"/>
              <a:t>inquiry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Teorie </a:t>
            </a:r>
            <a:r>
              <a:rPr lang="cs-CZ" dirty="0"/>
              <a:t>jako </a:t>
            </a:r>
            <a:r>
              <a:rPr lang="cs-CZ" b="1" dirty="0"/>
              <a:t>vyústění kvalitativního </a:t>
            </a:r>
            <a:r>
              <a:rPr lang="cs-CZ" dirty="0"/>
              <a:t>výzkumu teorie v </a:t>
            </a:r>
            <a:r>
              <a:rPr lang="cs-CZ" dirty="0" err="1"/>
              <a:t>kvali</a:t>
            </a:r>
            <a:r>
              <a:rPr lang="cs-CZ" dirty="0"/>
              <a:t> výzkumu </a:t>
            </a:r>
          </a:p>
        </p:txBody>
      </p:sp>
    </p:spTree>
    <p:extLst>
      <p:ext uri="{BB962C8B-B14F-4D97-AF65-F5344CB8AC3E}">
        <p14:creationId xmlns:p14="http://schemas.microsoft.com/office/powerpoint/2010/main" val="63722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deficiencies</a:t>
            </a:r>
            <a:r>
              <a:rPr lang="cs-CZ" b="1" dirty="0"/>
              <a:t> model“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</a:t>
            </a:r>
            <a:r>
              <a:rPr lang="cs-CZ" dirty="0"/>
              <a:t>je výzkumný problém?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</a:t>
            </a:r>
            <a:r>
              <a:rPr lang="cs-CZ" dirty="0"/>
              <a:t>studie se k výzkumnému problému vztahují?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</a:t>
            </a:r>
            <a:r>
              <a:rPr lang="cs-CZ" dirty="0"/>
              <a:t>ve studiích absentuje?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Jaká </a:t>
            </a:r>
            <a:r>
              <a:rPr lang="cs-CZ" dirty="0"/>
              <a:t>je důležitost výzkumu pro konkrétní cílové skupiny?</a:t>
            </a:r>
          </a:p>
        </p:txBody>
      </p:sp>
    </p:spTree>
    <p:extLst>
      <p:ext uri="{BB962C8B-B14F-4D97-AF65-F5344CB8AC3E}">
        <p14:creationId xmlns:p14="http://schemas.microsoft.com/office/powerpoint/2010/main" val="45450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Cíl/účel výzkumu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62" y="1662906"/>
            <a:ext cx="76104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Výzkumná otázka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7" y="2558256"/>
            <a:ext cx="77057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to je?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MATOUŠKOVÁ, Iveta. Informační chování internetové generace a jeho důsledky pro vysokoškolské knihovny. Brno, 2010. 53 s. Bakalářská práce. Masarykova univerzita, Filozofická fakulta, Ústav české literatury a knihovnictví, Kabinet informačních studií a knihovnictví. Vedoucí diplomové práce PhDr. Michal Lorenz. Dostupné z: http://is.muni.cz/th/262929/ff_b/Informacni_chovani_internetove_genrace_a_jeho_dusledky_ pro_vysokoskolske_knihovny.pdf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KOLÁČKOVÁ, Dana. Weblog jako elektronický informační zdroj. Brno: Masarykova univerzita, Filozofická fakulta, Ústav české literatury a knihovnictví, Kabinet knihovnictví, 2009. Diplomová práce. Vedoucí diplomové práce PhDr. Petr </a:t>
            </a:r>
            <a:r>
              <a:rPr lang="cs-CZ" dirty="0" err="1"/>
              <a:t>Škyřík</a:t>
            </a:r>
            <a:r>
              <a:rPr lang="cs-CZ" dirty="0"/>
              <a:t>. Dostupné z: http://is.muni.cz/th/135399/ff_m/text_diplomove_prace.pdf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HORVÁTH, David. Informační chování studentů a zaměstnanců 1. lékařské fakulty Univerzity Karlovy v Praze. [online]. </a:t>
            </a:r>
            <a:r>
              <a:rPr lang="cs-CZ" dirty="0" err="1"/>
              <a:t>Informačné</a:t>
            </a:r>
            <a:r>
              <a:rPr lang="cs-CZ" dirty="0"/>
              <a:t> </a:t>
            </a:r>
            <a:r>
              <a:rPr lang="cs-CZ" dirty="0" err="1"/>
              <a:t>technológie</a:t>
            </a:r>
            <a:r>
              <a:rPr lang="cs-CZ" dirty="0"/>
              <a:t> a knižnice, 2014 [cit. 6.10.2016]. Dostupné z: http://eprints.rclis.org/24555/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FURI, I; BALOG, KP.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seeking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: </a:t>
            </a:r>
            <a:r>
              <a:rPr lang="cs-CZ" dirty="0" err="1"/>
              <a:t>information</a:t>
            </a:r>
            <a:r>
              <a:rPr lang="cs-CZ" dirty="0"/>
              <a:t> science vs. non-</a:t>
            </a:r>
            <a:r>
              <a:rPr lang="cs-CZ" dirty="0" err="1"/>
              <a:t>information</a:t>
            </a:r>
            <a:r>
              <a:rPr lang="cs-CZ" dirty="0"/>
              <a:t> science </a:t>
            </a:r>
            <a:r>
              <a:rPr lang="cs-CZ" dirty="0" err="1"/>
              <a:t>students</a:t>
            </a:r>
            <a:r>
              <a:rPr lang="cs-CZ" dirty="0"/>
              <a:t>. : </a:t>
            </a:r>
            <a:r>
              <a:rPr lang="cs-CZ" dirty="0" err="1"/>
              <a:t>Informacijsko</a:t>
            </a:r>
            <a:r>
              <a:rPr lang="cs-CZ" dirty="0"/>
              <a:t> </a:t>
            </a:r>
            <a:r>
              <a:rPr lang="cs-CZ" dirty="0" err="1"/>
              <a:t>vedenje</a:t>
            </a:r>
            <a:r>
              <a:rPr lang="cs-CZ" dirty="0"/>
              <a:t> v </a:t>
            </a:r>
            <a:r>
              <a:rPr lang="cs-CZ" dirty="0" err="1"/>
              <a:t>digitalnem</a:t>
            </a:r>
            <a:r>
              <a:rPr lang="cs-CZ" dirty="0"/>
              <a:t> </a:t>
            </a:r>
            <a:r>
              <a:rPr lang="cs-CZ" dirty="0" err="1"/>
              <a:t>okolju</a:t>
            </a:r>
            <a:r>
              <a:rPr lang="cs-CZ" dirty="0"/>
              <a:t>: </a:t>
            </a:r>
            <a:r>
              <a:rPr lang="cs-CZ" dirty="0" err="1"/>
              <a:t>primerjava</a:t>
            </a:r>
            <a:r>
              <a:rPr lang="cs-CZ" dirty="0"/>
              <a:t> </a:t>
            </a:r>
            <a:r>
              <a:rPr lang="cs-CZ" dirty="0" err="1"/>
              <a:t>študentov</a:t>
            </a:r>
            <a:r>
              <a:rPr lang="cs-CZ" dirty="0"/>
              <a:t> </a:t>
            </a:r>
            <a:r>
              <a:rPr lang="cs-CZ" dirty="0" err="1"/>
              <a:t>informacijske</a:t>
            </a:r>
            <a:r>
              <a:rPr lang="cs-CZ" dirty="0"/>
              <a:t> </a:t>
            </a:r>
            <a:r>
              <a:rPr lang="cs-CZ" dirty="0" err="1"/>
              <a:t>znanosti</a:t>
            </a:r>
            <a:r>
              <a:rPr lang="cs-CZ" dirty="0"/>
              <a:t> in </a:t>
            </a:r>
            <a:r>
              <a:rPr lang="cs-CZ" dirty="0" err="1"/>
              <a:t>študentov</a:t>
            </a:r>
            <a:r>
              <a:rPr lang="cs-CZ" dirty="0"/>
              <a:t> </a:t>
            </a:r>
            <a:r>
              <a:rPr lang="cs-CZ" dirty="0" err="1"/>
              <a:t>drugih</a:t>
            </a:r>
            <a:r>
              <a:rPr lang="cs-CZ" dirty="0"/>
              <a:t> </a:t>
            </a:r>
            <a:r>
              <a:rPr lang="cs-CZ" dirty="0" err="1"/>
              <a:t>družboslovnih</a:t>
            </a:r>
            <a:r>
              <a:rPr lang="cs-CZ" dirty="0"/>
              <a:t> </a:t>
            </a:r>
            <a:r>
              <a:rPr lang="cs-CZ" dirty="0" err="1"/>
              <a:t>smeri</a:t>
            </a:r>
            <a:r>
              <a:rPr lang="cs-CZ" dirty="0"/>
              <a:t>. </a:t>
            </a:r>
            <a:r>
              <a:rPr lang="cs-CZ" dirty="0" err="1"/>
              <a:t>Knjiznica</a:t>
            </a:r>
            <a:r>
              <a:rPr lang="cs-CZ" dirty="0"/>
              <a:t>. 60, 1, 61-82, </a:t>
            </a:r>
            <a:r>
              <a:rPr lang="cs-CZ" dirty="0" err="1"/>
              <a:t>Mar</a:t>
            </a:r>
            <a:r>
              <a:rPr lang="cs-CZ" dirty="0"/>
              <a:t>. 2016. ISSN: 00232424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"PŘÍBRAMSKÁ, Ivana. Informační chování v prostředí vysokých škol [online]. Praha, 15. </a:t>
            </a:r>
            <a:r>
              <a:rPr lang="cs-CZ" dirty="0" smtClean="0"/>
              <a:t>4. 2010</a:t>
            </a:r>
            <a:r>
              <a:rPr lang="cs-CZ" dirty="0"/>
              <a:t>. Studie. Univerzita Karlova. Dostupné z</a:t>
            </a:r>
            <a:r>
              <a:rPr lang="cs-CZ" dirty="0" smtClean="0"/>
              <a:t>: http</a:t>
            </a:r>
            <a:r>
              <a:rPr lang="cs-CZ" dirty="0"/>
              <a:t>://clovek.ff.cuni.cz/</a:t>
            </a:r>
            <a:r>
              <a:rPr lang="cs-CZ" dirty="0" err="1"/>
              <a:t>pdf</a:t>
            </a:r>
            <a:r>
              <a:rPr lang="cs-CZ" dirty="0"/>
              <a:t>/pribramska_studie_18.pdf"</a:t>
            </a:r>
          </a:p>
        </p:txBody>
      </p:sp>
    </p:spTree>
    <p:extLst>
      <p:ext uri="{BB962C8B-B14F-4D97-AF65-F5344CB8AC3E}">
        <p14:creationId xmlns:p14="http://schemas.microsoft.com/office/powerpoint/2010/main" val="158684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Výzkumná otázka - příklady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Kvantitativní výzkum (CO/JAK/KOLIK):</a:t>
            </a:r>
          </a:p>
          <a:p>
            <a:pPr lvl="1"/>
            <a:r>
              <a:rPr lang="cs-CZ" u="sng" dirty="0" smtClean="0"/>
              <a:t>V jaké míře </a:t>
            </a:r>
            <a:r>
              <a:rPr lang="cs-CZ" dirty="0" smtClean="0"/>
              <a:t>studenti </a:t>
            </a:r>
            <a:r>
              <a:rPr lang="cs-CZ" u="sng" dirty="0" smtClean="0"/>
              <a:t>používají cizojazyčné zdroje</a:t>
            </a:r>
            <a:r>
              <a:rPr lang="cs-CZ" dirty="0" smtClean="0"/>
              <a:t> ve </a:t>
            </a:r>
            <a:r>
              <a:rPr lang="cs-CZ" u="sng" dirty="0" smtClean="0"/>
              <a:t>svých seminárních textech</a:t>
            </a:r>
            <a:r>
              <a:rPr lang="cs-CZ" dirty="0" smtClean="0"/>
              <a:t>?</a:t>
            </a:r>
          </a:p>
          <a:p>
            <a:r>
              <a:rPr lang="cs-CZ" b="1" smtClean="0"/>
              <a:t>Kvalitativní výzkum (PROČ):</a:t>
            </a:r>
            <a:endParaRPr lang="cs-CZ" b="1" dirty="0" smtClean="0"/>
          </a:p>
          <a:p>
            <a:pPr lvl="1"/>
            <a:r>
              <a:rPr lang="cs-CZ" dirty="0" smtClean="0"/>
              <a:t>Jaké můžeme identifikovat </a:t>
            </a:r>
            <a:r>
              <a:rPr lang="cs-CZ" u="sng" dirty="0" smtClean="0"/>
              <a:t>vzorce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u="sng" dirty="0" smtClean="0"/>
              <a:t>informačním chování</a:t>
            </a:r>
            <a:r>
              <a:rPr lang="cs-CZ" dirty="0" smtClean="0"/>
              <a:t> studentů při </a:t>
            </a:r>
            <a:r>
              <a:rPr lang="cs-CZ" u="sng" dirty="0" smtClean="0"/>
              <a:t>vyhledávání zdrojů</a:t>
            </a:r>
            <a:r>
              <a:rPr lang="cs-CZ" dirty="0" smtClean="0"/>
              <a:t> pro </a:t>
            </a:r>
            <a:r>
              <a:rPr lang="cs-CZ" u="sng" dirty="0" smtClean="0"/>
              <a:t>seminární práce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Jaké </a:t>
            </a:r>
            <a:r>
              <a:rPr lang="cs-CZ" u="sng" dirty="0" smtClean="0"/>
              <a:t>překážky</a:t>
            </a:r>
            <a:r>
              <a:rPr lang="cs-CZ" dirty="0" smtClean="0"/>
              <a:t> studenti </a:t>
            </a:r>
            <a:r>
              <a:rPr lang="cs-CZ" u="sng" dirty="0" smtClean="0"/>
              <a:t>pociťují v případě využívání anglických textů</a:t>
            </a:r>
            <a:r>
              <a:rPr lang="cs-CZ" dirty="0" smtClean="0"/>
              <a:t> při psaní </a:t>
            </a:r>
            <a:r>
              <a:rPr lang="cs-CZ" u="sng" dirty="0" smtClean="0"/>
              <a:t>odborných textů</a:t>
            </a:r>
            <a:r>
              <a:rPr lang="cs-CZ" dirty="0" smtClean="0"/>
              <a:t>? (fenomenologie) </a:t>
            </a:r>
          </a:p>
          <a:p>
            <a:pPr lvl="1"/>
            <a:r>
              <a:rPr lang="cs-CZ" dirty="0" smtClean="0"/>
              <a:t>Jaké </a:t>
            </a:r>
            <a:r>
              <a:rPr lang="cs-CZ" u="sng" dirty="0" smtClean="0"/>
              <a:t>vzorce </a:t>
            </a:r>
            <a:r>
              <a:rPr lang="cs-CZ" dirty="0" smtClean="0"/>
              <a:t>se uplatňují </a:t>
            </a:r>
            <a:r>
              <a:rPr lang="cs-CZ" u="sng" dirty="0" smtClean="0"/>
              <a:t>při vyhledávání textů </a:t>
            </a:r>
            <a:r>
              <a:rPr lang="cs-CZ" dirty="0" smtClean="0"/>
              <a:t>/ jaké strategie studenti volí </a:t>
            </a:r>
            <a:r>
              <a:rPr lang="cs-CZ" u="sng" dirty="0" smtClean="0"/>
              <a:t>při výběru textů </a:t>
            </a:r>
            <a:r>
              <a:rPr lang="cs-CZ" dirty="0" smtClean="0"/>
              <a:t>pro seminární práce?</a:t>
            </a:r>
          </a:p>
          <a:p>
            <a:pPr lvl="1"/>
            <a:r>
              <a:rPr lang="cs-CZ" dirty="0" smtClean="0"/>
              <a:t>Jak se </a:t>
            </a:r>
            <a:r>
              <a:rPr lang="cs-CZ" u="sng" dirty="0" smtClean="0"/>
              <a:t>vyvíjí</a:t>
            </a:r>
            <a:r>
              <a:rPr lang="cs-CZ" dirty="0" smtClean="0"/>
              <a:t> chování studentů při psaní seminárních textů v průběhu studia? (narativní studie)</a:t>
            </a:r>
          </a:p>
          <a:p>
            <a:pPr lvl="1"/>
            <a:r>
              <a:rPr lang="cs-CZ" dirty="0" smtClean="0"/>
              <a:t>Jaká </a:t>
            </a:r>
            <a:r>
              <a:rPr lang="cs-CZ" u="sng" dirty="0" smtClean="0"/>
              <a:t>teorie/model</a:t>
            </a:r>
            <a:r>
              <a:rPr lang="cs-CZ" dirty="0" smtClean="0"/>
              <a:t> má potenciál </a:t>
            </a:r>
            <a:r>
              <a:rPr lang="cs-CZ" u="sng" dirty="0" smtClean="0"/>
              <a:t>vysvětlit chování </a:t>
            </a:r>
            <a:r>
              <a:rPr lang="cs-CZ" dirty="0" smtClean="0"/>
              <a:t>studentů</a:t>
            </a:r>
            <a:r>
              <a:rPr lang="cs-CZ" u="sng" dirty="0" smtClean="0"/>
              <a:t> při psaní odborných textů</a:t>
            </a:r>
            <a:r>
              <a:rPr lang="cs-CZ" dirty="0" smtClean="0"/>
              <a:t>? (zakotvená teorie)</a:t>
            </a:r>
          </a:p>
        </p:txBody>
      </p:sp>
    </p:spTree>
    <p:extLst>
      <p:ext uri="{BB962C8B-B14F-4D97-AF65-F5344CB8AC3E}">
        <p14:creationId xmlns:p14="http://schemas.microsoft.com/office/powerpoint/2010/main" val="353997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Co s tím?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55650" y="1773238"/>
          <a:ext cx="3600326" cy="468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968044" y="1773238"/>
          <a:ext cx="3780420" cy="47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976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Problémy a design </a:t>
            </a:r>
            <a:r>
              <a:rPr lang="cs-CZ" b="1" dirty="0" smtClean="0">
                <a:solidFill>
                  <a:schemeClr val="accent2"/>
                </a:solidFill>
              </a:rPr>
              <a:t>výzkumu (</a:t>
            </a:r>
            <a:r>
              <a:rPr lang="cs-CZ" b="1" dirty="0" err="1" smtClean="0">
                <a:solidFill>
                  <a:schemeClr val="accent2"/>
                </a:solidFill>
              </a:rPr>
              <a:t>kvali</a:t>
            </a:r>
            <a:r>
              <a:rPr lang="cs-CZ" b="1" dirty="0" smtClean="0">
                <a:solidFill>
                  <a:schemeClr val="accent2"/>
                </a:solidFill>
              </a:rPr>
              <a:t>)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395536" y="1628800"/>
          <a:ext cx="8229600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Typ problému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Metody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Názory, postoje a pocity skupiny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Focus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groups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Názory,</a:t>
                      </a:r>
                      <a:r>
                        <a:rPr lang="cs-CZ" sz="2000" baseline="0" dirty="0" smtClean="0"/>
                        <a:t> postoje a chápání světa </a:t>
                      </a:r>
                      <a:r>
                        <a:rPr lang="cs-CZ" sz="2000" dirty="0" smtClean="0"/>
                        <a:t>jednotlivci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Rozhovory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Vysvětlení lidského chování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Pozorování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Zlepšení produktu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Testování použitelnosti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Analýza informačních zdrojů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Obsahová analýza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Pochopení vývoje jevu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Historický průzkum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Hluboké pochopení příčin, vývoje,</a:t>
                      </a:r>
                      <a:r>
                        <a:rPr lang="cs-CZ" sz="2000" baseline="0" dirty="0" smtClean="0"/>
                        <a:t> procesů, </a:t>
                      </a:r>
                      <a:r>
                        <a:rPr lang="cs-CZ" sz="2000" baseline="0" dirty="0" err="1" smtClean="0"/>
                        <a:t>pochopaní</a:t>
                      </a:r>
                      <a:r>
                        <a:rPr lang="cs-CZ" sz="2000" baseline="0" dirty="0" smtClean="0"/>
                        <a:t> případu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Případová studie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1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Problémy a design </a:t>
            </a:r>
            <a:r>
              <a:rPr lang="cs-CZ" b="1" dirty="0" smtClean="0">
                <a:solidFill>
                  <a:schemeClr val="accent2"/>
                </a:solidFill>
              </a:rPr>
              <a:t>výzkumu (</a:t>
            </a:r>
            <a:r>
              <a:rPr lang="cs-CZ" b="1" dirty="0" err="1" smtClean="0">
                <a:solidFill>
                  <a:schemeClr val="accent2"/>
                </a:solidFill>
              </a:rPr>
              <a:t>kvanti</a:t>
            </a:r>
            <a:r>
              <a:rPr lang="cs-CZ" b="1" dirty="0" smtClean="0">
                <a:solidFill>
                  <a:schemeClr val="accent2"/>
                </a:solidFill>
              </a:rPr>
              <a:t>)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860032" y="5733256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Hernon</a:t>
            </a:r>
            <a:r>
              <a:rPr lang="cs-CZ" dirty="0" smtClean="0"/>
              <a:t> &amp; </a:t>
            </a:r>
            <a:r>
              <a:rPr lang="cs-CZ" dirty="0" err="1" smtClean="0"/>
              <a:t>Metoyer</a:t>
            </a:r>
            <a:r>
              <a:rPr lang="cs-CZ" dirty="0" smtClean="0"/>
              <a:t>-</a:t>
            </a:r>
            <a:r>
              <a:rPr lang="cs-CZ" dirty="0" err="1" smtClean="0"/>
              <a:t>Duran</a:t>
            </a:r>
            <a:r>
              <a:rPr lang="cs-CZ" dirty="0" smtClean="0"/>
              <a:t>, 1993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395536" y="1628800"/>
          <a:ext cx="8229600" cy="4693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Typ problému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Metody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Názory, postoje a </a:t>
                      </a:r>
                      <a:r>
                        <a:rPr lang="cs-CZ" sz="2000" dirty="0" smtClean="0"/>
                        <a:t>pocity</a:t>
                      </a:r>
                      <a:r>
                        <a:rPr lang="cs-CZ" sz="2000" baseline="0" dirty="0" smtClean="0"/>
                        <a:t> (</a:t>
                      </a:r>
                      <a:r>
                        <a:rPr lang="cs-CZ" sz="2000" baseline="0" dirty="0" err="1" smtClean="0"/>
                        <a:t>kvanti</a:t>
                      </a:r>
                      <a:r>
                        <a:rPr lang="cs-CZ" sz="2000" baseline="0" dirty="0" smtClean="0"/>
                        <a:t>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Dotazníky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Měření</a:t>
                      </a:r>
                      <a:r>
                        <a:rPr lang="cs-CZ" sz="2000" baseline="0" dirty="0" smtClean="0"/>
                        <a:t> změny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Testování</a:t>
                      </a:r>
                      <a:r>
                        <a:rPr lang="cs-CZ" sz="2000" baseline="0" dirty="0" smtClean="0"/>
                        <a:t> (</a:t>
                      </a:r>
                      <a:r>
                        <a:rPr lang="cs-CZ" sz="2000" baseline="0" dirty="0" err="1" smtClean="0"/>
                        <a:t>Pre</a:t>
                      </a:r>
                      <a:r>
                        <a:rPr lang="cs-CZ" sz="2000" baseline="0" dirty="0" smtClean="0"/>
                        <a:t>-testy, post-testy)</a:t>
                      </a:r>
                    </a:p>
                    <a:p>
                      <a:r>
                        <a:rPr lang="cs-CZ" sz="2000" baseline="0" dirty="0" smtClean="0"/>
                        <a:t>Experimentální a kvazi-experimentální studie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Popis</a:t>
                      </a:r>
                      <a:r>
                        <a:rPr lang="cs-CZ" sz="2000" baseline="0" dirty="0" smtClean="0"/>
                        <a:t> publikačního a citačního chování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Bibliometrie</a:t>
                      </a:r>
                      <a:r>
                        <a:rPr lang="cs-CZ" sz="2000" dirty="0" smtClean="0"/>
                        <a:t>, citační analýzy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Jak zlepšit produkt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Analytika</a:t>
                      </a:r>
                      <a:r>
                        <a:rPr lang="cs-CZ" sz="2000" baseline="0" dirty="0" smtClean="0"/>
                        <a:t> (</a:t>
                      </a:r>
                      <a:r>
                        <a:rPr lang="cs-CZ" sz="2000" baseline="0" dirty="0" err="1" smtClean="0"/>
                        <a:t>click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streamy</a:t>
                      </a:r>
                      <a:r>
                        <a:rPr lang="cs-CZ" sz="2000" baseline="0" dirty="0" smtClean="0"/>
                        <a:t>, </a:t>
                      </a:r>
                      <a:r>
                        <a:rPr lang="cs-CZ" sz="2000" baseline="0" dirty="0" err="1" smtClean="0"/>
                        <a:t>heat</a:t>
                      </a:r>
                      <a:r>
                        <a:rPr lang="cs-CZ" sz="2000" baseline="0" dirty="0" smtClean="0"/>
                        <a:t> mapy…)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Analýza informačních zdrojů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Obsahová </a:t>
                      </a:r>
                      <a:r>
                        <a:rPr lang="cs-CZ" sz="2000" dirty="0" smtClean="0"/>
                        <a:t>analýza (</a:t>
                      </a:r>
                      <a:r>
                        <a:rPr lang="cs-CZ" sz="2000" dirty="0" err="1" smtClean="0"/>
                        <a:t>kvanti</a:t>
                      </a:r>
                      <a:r>
                        <a:rPr lang="cs-CZ" sz="2000" dirty="0" smtClean="0"/>
                        <a:t>)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Porovnání</a:t>
                      </a:r>
                      <a:r>
                        <a:rPr lang="cs-CZ" sz="2000" baseline="0" dirty="0" smtClean="0"/>
                        <a:t> rozdílů v postojích a chování lidí (ženy/muži)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Experimentální design, dotazníková šetření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Online chování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Web analytiky, analýza logů…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flickr.com/3542/3469305764_3e732b4ca8_b.jpg"/>
          <p:cNvPicPr>
            <a:picLocks noChangeAspect="1" noChangeArrowheads="1"/>
          </p:cNvPicPr>
          <p:nvPr/>
        </p:nvPicPr>
        <p:blipFill>
          <a:blip r:embed="rId2" cstate="print"/>
          <a:srcRect l="11073"/>
          <a:stretch>
            <a:fillRect/>
          </a:stretch>
        </p:blipFill>
        <p:spPr bwMode="auto">
          <a:xfrm>
            <a:off x="-26232" y="0"/>
            <a:ext cx="9170232" cy="6858000"/>
          </a:xfrm>
          <a:prstGeom prst="rect">
            <a:avLst/>
          </a:prstGeom>
          <a:noFill/>
        </p:spPr>
      </p:pic>
      <p:pic>
        <p:nvPicPr>
          <p:cNvPr id="5" name="Obrázek 4" descr="Speech bubbl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76672"/>
            <a:ext cx="6104875" cy="56886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23928" y="1700808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BRAINSTORMING: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Sdělte si základní poznatky z rešerší (zajímavé okruhy)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Vygenerujte co nejvíce možných výzkumných otázek</a:t>
            </a:r>
            <a:endParaRPr lang="cs-CZ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Osnova návrhu výzkumu KVANTI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Uvedení do problematiky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Jaký je výzkumný problém?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Jaký je účel výzkumu? Jaká jsou předem daná omezení výzkumu?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Teoretická perspektiva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Výzkumné otázky a hypotézy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Přehled literatury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Metody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Typ výzkumného designu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Populace, vzorek, </a:t>
            </a:r>
            <a:r>
              <a:rPr lang="cs-CZ" dirty="0" err="1"/>
              <a:t>participanti</a:t>
            </a:r>
            <a:endParaRPr lang="cs-CZ" dirty="0"/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Sběr dat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Analytické procedury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Etické aspekty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Výsledky pilotních výzkumů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Přílohy: osnova dotazníku/protokolu o pozorování </a:t>
            </a:r>
            <a:r>
              <a:rPr lang="cs-CZ" b="1" dirty="0" err="1"/>
              <a:t>atd</a:t>
            </a:r>
            <a:r>
              <a:rPr lang="cs-CZ" b="1" dirty="0"/>
              <a:t>…, rozpočet…</a:t>
            </a:r>
          </a:p>
        </p:txBody>
      </p:sp>
    </p:spTree>
    <p:extLst>
      <p:ext uri="{BB962C8B-B14F-4D97-AF65-F5344CB8AC3E}">
        <p14:creationId xmlns:p14="http://schemas.microsoft.com/office/powerpoint/2010/main" val="203910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Osnova návrhu výzkumu KVALI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Uvedení do problematiky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Jaký je výzkumný problém?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Jaký je účel výzkumu? Jaká jsou předem daná omezení výzkumu?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Výzkumné otázky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Procedury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Filozofické předpoklady výzkumu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Výzkumná strategie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Role výzkumníka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Procedury pro sběr dat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Procedury pro nahrávání dat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Validační strategie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Etické aspekty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Pilotní zjištění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Předpokládaný přínos a význam / předpokládané změny, které výzkum přináší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Příloha: osnova rozhovoru (FG, plán </a:t>
            </a:r>
            <a:r>
              <a:rPr lang="cs-CZ" b="1" dirty="0" err="1"/>
              <a:t>usability</a:t>
            </a:r>
            <a:r>
              <a:rPr lang="cs-CZ" b="1" dirty="0"/>
              <a:t> testů…), rozpočet</a:t>
            </a:r>
          </a:p>
        </p:txBody>
      </p:sp>
    </p:spTree>
    <p:extLst>
      <p:ext uri="{BB962C8B-B14F-4D97-AF65-F5344CB8AC3E}">
        <p14:creationId xmlns:p14="http://schemas.microsoft.com/office/powerpoint/2010/main" val="1202449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Osnova návrhu výzkumu MMR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95061"/>
            <a:ext cx="7290055" cy="441429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Uvedení do problematiky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Jaký je výzkumný problém?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 byl dříve problém zkoumán?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Nedostatky v předchozím výzkumu, zdůvodnění MMR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Kdo bude příjemcem studie? Jaké </a:t>
            </a:r>
            <a:r>
              <a:rPr lang="cs-CZ" dirty="0" err="1"/>
              <a:t>benefity</a:t>
            </a:r>
            <a:r>
              <a:rPr lang="cs-CZ" dirty="0"/>
              <a:t> to přinese?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Výzkumné </a:t>
            </a:r>
            <a:r>
              <a:rPr lang="cs-CZ" dirty="0" smtClean="0"/>
              <a:t>otázky/hypotézy</a:t>
            </a:r>
            <a:endParaRPr lang="cs-CZ" dirty="0"/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Filozofické základy / přehled literatury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Metody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Typ výzkumných designů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Výzvy a jak jim čelit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Vizualizace výzkumného procesu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/>
              <a:t>Kvali</a:t>
            </a:r>
            <a:r>
              <a:rPr lang="cs-CZ" dirty="0"/>
              <a:t> sběr dat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/>
              <a:t>Kvanti</a:t>
            </a:r>
            <a:r>
              <a:rPr lang="cs-CZ" dirty="0"/>
              <a:t> sběr dat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 budou analyzována data?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Jak zajistíme validitu?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Výzkumníkovy „zdroje a dovednosti“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Etické aspekty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Přílohy</a:t>
            </a:r>
          </a:p>
        </p:txBody>
      </p:sp>
    </p:spTree>
    <p:extLst>
      <p:ext uri="{BB962C8B-B14F-4D97-AF65-F5344CB8AC3E}">
        <p14:creationId xmlns:p14="http://schemas.microsoft.com/office/powerpoint/2010/main" val="43844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789"/>
            <a:ext cx="10476546" cy="6985181"/>
          </a:xfrm>
          <a:prstGeom prst="rect">
            <a:avLst/>
          </a:prstGeom>
        </p:spPr>
      </p:pic>
      <p:pic>
        <p:nvPicPr>
          <p:cNvPr id="6" name="Obrázek 5" descr="Speech bubbl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42" y="404664"/>
            <a:ext cx="4398136" cy="43704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1213051">
            <a:off x="899592" y="1484784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Zadání úkolu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8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Zadání úkolu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Druhý úkol (skupinový) - 10 bodů: 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Vypracujte </a:t>
            </a:r>
            <a:r>
              <a:rPr lang="cs-CZ" dirty="0" smtClean="0"/>
              <a:t>návrh </a:t>
            </a:r>
            <a:r>
              <a:rPr lang="cs-CZ" dirty="0"/>
              <a:t>pro váš budoucí článek do sborníku a odevzdejte jej do příslušné </a:t>
            </a:r>
            <a:r>
              <a:rPr lang="cs-CZ" dirty="0" err="1"/>
              <a:t>Odevzdávárny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Termín </a:t>
            </a:r>
            <a:r>
              <a:rPr lang="cs-CZ" b="1" i="1" dirty="0"/>
              <a:t>pro </a:t>
            </a:r>
            <a:r>
              <a:rPr lang="cs-CZ" b="1" i="1" dirty="0" smtClean="0"/>
              <a:t>odevzdání: </a:t>
            </a:r>
            <a:r>
              <a:rPr lang="cs-CZ" b="1" i="1" dirty="0"/>
              <a:t>27. října do půlnoci.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73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Statistiky z vašich úkolů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648910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67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Zadání úkolu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Vypracujte </a:t>
            </a:r>
            <a:r>
              <a:rPr lang="cs-CZ" b="1" dirty="0"/>
              <a:t>návrh výzkumu na 2-4 NS</a:t>
            </a:r>
            <a:r>
              <a:rPr lang="cs-CZ" dirty="0"/>
              <a:t>. Úkol se odevzdává jako týmový - pracujte v týmech, které jste vytvořili během prvního úkolu.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Návrh bude obsahovat tyto </a:t>
            </a:r>
            <a:r>
              <a:rPr lang="cs-CZ" dirty="0" smtClean="0"/>
              <a:t>části: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smtClean="0"/>
              <a:t>Jaký </a:t>
            </a:r>
            <a:r>
              <a:rPr lang="cs-CZ" b="1" dirty="0"/>
              <a:t>je výzkumný problém?</a:t>
            </a:r>
            <a:r>
              <a:rPr lang="cs-CZ" dirty="0"/>
              <a:t> (používejte 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deficiencies</a:t>
            </a:r>
            <a:r>
              <a:rPr lang="cs-CZ" dirty="0"/>
              <a:t> model</a:t>
            </a:r>
            <a:r>
              <a:rPr lang="cs-CZ" dirty="0" smtClean="0"/>
              <a:t>“)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smtClean="0"/>
              <a:t>Jaký </a:t>
            </a:r>
            <a:r>
              <a:rPr lang="cs-CZ" b="1" dirty="0"/>
              <a:t>je účel výzkumu?</a:t>
            </a:r>
            <a:r>
              <a:rPr lang="cs-CZ" dirty="0"/>
              <a:t> Jaká jsou předem daná omezení výzkumu? (inspirujte se </a:t>
            </a:r>
            <a:r>
              <a:rPr lang="cs-CZ" dirty="0" err="1"/>
              <a:t>scriptem</a:t>
            </a:r>
            <a:r>
              <a:rPr lang="cs-CZ" dirty="0"/>
              <a:t> od </a:t>
            </a:r>
            <a:r>
              <a:rPr lang="cs-CZ" dirty="0" err="1" smtClean="0"/>
              <a:t>Creswella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b="1" dirty="0" smtClean="0"/>
              <a:t>Jaké </a:t>
            </a:r>
            <a:r>
              <a:rPr lang="cs-CZ" b="1" dirty="0"/>
              <a:t>jsou výzkumné otázky?</a:t>
            </a:r>
            <a:r>
              <a:rPr lang="cs-CZ" dirty="0"/>
              <a:t> (inspirujte se </a:t>
            </a:r>
            <a:r>
              <a:rPr lang="cs-CZ" dirty="0" err="1"/>
              <a:t>scriptem</a:t>
            </a:r>
            <a:r>
              <a:rPr lang="cs-CZ" dirty="0"/>
              <a:t> od </a:t>
            </a:r>
            <a:r>
              <a:rPr lang="cs-CZ" dirty="0" err="1"/>
              <a:t>Creswella</a:t>
            </a:r>
            <a:r>
              <a:rPr lang="cs-CZ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b="1" dirty="0" smtClean="0"/>
              <a:t>Navrhněte metodu</a:t>
            </a:r>
            <a:r>
              <a:rPr lang="cs-CZ" dirty="0" smtClean="0"/>
              <a:t>, kterou budete výzkumnou otázku zkoumat.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Fáze výzkumného problému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</a:t>
            </a:r>
            <a:r>
              <a:rPr lang="cs-CZ" b="1" dirty="0" smtClean="0"/>
              <a:t>výzkumného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formulace výzkumných otázek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rozhodnutí o populaci a </a:t>
            </a:r>
            <a:r>
              <a:rPr lang="cs-CZ" b="1" dirty="0" smtClean="0"/>
              <a:t>vzorku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rozhodnutí o </a:t>
            </a:r>
            <a:r>
              <a:rPr lang="cs-CZ" b="1" dirty="0" smtClean="0"/>
              <a:t>technikách sběru dat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konstrukce </a:t>
            </a:r>
            <a:r>
              <a:rPr lang="cs-CZ" b="1" dirty="0" smtClean="0"/>
              <a:t>výzkumného 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pilotáž</a:t>
            </a:r>
            <a:r>
              <a:rPr lang="cs-CZ" dirty="0" smtClean="0"/>
              <a:t> výzkumného nástroje a jeho úprava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sběr dat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analýza dat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psaní </a:t>
            </a:r>
            <a:r>
              <a:rPr lang="cs-CZ" b="1" dirty="0" smtClean="0"/>
              <a:t>výzkumné zprávy</a:t>
            </a:r>
            <a:endParaRPr lang="cs-CZ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Výzkumný problém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„</a:t>
            </a:r>
            <a:r>
              <a:rPr lang="en-US" i="1" dirty="0" smtClean="0"/>
              <a:t>The formulation of a problem is often more essential than its solution.“ </a:t>
            </a:r>
          </a:p>
          <a:p>
            <a:pPr algn="r">
              <a:buNone/>
            </a:pPr>
            <a:r>
              <a:rPr lang="en-US" dirty="0" smtClean="0"/>
              <a:t>(</a:t>
            </a:r>
            <a:r>
              <a:rPr lang="en-US" dirty="0" err="1" smtClean="0"/>
              <a:t>Selltiz</a:t>
            </a:r>
            <a:r>
              <a:rPr lang="en-US" dirty="0" smtClean="0"/>
              <a:t>, in Powell, 1997, p. 19)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Zdroje výzkumných problémů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Odborná literatura </a:t>
            </a:r>
            <a:r>
              <a:rPr lang="cs-CZ" dirty="0" smtClean="0"/>
              <a:t>(doporučení pro další výzkumy – v závěrech článků, </a:t>
            </a:r>
            <a:r>
              <a:rPr lang="cs-CZ" dirty="0" err="1" smtClean="0"/>
              <a:t>editorialech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Nesouhlas </a:t>
            </a:r>
            <a:r>
              <a:rPr lang="cs-CZ" b="1" dirty="0" smtClean="0"/>
              <a:t>se závěry předešlých výzkumů</a:t>
            </a:r>
          </a:p>
          <a:p>
            <a:r>
              <a:rPr lang="cs-CZ" b="1" dirty="0" smtClean="0"/>
              <a:t>Spory o povahu problému</a:t>
            </a:r>
          </a:p>
          <a:p>
            <a:r>
              <a:rPr lang="cs-CZ" b="1" dirty="0" smtClean="0"/>
              <a:t>Replikace</a:t>
            </a:r>
            <a:r>
              <a:rPr lang="cs-CZ" dirty="0" smtClean="0"/>
              <a:t> existujících výzkumů (ověření </a:t>
            </a:r>
            <a:r>
              <a:rPr lang="cs-CZ" dirty="0" err="1" smtClean="0"/>
              <a:t>reliability</a:t>
            </a:r>
            <a:r>
              <a:rPr lang="cs-CZ" dirty="0" smtClean="0"/>
              <a:t> škál)</a:t>
            </a:r>
          </a:p>
          <a:p>
            <a:r>
              <a:rPr lang="cs-CZ" b="1" dirty="0" smtClean="0"/>
              <a:t>Rozšíření</a:t>
            </a:r>
            <a:r>
              <a:rPr lang="cs-CZ" dirty="0" smtClean="0"/>
              <a:t> existujících výzkumů (na jiný vzorek, o nové metody (</a:t>
            </a:r>
            <a:r>
              <a:rPr lang="cs-CZ" dirty="0" err="1" smtClean="0"/>
              <a:t>traingulace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Zdroje výzkumných problémů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Praktické problémy</a:t>
            </a:r>
            <a:r>
              <a:rPr lang="cs-CZ" dirty="0" smtClean="0"/>
              <a:t>, osobní zkušenost</a:t>
            </a:r>
          </a:p>
          <a:p>
            <a:r>
              <a:rPr lang="cs-CZ" b="1" dirty="0" smtClean="0"/>
              <a:t>Brainstorming s ostatními</a:t>
            </a:r>
          </a:p>
          <a:p>
            <a:r>
              <a:rPr lang="cs-CZ" dirty="0" smtClean="0"/>
              <a:t>Osobní zaujetí</a:t>
            </a:r>
          </a:p>
          <a:p>
            <a:r>
              <a:rPr lang="cs-CZ" dirty="0" smtClean="0"/>
              <a:t>Grantové výzvy, </a:t>
            </a:r>
            <a:r>
              <a:rPr lang="cs-CZ" dirty="0" err="1" smtClean="0"/>
              <a:t>výzvy</a:t>
            </a:r>
            <a:r>
              <a:rPr lang="cs-CZ" dirty="0" smtClean="0"/>
              <a:t> pro přihlašování příspěvků do konferencí, sborníků, tematických čísel časopisů…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peech bubbl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851920" cy="3928196"/>
          </a:xfrm>
        </p:spPr>
      </p:pic>
      <p:sp>
        <p:nvSpPr>
          <p:cNvPr id="6" name="TextovéPole 5"/>
          <p:cNvSpPr txBox="1"/>
          <p:nvPr/>
        </p:nvSpPr>
        <p:spPr>
          <a:xfrm>
            <a:off x="5220072" y="1844824"/>
            <a:ext cx="324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Udělejte si brainstorming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836712"/>
            <a:ext cx="41148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Generování nápadů ve skupině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Všechny nápady se zapisují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Používejte post-</a:t>
            </a:r>
            <a:r>
              <a:rPr kumimoji="0" lang="cs-CZ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ity</a:t>
            </a: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fixy,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papíry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baseline="0" dirty="0" smtClean="0"/>
              <a:t>Škrtání</a:t>
            </a:r>
            <a:r>
              <a:rPr lang="cs-CZ" sz="3200" dirty="0" smtClean="0"/>
              <a:t> nápadů až ve druhé fázi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Formulace problému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Obrázek 3" descr="Speech bubbl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4398136" cy="43704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21172667">
            <a:off x="1902492" y="2718797"/>
            <a:ext cx="281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Aplikujte tzv. </a:t>
            </a:r>
            <a:r>
              <a:rPr lang="cs-CZ" sz="3600" dirty="0" smtClean="0">
                <a:solidFill>
                  <a:schemeClr val="bg1"/>
                </a:solidFill>
              </a:rPr>
              <a:t/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„</a:t>
            </a:r>
            <a:r>
              <a:rPr lang="cs-CZ" sz="3600" b="1" dirty="0" smtClean="0">
                <a:solidFill>
                  <a:schemeClr val="bg1"/>
                </a:solidFill>
              </a:rPr>
              <a:t>so </a:t>
            </a:r>
            <a:r>
              <a:rPr lang="cs-CZ" sz="3600" b="1" dirty="0" err="1" smtClean="0">
                <a:solidFill>
                  <a:schemeClr val="bg1"/>
                </a:solidFill>
              </a:rPr>
              <a:t>what</a:t>
            </a:r>
            <a:r>
              <a:rPr lang="cs-CZ" sz="3600" b="1" dirty="0" smtClean="0">
                <a:solidFill>
                  <a:schemeClr val="bg1"/>
                </a:solidFill>
              </a:rPr>
              <a:t>“ test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uvenis">
      <a:majorFont>
        <a:latin typeface="Juvenis"/>
        <a:ea typeface=""/>
        <a:cs typeface=""/>
      </a:majorFont>
      <a:minorFont>
        <a:latin typeface="Juveni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1197</Words>
  <Application>Microsoft Office PowerPoint</Application>
  <PresentationFormat>Předvádění na obrazovce (4:3)</PresentationFormat>
  <Paragraphs>206</Paragraphs>
  <Slides>30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Juvenis</vt:lpstr>
      <vt:lpstr>Motiv sady Office</vt:lpstr>
      <vt:lpstr>Prezentace aplikace PowerPoint</vt:lpstr>
      <vt:lpstr>Co to je?</vt:lpstr>
      <vt:lpstr>Statistiky z vašich úkolů</vt:lpstr>
      <vt:lpstr>Fáze výzkumného problému</vt:lpstr>
      <vt:lpstr>Výzkumný problém</vt:lpstr>
      <vt:lpstr>Zdroje výzkumných problémů</vt:lpstr>
      <vt:lpstr>Zdroje výzkumných problémů</vt:lpstr>
      <vt:lpstr>Prezentace aplikace PowerPoint</vt:lpstr>
      <vt:lpstr>Formulace problému</vt:lpstr>
      <vt:lpstr>Formulace problému</vt:lpstr>
      <vt:lpstr>Správný výzkumný problém</vt:lpstr>
      <vt:lpstr>Správný výzkumný problém</vt:lpstr>
      <vt:lpstr>Postup kvali vs. kvanti výzkum</vt:lpstr>
      <vt:lpstr>Logika kvalitativního výzkumu</vt:lpstr>
      <vt:lpstr>Induktivní logika kvalitativního výzkumu</vt:lpstr>
      <vt:lpstr>Využití teorie v kvali výzkumu </vt:lpstr>
      <vt:lpstr>„The deficiencies model“</vt:lpstr>
      <vt:lpstr>Cíl/účel výzkumu</vt:lpstr>
      <vt:lpstr>Výzkumná otázka</vt:lpstr>
      <vt:lpstr>Výzkumná otázka - příklady</vt:lpstr>
      <vt:lpstr>Co s tím?</vt:lpstr>
      <vt:lpstr>Problémy a design výzkumu (kvali)</vt:lpstr>
      <vt:lpstr>Problémy a design výzkumu (kvanti)</vt:lpstr>
      <vt:lpstr>Prezentace aplikace PowerPoint</vt:lpstr>
      <vt:lpstr>Osnova návrhu výzkumu KVANTI</vt:lpstr>
      <vt:lpstr>Osnova návrhu výzkumu KVALI</vt:lpstr>
      <vt:lpstr>Osnova návrhu výzkumu MMR</vt:lpstr>
      <vt:lpstr>Prezentace aplikace PowerPoint</vt:lpstr>
      <vt:lpstr>Zadání úkolu</vt:lpstr>
      <vt:lpstr>Zadání úkolu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Ladislava Suchá</dc:creator>
  <cp:lastModifiedBy>Ladislava Zbiejczuk Suchá</cp:lastModifiedBy>
  <cp:revision>15</cp:revision>
  <dcterms:created xsi:type="dcterms:W3CDTF">2013-11-01T09:26:51Z</dcterms:created>
  <dcterms:modified xsi:type="dcterms:W3CDTF">2016-10-14T11:52:40Z</dcterms:modified>
</cp:coreProperties>
</file>