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256" r:id="rId2"/>
    <p:sldId id="356" r:id="rId3"/>
    <p:sldId id="357" r:id="rId4"/>
    <p:sldId id="359" r:id="rId5"/>
    <p:sldId id="358" r:id="rId6"/>
    <p:sldId id="374" r:id="rId7"/>
    <p:sldId id="361" r:id="rId8"/>
    <p:sldId id="362" r:id="rId9"/>
    <p:sldId id="363" r:id="rId10"/>
    <p:sldId id="364" r:id="rId11"/>
    <p:sldId id="365" r:id="rId12"/>
    <p:sldId id="366" r:id="rId13"/>
    <p:sldId id="367" r:id="rId14"/>
    <p:sldId id="369" r:id="rId15"/>
    <p:sldId id="370" r:id="rId16"/>
    <p:sldId id="371" r:id="rId17"/>
    <p:sldId id="372" r:id="rId18"/>
    <p:sldId id="378" r:id="rId19"/>
    <p:sldId id="379" r:id="rId20"/>
    <p:sldId id="373" r:id="rId21"/>
    <p:sldId id="353" r:id="rId22"/>
    <p:sldId id="343" r:id="rId23"/>
    <p:sldId id="345" r:id="rId24"/>
    <p:sldId id="351" r:id="rId25"/>
    <p:sldId id="376" r:id="rId26"/>
    <p:sldId id="375" r:id="rId27"/>
    <p:sldId id="352" r:id="rId28"/>
    <p:sldId id="377" r:id="rId29"/>
    <p:sldId id="301" r:id="rId30"/>
    <p:sldId id="327" r:id="rId31"/>
    <p:sldId id="326" r:id="rId32"/>
    <p:sldId id="338" r:id="rId33"/>
    <p:sldId id="329" r:id="rId34"/>
    <p:sldId id="355" r:id="rId35"/>
    <p:sldId id="330" r:id="rId36"/>
    <p:sldId id="331" r:id="rId37"/>
    <p:sldId id="332" r:id="rId38"/>
    <p:sldId id="337" r:id="rId39"/>
    <p:sldId id="333" r:id="rId40"/>
    <p:sldId id="334" r:id="rId41"/>
    <p:sldId id="335" r:id="rId42"/>
    <p:sldId id="336" r:id="rId43"/>
    <p:sldId id="339" r:id="rId44"/>
    <p:sldId id="328" r:id="rId45"/>
    <p:sldId id="258" r:id="rId46"/>
  </p:sldIdLst>
  <p:sldSz cx="9144000" cy="6858000" type="screen4x3"/>
  <p:notesSz cx="6858000" cy="9144000"/>
  <p:custDataLst>
    <p:tags r:id="rId49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66"/>
    <a:srgbClr val="FF9900"/>
    <a:srgbClr val="F3D001"/>
    <a:srgbClr val="F4EE00"/>
    <a:srgbClr val="FFFF00"/>
    <a:srgbClr val="0080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8" autoAdjust="0"/>
    <p:restoredTop sz="94660"/>
  </p:normalViewPr>
  <p:slideViewPr>
    <p:cSldViewPr>
      <p:cViewPr varScale="1">
        <p:scale>
          <a:sx n="132" d="100"/>
          <a:sy n="132" d="100"/>
        </p:scale>
        <p:origin x="112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1124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D74C686-6692-4266-9256-26391C4A8E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5311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5404AEC-27B0-489E-BFAD-40000B76C456}" type="slidenum">
              <a:rPr lang="ru-RU" altLang="cs-CZ"/>
              <a:pPr eaLnBrk="1" hangingPunct="1"/>
              <a:t>1</a:t>
            </a:fld>
            <a:endParaRPr lang="ru-RU" altLang="cs-CZ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15702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BC00B3B-6392-4530-99B8-B386F9C03248}" type="slidenum">
              <a:rPr lang="ru-RU" altLang="cs-CZ" sz="1200"/>
              <a:pPr algn="r" eaLnBrk="1" hangingPunct="1"/>
              <a:t>2</a:t>
            </a:fld>
            <a:endParaRPr lang="ru-RU" altLang="cs-CZ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4727774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93E0C1B-7452-479B-9720-F9D6B7305701}" type="slidenum">
              <a:rPr lang="ru-RU" altLang="cs-CZ"/>
              <a:pPr eaLnBrk="1" hangingPunct="1"/>
              <a:t>7</a:t>
            </a:fld>
            <a:endParaRPr lang="ru-RU" altLang="cs-CZ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0504324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633B389-2296-43A6-A3AE-5AAD294B513F}" type="slidenum">
              <a:rPr lang="ru-RU" altLang="cs-CZ"/>
              <a:pPr eaLnBrk="1" hangingPunct="1"/>
              <a:t>12</a:t>
            </a:fld>
            <a:endParaRPr lang="ru-RU" altLang="cs-CZ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746559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3F45EF0-9FD6-42F3-B763-D05017C3F2DC}" type="slidenum">
              <a:rPr lang="ru-RU" altLang="cs-CZ"/>
              <a:pPr eaLnBrk="1" hangingPunct="1"/>
              <a:t>21</a:t>
            </a:fld>
            <a:endParaRPr lang="ru-RU" altLang="cs-CZ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206108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0C4EE45-74CB-4699-B039-99243A8F95FD}" type="slidenum">
              <a:rPr lang="ru-RU" altLang="cs-CZ"/>
              <a:pPr eaLnBrk="1" hangingPunct="1"/>
              <a:t>29</a:t>
            </a:fld>
            <a:endParaRPr lang="ru-RU" altLang="cs-CZ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7077425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DD6C1E1-88B4-42FC-AA86-1A7A88FB0200}" type="slidenum">
              <a:rPr lang="ru-RU" altLang="cs-CZ"/>
              <a:pPr eaLnBrk="1" hangingPunct="1"/>
              <a:t>30</a:t>
            </a:fld>
            <a:endParaRPr lang="ru-RU" altLang="cs-CZ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5016689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8A30B9F-D064-43AD-B9E3-7081C67E500F}" type="slidenum">
              <a:rPr lang="ru-RU" altLang="cs-CZ"/>
              <a:pPr eaLnBrk="1" hangingPunct="1"/>
              <a:t>45</a:t>
            </a:fld>
            <a:endParaRPr lang="ru-RU" altLang="cs-CZ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124244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25751933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5771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3797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9065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820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068847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028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7659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6446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6681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176713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870923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styly předlohy textu.</a:t>
            </a:r>
          </a:p>
          <a:p>
            <a:pPr lvl="1"/>
            <a:r>
              <a:rPr lang="ru-RU" altLang="cs-CZ" smtClean="0"/>
              <a:t>Druhá úroveň</a:t>
            </a:r>
          </a:p>
          <a:p>
            <a:pPr lvl="2"/>
            <a:r>
              <a:rPr lang="ru-RU" altLang="cs-CZ" smtClean="0"/>
              <a:t>Třetí úroveň</a:t>
            </a:r>
          </a:p>
          <a:p>
            <a:pPr lvl="3"/>
            <a:r>
              <a:rPr lang="ru-RU" altLang="cs-CZ" smtClean="0"/>
              <a:t>Čtvrtá úroveň</a:t>
            </a:r>
          </a:p>
          <a:p>
            <a:pPr lvl="4"/>
            <a:r>
              <a:rPr lang="ru-RU" altLang="cs-CZ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cat.org/" TargetMode="External"/><Relationship Id="rId2" Type="http://schemas.openxmlformats.org/officeDocument/2006/relationships/hyperlink" Target="http://search.theeuropeanlibrary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karos.cz/rubrika/zahranicni-souborne-katalogy" TargetMode="External"/><Relationship Id="rId4" Type="http://schemas.openxmlformats.org/officeDocument/2006/relationships/hyperlink" Target="http://www.knihovny.net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ebarchiv.cz/" TargetMode="External"/><Relationship Id="rId2" Type="http://schemas.openxmlformats.org/officeDocument/2006/relationships/hyperlink" Target="http://www.nkp.cz/o-knihovne/odborne-cinnosti/zpracovani-fondu/katalogizacni-politika/novcnb-uvod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rzblx1.uni-regensburg.de/ezeit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lin.cz/" TargetMode="External"/><Relationship Id="rId2" Type="http://schemas.openxmlformats.org/officeDocument/2006/relationships/hyperlink" Target="http://www.jib.cz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kiv.jib.cz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eobibline.cz/" TargetMode="External"/><Relationship Id="rId13" Type="http://schemas.openxmlformats.org/officeDocument/2006/relationships/hyperlink" Target="https://www.czso.cz/csu/czso/narodni_statisticky_portal_pilotni_verze" TargetMode="External"/><Relationship Id="rId3" Type="http://schemas.openxmlformats.org/officeDocument/2006/relationships/hyperlink" Target="http://europa.eu/index_cs.htm" TargetMode="External"/><Relationship Id="rId7" Type="http://schemas.openxmlformats.org/officeDocument/2006/relationships/hyperlink" Target="http://tech.jib.cz/" TargetMode="External"/><Relationship Id="rId12" Type="http://schemas.openxmlformats.org/officeDocument/2006/relationships/hyperlink" Target="http://www.econlib.cz/" TargetMode="External"/><Relationship Id="rId2" Type="http://schemas.openxmlformats.org/officeDocument/2006/relationships/hyperlink" Target="http://www.edu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us.jib.cz/" TargetMode="External"/><Relationship Id="rId11" Type="http://schemas.openxmlformats.org/officeDocument/2006/relationships/hyperlink" Target="http://www.agronavigator.cz/" TargetMode="External"/><Relationship Id="rId5" Type="http://schemas.openxmlformats.org/officeDocument/2006/relationships/hyperlink" Target="http://art.jib.cz/" TargetMode="External"/><Relationship Id="rId10" Type="http://schemas.openxmlformats.org/officeDocument/2006/relationships/hyperlink" Target="http://www.medvik.cz/" TargetMode="External"/><Relationship Id="rId4" Type="http://schemas.openxmlformats.org/officeDocument/2006/relationships/hyperlink" Target="http://nno.ecn.cz/" TargetMode="External"/><Relationship Id="rId9" Type="http://schemas.openxmlformats.org/officeDocument/2006/relationships/hyperlink" Target="http://fyzport.fjfi.cvut.cz/index.php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knihovny.cz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hyperlink" Target="http://www.ulrichsweb.com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europa.eu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eur-lex.europa.eu/cs/index.htm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://portal.justice.cz/Justice2/Uvod/uvod.aspx" TargetMode="External"/><Relationship Id="rId3" Type="http://schemas.openxmlformats.org/officeDocument/2006/relationships/hyperlink" Target="http://www.konzultant.cz/" TargetMode="External"/><Relationship Id="rId7" Type="http://schemas.openxmlformats.org/officeDocument/2006/relationships/hyperlink" Target="http://www.nssoud.cz/main2Col.aspx?cls=AnonymizovaneZneniList&amp;menu=188" TargetMode="External"/><Relationship Id="rId2" Type="http://schemas.openxmlformats.org/officeDocument/2006/relationships/hyperlink" Target="http://www.wkcr.cz/aspi/produkty/detail/aspi_syste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nalus.usoud.cz/Search/Search.aspx" TargetMode="External"/><Relationship Id="rId5" Type="http://schemas.openxmlformats.org/officeDocument/2006/relationships/hyperlink" Target="http://www.zakonyprolidi.cz/" TargetMode="External"/><Relationship Id="rId4" Type="http://schemas.openxmlformats.org/officeDocument/2006/relationships/hyperlink" Target="http://aplikace.mvcr.cz/sbirka-zakonu/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zis.cz/ereg" TargetMode="External"/><Relationship Id="rId2" Type="http://schemas.openxmlformats.org/officeDocument/2006/relationships/hyperlink" Target="http://www.upv.cz/cs/prumyslova-prava/vynalezy-patenty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db.cz/" TargetMode="External"/><Relationship Id="rId5" Type="http://schemas.openxmlformats.org/officeDocument/2006/relationships/hyperlink" Target="http://www1.cenia.cz/www/node/46" TargetMode="External"/><Relationship Id="rId4" Type="http://schemas.openxmlformats.org/officeDocument/2006/relationships/hyperlink" Target="http://www.oxfordmusiconline.com/subscriber/;jsessionid=70F4C1FB6027BCA733AEF67F41FCA8C9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ezdroje.muni.cz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zdroje.muni.cz/vzdaleny_pristup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siknowledge.com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alog.com/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pr.jst.go.jp/" TargetMode="External"/><Relationship Id="rId2" Type="http://schemas.openxmlformats.org/officeDocument/2006/relationships/hyperlink" Target="http://www.fiz-karlsruhe.d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as.org/" TargetMode="Externa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questel.orbit.com/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enios.de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scopus.com/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bi.de/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://wilsonweb.hwwilson.com/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cat.org/" TargetMode="External"/><Relationship Id="rId2" Type="http://schemas.openxmlformats.org/officeDocument/2006/relationships/hyperlink" Target="http://www.oclc.org/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://ds.datastarweb.com/ds/products/datastar/sheets/gddb.htm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hyperlink" Target="http://sigma.nkp.cz/F/D3RPSEP8RFJ2FXQM9ANK9XN95XFIKCPRLTKY5MEY26TUTA4CGE-12135?func=find-b&amp;find_code=WTD&amp;x=0&amp;y=0&amp;request=datab%C3%A1zov%C3%A9+centrum&amp;adjacent=N" TargetMode="External"/><Relationship Id="rId3" Type="http://schemas.openxmlformats.org/officeDocument/2006/relationships/hyperlink" Target="http://full.nkp.cz/nkkr/Nkkr0201/0201020.html" TargetMode="External"/><Relationship Id="rId7" Type="http://schemas.openxmlformats.org/officeDocument/2006/relationships/hyperlink" Target="http://knihovny.cvut.cz/vychova/vychova2/databaze/databazova_centra.html" TargetMode="External"/><Relationship Id="rId2" Type="http://schemas.openxmlformats.org/officeDocument/2006/relationships/hyperlink" Target="http://dialog.cvut.cz/docs/ch3.php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full.nkp.cz/nkkr/Nkkr0203/0203177.htm" TargetMode="External"/><Relationship Id="rId5" Type="http://schemas.openxmlformats.org/officeDocument/2006/relationships/hyperlink" Target="http://texty.jinonice.cuni.cz/studijni-texty/bratkova-eva/bratkova_04.pdf/view" TargetMode="External"/><Relationship Id="rId4" Type="http://schemas.openxmlformats.org/officeDocument/2006/relationships/hyperlink" Target="http://texty.jinonice.cuni.cz/studijni-texty/vlasak-rudolf/vlasak_03.pdf/view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citeseerx.ist.psu.ed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plumanalytics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aleph18.lib.cas.cz/F/?func=file&amp;file_name=find-b&amp;local_base=KNA" TargetMode="External"/><Relationship Id="rId3" Type="http://schemas.openxmlformats.org/officeDocument/2006/relationships/hyperlink" Target="http://www.caslin.cz/uvod/view?set_language=cs" TargetMode="External"/><Relationship Id="rId7" Type="http://schemas.openxmlformats.org/officeDocument/2006/relationships/hyperlink" Target="http://skuk.cuni.cz/" TargetMode="External"/><Relationship Id="rId2" Type="http://schemas.openxmlformats.org/officeDocument/2006/relationships/hyperlink" Target="http://skc.nkp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../../../Documents%20and%20Settings/krcal/Local%20Settings/Temp/aleph.muni.cz" TargetMode="External"/><Relationship Id="rId5" Type="http://schemas.openxmlformats.org/officeDocument/2006/relationships/hyperlink" Target="http://195.47.9.6/opac" TargetMode="External"/><Relationship Id="rId10" Type="http://schemas.openxmlformats.org/officeDocument/2006/relationships/hyperlink" Target="http://sc.vpk.cz/cgi-bin/vpk/cat/find" TargetMode="External"/><Relationship Id="rId4" Type="http://schemas.openxmlformats.org/officeDocument/2006/relationships/hyperlink" Target="http://www.skat.cz/" TargetMode="External"/><Relationship Id="rId9" Type="http://schemas.openxmlformats.org/officeDocument/2006/relationships/hyperlink" Target="http://www.medvik.cz/medvi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altLang="cs-CZ" sz="4800" smtClean="0">
                <a:solidFill>
                  <a:srgbClr val="FFFF00"/>
                </a:solidFill>
              </a:rPr>
              <a:t>Elektronické informační zdroje (VIKBA25)</a:t>
            </a:r>
            <a:endParaRPr lang="uk-UA" altLang="cs-CZ" sz="480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48263" y="4365625"/>
            <a:ext cx="3671887" cy="433388"/>
          </a:xfrm>
        </p:spPr>
        <p:txBody>
          <a:bodyPr/>
          <a:lstStyle/>
          <a:p>
            <a:pPr algn="r" eaLnBrk="1" hangingPunct="1">
              <a:lnSpc>
                <a:spcPct val="100000"/>
              </a:lnSpc>
            </a:pPr>
            <a:r>
              <a:rPr lang="cs-CZ" altLang="cs-CZ" sz="2400" smtClean="0"/>
              <a:t>Martin Krčál</a:t>
            </a:r>
            <a:endParaRPr lang="uk-UA" altLang="cs-CZ" sz="2400" smtClean="0"/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52562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 dirty="0">
                <a:latin typeface="Tahoma" pitchFamily="34" charset="0"/>
              </a:rPr>
              <a:t>EIZ - kurz pro studenty </a:t>
            </a:r>
            <a:r>
              <a:rPr lang="cs-CZ" altLang="cs-CZ" b="1" dirty="0" smtClean="0">
                <a:latin typeface="Tahoma" pitchFamily="34" charset="0"/>
              </a:rPr>
              <a:t>KISK FF </a:t>
            </a:r>
            <a:r>
              <a:rPr lang="cs-CZ" altLang="cs-CZ" b="1" dirty="0">
                <a:latin typeface="Tahoma" pitchFamily="34" charset="0"/>
              </a:rPr>
              <a:t>MU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080" y="6165850"/>
            <a:ext cx="3527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altLang="cs-CZ" b="1" dirty="0">
                <a:latin typeface="Tahoma" pitchFamily="34" charset="0"/>
              </a:rPr>
              <a:t>Brno, </a:t>
            </a:r>
            <a:r>
              <a:rPr lang="cs-CZ" altLang="cs-CZ" b="1" dirty="0" smtClean="0">
                <a:latin typeface="Tahoma" pitchFamily="34" charset="0"/>
              </a:rPr>
              <a:t>21. </a:t>
            </a:r>
            <a:r>
              <a:rPr lang="cs-CZ" altLang="cs-CZ" b="1" dirty="0">
                <a:latin typeface="Tahoma" pitchFamily="34" charset="0"/>
              </a:rPr>
              <a:t>října </a:t>
            </a:r>
            <a:r>
              <a:rPr lang="cs-CZ" altLang="cs-CZ" b="1" dirty="0" smtClean="0">
                <a:latin typeface="Tahoma" pitchFamily="34" charset="0"/>
              </a:rPr>
              <a:t>2016</a:t>
            </a:r>
            <a:endParaRPr lang="cs-CZ" altLang="cs-CZ" dirty="0">
              <a:latin typeface="Tahoma" pitchFamily="34" charset="0"/>
            </a:endParaRP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684213" y="3068638"/>
            <a:ext cx="79914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 b="1" dirty="0" smtClean="0">
                <a:solidFill>
                  <a:schemeClr val="bg1"/>
                </a:solidFill>
                <a:latin typeface="Verdana" pitchFamily="34" charset="0"/>
              </a:rPr>
              <a:t>4. Citační rejstříky, souborné katalogy, informační brány a DBC</a:t>
            </a:r>
            <a:endParaRPr lang="cs-CZ" altLang="cs-CZ" sz="2400" b="1" dirty="0">
              <a:solidFill>
                <a:schemeClr val="bg1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Příklady souborných katalogů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Mezinárodní</a:t>
            </a:r>
          </a:p>
          <a:p>
            <a:pPr lvl="1" eaLnBrk="1" hangingPunct="1"/>
            <a:r>
              <a:rPr lang="cs-CZ" altLang="cs-CZ" dirty="0" err="1" smtClean="0">
                <a:hlinkClick r:id="rId2"/>
              </a:rPr>
              <a:t>The</a:t>
            </a:r>
            <a:r>
              <a:rPr lang="cs-CZ" altLang="cs-CZ" dirty="0" smtClean="0">
                <a:hlinkClick r:id="rId2"/>
              </a:rPr>
              <a:t> </a:t>
            </a:r>
            <a:r>
              <a:rPr lang="cs-CZ" altLang="cs-CZ" dirty="0" err="1" smtClean="0">
                <a:hlinkClick r:id="rId2"/>
              </a:rPr>
              <a:t>European</a:t>
            </a:r>
            <a:r>
              <a:rPr lang="cs-CZ" altLang="cs-CZ" dirty="0" smtClean="0">
                <a:hlinkClick r:id="rId2"/>
              </a:rPr>
              <a:t> </a:t>
            </a:r>
            <a:r>
              <a:rPr lang="cs-CZ" altLang="cs-CZ" dirty="0" err="1" smtClean="0">
                <a:hlinkClick r:id="rId2"/>
              </a:rPr>
              <a:t>Library</a:t>
            </a:r>
            <a:r>
              <a:rPr lang="cs-CZ" altLang="cs-CZ" dirty="0" smtClean="0">
                <a:hlinkClick r:id="rId2"/>
              </a:rPr>
              <a:t> </a:t>
            </a:r>
            <a:r>
              <a:rPr lang="cs-CZ" altLang="cs-CZ" dirty="0" err="1" smtClean="0">
                <a:hlinkClick r:id="rId2"/>
              </a:rPr>
              <a:t>Catalog</a:t>
            </a:r>
            <a:endParaRPr lang="cs-CZ" altLang="cs-CZ" dirty="0" smtClean="0"/>
          </a:p>
          <a:p>
            <a:pPr lvl="1" eaLnBrk="1" hangingPunct="1"/>
            <a:r>
              <a:rPr lang="cs-CZ" altLang="cs-CZ" dirty="0" err="1" smtClean="0">
                <a:hlinkClick r:id="rId3"/>
              </a:rPr>
              <a:t>WorldCat</a:t>
            </a:r>
            <a:r>
              <a:rPr lang="cs-CZ" altLang="cs-CZ" dirty="0" smtClean="0"/>
              <a:t> (OCLC)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>
                <a:hlinkClick r:id="rId4"/>
              </a:rPr>
              <a:t>seznam SK v ČR</a:t>
            </a:r>
            <a:endParaRPr lang="cs-CZ" altLang="cs-CZ" dirty="0" smtClean="0"/>
          </a:p>
          <a:p>
            <a:pPr eaLnBrk="1" hangingPunct="1"/>
            <a:r>
              <a:rPr lang="cs-CZ" altLang="cs-CZ" dirty="0" smtClean="0">
                <a:hlinkClick r:id="rId5"/>
              </a:rPr>
              <a:t>seznam zahraničních SK</a:t>
            </a:r>
            <a:endParaRPr lang="cs-CZ" altLang="cs-CZ" dirty="0" smtClean="0"/>
          </a:p>
          <a:p>
            <a:pPr lvl="1"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86055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Národní bibliografie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hlinkClick r:id="rId2"/>
              </a:rPr>
              <a:t>Česká národní bibliografie</a:t>
            </a:r>
            <a:r>
              <a:rPr lang="cs-CZ" altLang="cs-CZ" dirty="0" smtClean="0"/>
              <a:t> </a:t>
            </a:r>
          </a:p>
          <a:p>
            <a:pPr lvl="1" eaLnBrk="1" hangingPunct="1"/>
            <a:r>
              <a:rPr lang="cs-CZ" altLang="cs-CZ" dirty="0" smtClean="0"/>
              <a:t>tištěná produkce</a:t>
            </a:r>
          </a:p>
          <a:p>
            <a:pPr eaLnBrk="1" hangingPunct="1"/>
            <a:r>
              <a:rPr lang="cs-CZ" altLang="cs-CZ" dirty="0" err="1" smtClean="0">
                <a:hlinkClick r:id="rId3"/>
              </a:rPr>
              <a:t>Webarchiv</a:t>
            </a:r>
            <a:endParaRPr lang="cs-CZ" altLang="cs-CZ" dirty="0" smtClean="0"/>
          </a:p>
          <a:p>
            <a:pPr lvl="1" eaLnBrk="1" hangingPunct="1"/>
            <a:r>
              <a:rPr lang="cs-CZ" altLang="cs-CZ" dirty="0" smtClean="0"/>
              <a:t>web</a:t>
            </a:r>
          </a:p>
          <a:p>
            <a:pPr lvl="1"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400203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smtClean="0">
                <a:solidFill>
                  <a:srgbClr val="FFFF00"/>
                </a:solidFill>
              </a:rPr>
              <a:t>Informační brány</a:t>
            </a:r>
            <a:endParaRPr lang="uk-UA" altLang="cs-CZ" sz="7200" smtClean="0"/>
          </a:p>
        </p:txBody>
      </p:sp>
    </p:spTree>
    <p:extLst>
      <p:ext uri="{BB962C8B-B14F-4D97-AF65-F5344CB8AC3E}">
        <p14:creationId xmlns:p14="http://schemas.microsoft.com/office/powerpoint/2010/main" val="91999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Co je informační brána</a:t>
            </a:r>
          </a:p>
        </p:txBody>
      </p:sp>
      <p:sp>
        <p:nvSpPr>
          <p:cNvPr id="389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online služba</a:t>
            </a:r>
          </a:p>
          <a:p>
            <a:pPr eaLnBrk="1" hangingPunct="1"/>
            <a:r>
              <a:rPr lang="cs-CZ" altLang="cs-CZ" smtClean="0"/>
              <a:t>zprostředkovává přístup k vybraným online informačním zdrojům</a:t>
            </a:r>
          </a:p>
          <a:p>
            <a:pPr eaLnBrk="1" hangingPunct="1"/>
            <a:r>
              <a:rPr lang="cs-CZ" altLang="cs-CZ" smtClean="0"/>
              <a:t>zaměření na určitý obor nebo téma</a:t>
            </a:r>
          </a:p>
          <a:p>
            <a:pPr eaLnBrk="1" hangingPunct="1"/>
            <a:r>
              <a:rPr lang="cs-CZ" altLang="cs-CZ" smtClean="0"/>
              <a:t>zpřístupňované infozdroje procházejí procesem intelektuálního nebo automatického výběru</a:t>
            </a:r>
          </a:p>
          <a:p>
            <a:pPr eaLnBrk="1" hangingPunct="1"/>
            <a:r>
              <a:rPr lang="cs-CZ" altLang="cs-CZ" smtClean="0"/>
              <a:t>zpracování na základě definovaných formálních a kvalitativních kritérií</a:t>
            </a:r>
          </a:p>
        </p:txBody>
      </p:sp>
    </p:spTree>
    <p:extLst>
      <p:ext uri="{BB962C8B-B14F-4D97-AF65-F5344CB8AC3E}">
        <p14:creationId xmlns:p14="http://schemas.microsoft.com/office/powerpoint/2010/main" val="171736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 smtClean="0">
                <a:hlinkClick r:id="rId2"/>
              </a:rPr>
              <a:t>EZB</a:t>
            </a:r>
            <a:r>
              <a:rPr lang="cs-CZ" altLang="cs-CZ" sz="3200" dirty="0" smtClean="0"/>
              <a:t> - </a:t>
            </a:r>
            <a:r>
              <a:rPr lang="cs-CZ" altLang="cs-CZ" sz="2800" dirty="0" smtClean="0"/>
              <a:t>elektronická knihovna časopisů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UK v </a:t>
            </a:r>
            <a:r>
              <a:rPr lang="cs-CZ" altLang="cs-CZ" dirty="0" err="1" smtClean="0"/>
              <a:t>Regensburgu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na vývoji se podílela i NKP</a:t>
            </a:r>
          </a:p>
          <a:p>
            <a:pPr eaLnBrk="1" hangingPunct="1"/>
            <a:r>
              <a:rPr lang="cs-CZ" altLang="cs-CZ" dirty="0" smtClean="0"/>
              <a:t>zapojeny i české instituce</a:t>
            </a:r>
          </a:p>
          <a:p>
            <a:pPr eaLnBrk="1" hangingPunct="1"/>
            <a:r>
              <a:rPr lang="cs-CZ" altLang="cs-CZ" dirty="0" smtClean="0"/>
              <a:t>výskyt časopisu v DB</a:t>
            </a:r>
          </a:p>
          <a:p>
            <a:pPr eaLnBrk="1" hangingPunct="1"/>
            <a:r>
              <a:rPr lang="cs-CZ" altLang="cs-CZ" dirty="0" smtClean="0"/>
              <a:t>systém semaforu</a:t>
            </a:r>
          </a:p>
          <a:p>
            <a:pPr eaLnBrk="1" hangingPunct="1"/>
            <a:r>
              <a:rPr lang="cs-CZ" altLang="cs-CZ" dirty="0" smtClean="0"/>
              <a:t>rozpoznání IP adres</a:t>
            </a:r>
          </a:p>
        </p:txBody>
      </p:sp>
      <p:pic>
        <p:nvPicPr>
          <p:cNvPr id="4096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4941888"/>
            <a:ext cx="5759450" cy="1385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073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>
                <a:hlinkClick r:id="rId2"/>
              </a:rPr>
              <a:t>Jednotná informační brána </a:t>
            </a:r>
            <a:r>
              <a:rPr lang="cs-CZ" altLang="cs-CZ" sz="3200" smtClean="0"/>
              <a:t>(JIB)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jednotný a snadný přístup k různým informačním zdrojům</a:t>
            </a:r>
          </a:p>
          <a:p>
            <a:pPr eaLnBrk="1" hangingPunct="1"/>
            <a:r>
              <a:rPr lang="cs-CZ" altLang="cs-CZ" dirty="0" smtClean="0"/>
              <a:t>včetně plných textů dokumentů</a:t>
            </a:r>
          </a:p>
          <a:p>
            <a:pPr eaLnBrk="1" hangingPunct="1"/>
            <a:r>
              <a:rPr lang="cs-CZ" altLang="cs-CZ" dirty="0" smtClean="0"/>
              <a:t>vychází z projektu </a:t>
            </a:r>
            <a:r>
              <a:rPr lang="cs-CZ" altLang="cs-CZ" dirty="0" err="1" smtClean="0"/>
              <a:t>projektu</a:t>
            </a:r>
            <a:r>
              <a:rPr lang="cs-CZ" altLang="cs-CZ" dirty="0" smtClean="0"/>
              <a:t> </a:t>
            </a:r>
            <a:r>
              <a:rPr lang="cs-CZ" altLang="cs-CZ" dirty="0" smtClean="0">
                <a:hlinkClick r:id="rId3"/>
              </a:rPr>
              <a:t>CASLIN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technologie </a:t>
            </a:r>
            <a:r>
              <a:rPr lang="cs-CZ" altLang="cs-CZ" dirty="0" err="1" smtClean="0"/>
              <a:t>Metalib</a:t>
            </a:r>
            <a:r>
              <a:rPr lang="cs-CZ" altLang="cs-CZ" dirty="0" smtClean="0"/>
              <a:t> a SFX</a:t>
            </a:r>
          </a:p>
          <a:p>
            <a:pPr eaLnBrk="1" hangingPunct="1"/>
            <a:r>
              <a:rPr lang="cs-CZ" altLang="cs-CZ" dirty="0" smtClean="0"/>
              <a:t>Můj prostor</a:t>
            </a:r>
          </a:p>
          <a:p>
            <a:pPr lvl="1" eaLnBrk="1" hangingPunct="1"/>
            <a:r>
              <a:rPr lang="cs-CZ" altLang="cs-CZ" dirty="0" smtClean="0"/>
              <a:t>historie hledání, nastavení, uchovávání záznamů, moje e-časopisy,…</a:t>
            </a:r>
          </a:p>
        </p:txBody>
      </p:sp>
    </p:spTree>
    <p:extLst>
      <p:ext uri="{BB962C8B-B14F-4D97-AF65-F5344CB8AC3E}">
        <p14:creationId xmlns:p14="http://schemas.microsoft.com/office/powerpoint/2010/main" val="246667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hlinkClick r:id="rId2"/>
              </a:rPr>
              <a:t>Informační brána KIV</a:t>
            </a:r>
            <a:endParaRPr lang="cs-CZ" altLang="cs-CZ" dirty="0" smtClean="0"/>
          </a:p>
        </p:txBody>
      </p:sp>
      <p:sp>
        <p:nvSpPr>
          <p:cNvPr id="430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oborová brána KIV</a:t>
            </a:r>
          </a:p>
          <a:p>
            <a:pPr eaLnBrk="1" hangingPunct="1"/>
            <a:r>
              <a:rPr lang="cs-CZ" altLang="cs-CZ" dirty="0" smtClean="0"/>
              <a:t>založena na </a:t>
            </a:r>
            <a:r>
              <a:rPr lang="cs-CZ" altLang="cs-CZ" b="1" dirty="0" smtClean="0"/>
              <a:t>databázi KKL</a:t>
            </a:r>
            <a:endParaRPr lang="cs-CZ" altLang="cs-CZ" dirty="0" smtClean="0"/>
          </a:p>
          <a:p>
            <a:pPr lvl="1" eaLnBrk="1" hangingPunct="1">
              <a:buFont typeface="Wingdings" pitchFamily="2" charset="2"/>
              <a:buNone/>
            </a:pPr>
            <a:r>
              <a:rPr lang="cs-CZ" altLang="cs-CZ" dirty="0" smtClean="0"/>
              <a:t>=Knihovna knihovnické literatury</a:t>
            </a:r>
          </a:p>
          <a:p>
            <a:pPr eaLnBrk="1" hangingPunct="1"/>
            <a:r>
              <a:rPr lang="cs-CZ" altLang="cs-CZ" dirty="0" smtClean="0"/>
              <a:t>spravuje Knihovnický institut NK ČR</a:t>
            </a:r>
          </a:p>
          <a:p>
            <a:pPr eaLnBrk="1" hangingPunct="1"/>
            <a:r>
              <a:rPr lang="cs-CZ" altLang="cs-CZ" dirty="0" smtClean="0"/>
              <a:t>funguje od roku 2006</a:t>
            </a:r>
          </a:p>
          <a:p>
            <a:pPr eaLnBrk="1" hangingPunct="1"/>
            <a:r>
              <a:rPr lang="cs-CZ" altLang="cs-CZ" dirty="0" smtClean="0"/>
              <a:t>vyhledávání:</a:t>
            </a:r>
          </a:p>
          <a:p>
            <a:pPr lvl="1" eaLnBrk="1" hangingPunct="1"/>
            <a:r>
              <a:rPr lang="cs-CZ" altLang="cs-CZ" dirty="0" smtClean="0"/>
              <a:t>http://kiv.jib.cz/vyhledavac</a:t>
            </a:r>
          </a:p>
        </p:txBody>
      </p:sp>
    </p:spTree>
    <p:extLst>
      <p:ext uri="{BB962C8B-B14F-4D97-AF65-F5344CB8AC3E}">
        <p14:creationId xmlns:p14="http://schemas.microsoft.com/office/powerpoint/2010/main" val="71110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Oborové brány a portály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 sz="2100" dirty="0" smtClean="0">
                <a:hlinkClick r:id="rId2"/>
              </a:rPr>
              <a:t>EDU.cz</a:t>
            </a:r>
            <a:r>
              <a:rPr lang="cs-CZ" altLang="cs-CZ" sz="2100" dirty="0" smtClean="0"/>
              <a:t> - vzdělávání</a:t>
            </a:r>
          </a:p>
          <a:p>
            <a:pPr>
              <a:lnSpc>
                <a:spcPct val="110000"/>
              </a:lnSpc>
            </a:pPr>
            <a:r>
              <a:rPr lang="cs-CZ" altLang="cs-CZ" sz="2100" dirty="0" smtClean="0">
                <a:hlinkClick r:id="rId3"/>
              </a:rPr>
              <a:t>EU portál</a:t>
            </a:r>
            <a:r>
              <a:rPr lang="cs-CZ" altLang="cs-CZ" sz="2100" dirty="0" smtClean="0"/>
              <a:t> - informační portál EU, soustřeďuje informace z dílčích stránek </a:t>
            </a:r>
          </a:p>
          <a:p>
            <a:pPr>
              <a:lnSpc>
                <a:spcPct val="110000"/>
              </a:lnSpc>
            </a:pPr>
            <a:r>
              <a:rPr lang="cs-CZ" altLang="cs-CZ" sz="2100" dirty="0" err="1" smtClean="0">
                <a:hlinkClick r:id="rId4"/>
              </a:rPr>
              <a:t>Econnect</a:t>
            </a:r>
            <a:r>
              <a:rPr lang="cs-CZ" altLang="cs-CZ" sz="2100" dirty="0" smtClean="0"/>
              <a:t> – neziskový sektor</a:t>
            </a:r>
          </a:p>
          <a:p>
            <a:pPr>
              <a:lnSpc>
                <a:spcPct val="110000"/>
              </a:lnSpc>
            </a:pPr>
            <a:r>
              <a:rPr lang="cs-CZ" altLang="cs-CZ" sz="2100" dirty="0" smtClean="0">
                <a:hlinkClick r:id="rId5"/>
              </a:rPr>
              <a:t>ART JIB</a:t>
            </a:r>
            <a:r>
              <a:rPr lang="cs-CZ" altLang="cs-CZ" sz="2100" dirty="0" smtClean="0"/>
              <a:t> – umění a architektura (JIB)</a:t>
            </a:r>
          </a:p>
          <a:p>
            <a:pPr>
              <a:lnSpc>
                <a:spcPct val="110000"/>
              </a:lnSpc>
            </a:pPr>
            <a:r>
              <a:rPr lang="cs-CZ" altLang="cs-CZ" sz="2100" dirty="0" smtClean="0">
                <a:hlinkClick r:id="rId6"/>
              </a:rPr>
              <a:t>MUSICA</a:t>
            </a:r>
            <a:r>
              <a:rPr lang="cs-CZ" altLang="cs-CZ" sz="2100" dirty="0" smtClean="0"/>
              <a:t> - hudba a hudební věda (JIB)</a:t>
            </a:r>
          </a:p>
          <a:p>
            <a:pPr>
              <a:lnSpc>
                <a:spcPct val="110000"/>
              </a:lnSpc>
            </a:pPr>
            <a:r>
              <a:rPr lang="cs-CZ" altLang="cs-CZ" sz="2100" dirty="0" smtClean="0">
                <a:hlinkClick r:id="rId7"/>
              </a:rPr>
              <a:t>TECHNICA</a:t>
            </a:r>
            <a:r>
              <a:rPr lang="cs-CZ" altLang="cs-CZ" sz="2100" dirty="0" smtClean="0"/>
              <a:t> – oblast techniky</a:t>
            </a:r>
          </a:p>
          <a:p>
            <a:pPr>
              <a:lnSpc>
                <a:spcPct val="110000"/>
              </a:lnSpc>
            </a:pPr>
            <a:r>
              <a:rPr lang="cs-CZ" altLang="cs-CZ" sz="2100" dirty="0" err="1" smtClean="0">
                <a:hlinkClick r:id="rId8"/>
              </a:rPr>
              <a:t>Geobibline</a:t>
            </a:r>
            <a:r>
              <a:rPr lang="cs-CZ" altLang="cs-CZ" sz="2100" dirty="0" smtClean="0"/>
              <a:t> – přírodní vědy</a:t>
            </a:r>
          </a:p>
          <a:p>
            <a:pPr>
              <a:lnSpc>
                <a:spcPct val="110000"/>
              </a:lnSpc>
            </a:pPr>
            <a:r>
              <a:rPr lang="cs-CZ" altLang="cs-CZ" sz="2100" dirty="0" smtClean="0">
                <a:hlinkClick r:id="rId9"/>
              </a:rPr>
              <a:t>Fyzikální portál</a:t>
            </a:r>
            <a:r>
              <a:rPr lang="cs-CZ" altLang="cs-CZ" sz="2100" dirty="0" smtClean="0"/>
              <a:t> –fyzika a příbuzné obory (ČVUT) </a:t>
            </a:r>
          </a:p>
          <a:p>
            <a:pPr>
              <a:lnSpc>
                <a:spcPct val="110000"/>
              </a:lnSpc>
            </a:pPr>
            <a:r>
              <a:rPr lang="cs-CZ" altLang="cs-CZ" sz="2100" dirty="0" smtClean="0">
                <a:hlinkClick r:id="rId10"/>
              </a:rPr>
              <a:t>MEDVIK</a:t>
            </a:r>
            <a:r>
              <a:rPr lang="cs-CZ" altLang="cs-CZ" sz="2100" dirty="0" smtClean="0"/>
              <a:t> - lékařství</a:t>
            </a:r>
          </a:p>
          <a:p>
            <a:pPr>
              <a:lnSpc>
                <a:spcPct val="110000"/>
              </a:lnSpc>
            </a:pPr>
            <a:r>
              <a:rPr lang="cs-CZ" altLang="cs-CZ" sz="2100" dirty="0" smtClean="0">
                <a:hlinkClick r:id="rId11"/>
              </a:rPr>
              <a:t>AGRONAVIGÁTOR</a:t>
            </a:r>
            <a:r>
              <a:rPr lang="cs-CZ" altLang="cs-CZ" sz="2100" dirty="0" smtClean="0"/>
              <a:t> - zemědělství a potravinářství</a:t>
            </a:r>
          </a:p>
          <a:p>
            <a:pPr>
              <a:lnSpc>
                <a:spcPct val="110000"/>
              </a:lnSpc>
            </a:pPr>
            <a:r>
              <a:rPr lang="cs-CZ" altLang="cs-CZ" sz="2100" dirty="0" smtClean="0">
                <a:hlinkClick r:id="rId12"/>
              </a:rPr>
              <a:t>Econlib.cz</a:t>
            </a:r>
            <a:r>
              <a:rPr lang="cs-CZ" altLang="cs-CZ" sz="2100" dirty="0" smtClean="0"/>
              <a:t> - virtuální ekonomická knihovna</a:t>
            </a:r>
          </a:p>
          <a:p>
            <a:pPr>
              <a:lnSpc>
                <a:spcPct val="110000"/>
              </a:lnSpc>
            </a:pPr>
            <a:r>
              <a:rPr lang="cs-CZ" altLang="cs-CZ" sz="2100" dirty="0" smtClean="0">
                <a:hlinkClick r:id="rId13"/>
              </a:rPr>
              <a:t>Národní statistický portál</a:t>
            </a:r>
            <a:r>
              <a:rPr lang="cs-CZ" altLang="cs-CZ" sz="2100" b="1" dirty="0" smtClean="0"/>
              <a:t> </a:t>
            </a:r>
            <a:r>
              <a:rPr lang="cs-CZ" altLang="cs-CZ" sz="2100" dirty="0" smtClean="0"/>
              <a:t>- statistiky ČSÚ</a:t>
            </a:r>
          </a:p>
        </p:txBody>
      </p:sp>
    </p:spTree>
    <p:extLst>
      <p:ext uri="{BB962C8B-B14F-4D97-AF65-F5344CB8AC3E}">
        <p14:creationId xmlns:p14="http://schemas.microsoft.com/office/powerpoint/2010/main" val="40357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Centrální portál knihoven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souborný katalog</a:t>
            </a:r>
          </a:p>
          <a:p>
            <a:pPr lvl="1"/>
            <a:r>
              <a:rPr lang="cs-CZ" dirty="0" smtClean="0"/>
              <a:t>vyhledávání</a:t>
            </a:r>
          </a:p>
          <a:p>
            <a:pPr lvl="1"/>
            <a:r>
              <a:rPr lang="cs-CZ" dirty="0" smtClean="0"/>
              <a:t>čtenářské konto - sledování výpůjček v zapojených knihovnách</a:t>
            </a:r>
          </a:p>
          <a:p>
            <a:pPr lvl="1"/>
            <a:r>
              <a:rPr lang="cs-CZ" dirty="0" smtClean="0"/>
              <a:t>online registrace, </a:t>
            </a:r>
            <a:r>
              <a:rPr lang="cs-CZ" dirty="0" err="1" smtClean="0"/>
              <a:t>předregistrace</a:t>
            </a:r>
            <a:endParaRPr lang="cs-CZ" dirty="0" smtClean="0"/>
          </a:p>
          <a:p>
            <a:pPr lvl="1"/>
            <a:r>
              <a:rPr lang="cs-CZ" dirty="0" smtClean="0"/>
              <a:t>vyhledávání ve FT</a:t>
            </a:r>
          </a:p>
          <a:p>
            <a:r>
              <a:rPr lang="cs-CZ" dirty="0" smtClean="0"/>
              <a:t>zpřístupňování e-dokumentů</a:t>
            </a:r>
          </a:p>
          <a:p>
            <a:r>
              <a:rPr lang="cs-CZ" dirty="0" smtClean="0"/>
              <a:t>propojování na externí služby</a:t>
            </a:r>
          </a:p>
          <a:p>
            <a:r>
              <a:rPr lang="cs-CZ" dirty="0" smtClean="0"/>
              <a:t>adresář knihoven</a:t>
            </a:r>
          </a:p>
          <a:p>
            <a:r>
              <a:rPr lang="cs-CZ" dirty="0" smtClean="0"/>
              <a:t>problémy? vize?</a:t>
            </a:r>
            <a:endParaRPr lang="cs-CZ" dirty="0"/>
          </a:p>
        </p:txBody>
      </p:sp>
      <p:pic>
        <p:nvPicPr>
          <p:cNvPr id="1028" name="Picture 4" descr="https://www.lib.cas.cz/wp-content/uploads/Knihovny.cz_-511x13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9850" y="138880"/>
            <a:ext cx="1814637" cy="490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02908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CPK v budoucnu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centrální index</a:t>
            </a:r>
          </a:p>
          <a:p>
            <a:r>
              <a:rPr lang="cs-CZ" dirty="0" smtClean="0"/>
              <a:t>MVS</a:t>
            </a:r>
          </a:p>
          <a:p>
            <a:r>
              <a:rPr lang="cs-CZ" dirty="0" err="1" smtClean="0"/>
              <a:t>eDD</a:t>
            </a:r>
            <a:endParaRPr lang="cs-CZ" dirty="0" smtClean="0"/>
          </a:p>
          <a:p>
            <a:r>
              <a:rPr lang="cs-CZ" dirty="0" smtClean="0"/>
              <a:t>zapojování dalších knihoven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9910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smtClean="0">
                <a:solidFill>
                  <a:srgbClr val="FFFF00"/>
                </a:solidFill>
              </a:rPr>
              <a:t>Citační rejstříky</a:t>
            </a:r>
            <a:endParaRPr lang="uk-UA" altLang="cs-CZ" sz="7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Discovery</a:t>
            </a:r>
            <a:r>
              <a:rPr lang="cs-CZ" dirty="0" smtClean="0"/>
              <a:t>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informační brána instituce</a:t>
            </a:r>
          </a:p>
          <a:p>
            <a:r>
              <a:rPr lang="cs-CZ" dirty="0" smtClean="0"/>
              <a:t>všechny zdroje instituce</a:t>
            </a:r>
          </a:p>
          <a:p>
            <a:r>
              <a:rPr lang="cs-CZ" dirty="0" smtClean="0"/>
              <a:t>na MU EBSCO </a:t>
            </a:r>
            <a:r>
              <a:rPr lang="cs-CZ" dirty="0" err="1" smtClean="0"/>
              <a:t>Discovery</a:t>
            </a:r>
            <a:endParaRPr lang="cs-CZ" dirty="0" smtClean="0"/>
          </a:p>
          <a:p>
            <a:r>
              <a:rPr lang="cs-CZ" dirty="0" smtClean="0"/>
              <a:t>více </a:t>
            </a:r>
            <a:r>
              <a:rPr lang="cs-CZ" dirty="0" err="1" smtClean="0"/>
              <a:t>info</a:t>
            </a:r>
            <a:r>
              <a:rPr lang="cs-CZ" dirty="0" smtClean="0"/>
              <a:t> příště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276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smtClean="0">
                <a:solidFill>
                  <a:srgbClr val="FFFF00"/>
                </a:solidFill>
              </a:rPr>
              <a:t>Ostatní</a:t>
            </a:r>
            <a:br>
              <a:rPr lang="cs-CZ" altLang="cs-CZ" sz="7200" dirty="0" smtClean="0">
                <a:solidFill>
                  <a:srgbClr val="FFFF00"/>
                </a:solidFill>
              </a:rPr>
            </a:br>
            <a:r>
              <a:rPr lang="cs-CZ" altLang="cs-CZ" sz="7200" dirty="0" smtClean="0">
                <a:solidFill>
                  <a:srgbClr val="FFFF00"/>
                </a:solidFill>
              </a:rPr>
              <a:t>e-zdroje</a:t>
            </a:r>
            <a:endParaRPr lang="uk-UA" altLang="cs-CZ" sz="7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 smtClean="0">
                <a:hlinkClick r:id="rId2"/>
              </a:rPr>
              <a:t>ULRICHS</a:t>
            </a:r>
            <a:r>
              <a:rPr lang="cs-CZ" altLang="cs-CZ" sz="3200" b="0" dirty="0" smtClean="0">
                <a:hlinkClick r:id="rId2"/>
              </a:rPr>
              <a:t>WEB</a:t>
            </a:r>
            <a:endParaRPr lang="cs-CZ" altLang="cs-CZ" sz="3200" b="0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největší databáze bibliografických údajů o časopisech a ročenkách</a:t>
            </a:r>
          </a:p>
          <a:p>
            <a:pPr lvl="1" eaLnBrk="1" hangingPunct="1"/>
            <a:r>
              <a:rPr lang="cs-CZ" altLang="cs-CZ" dirty="0" smtClean="0"/>
              <a:t>název, vydavatel + kontakt, rok prvního vydání, ISSN, místo vzniku, periodicita, rozměry, cena, forma vydávání, typ časopisu, jazyk, </a:t>
            </a:r>
            <a:r>
              <a:rPr lang="cs-CZ" altLang="cs-CZ" dirty="0" err="1" smtClean="0"/>
              <a:t>homepage</a:t>
            </a:r>
            <a:r>
              <a:rPr lang="cs-CZ" altLang="cs-CZ" dirty="0" smtClean="0"/>
              <a:t>, RSS,…</a:t>
            </a:r>
          </a:p>
          <a:p>
            <a:pPr eaLnBrk="1" hangingPunct="1"/>
            <a:r>
              <a:rPr lang="cs-CZ" altLang="cs-CZ" dirty="0" smtClean="0"/>
              <a:t>obsahy - čísla a články (ne FT!!!)</a:t>
            </a:r>
          </a:p>
          <a:p>
            <a:pPr eaLnBrk="1" hangingPunct="1"/>
            <a:r>
              <a:rPr lang="cs-CZ" altLang="cs-CZ" dirty="0" smtClean="0"/>
              <a:t>zastoupení v databázích</a:t>
            </a:r>
          </a:p>
          <a:p>
            <a:pPr lvl="1"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</p:txBody>
      </p:sp>
      <p:pic>
        <p:nvPicPr>
          <p:cNvPr id="2050" name="Picture 2" descr="http://www.ulrichsweb.com/ulrichsweb/images/header_sersol/logo-ulrichsweb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17475"/>
            <a:ext cx="3038475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>
                <a:hlinkClick r:id="rId2"/>
              </a:rPr>
              <a:t>Europa</a:t>
            </a:r>
            <a:r>
              <a:rPr lang="cs-CZ" altLang="cs-CZ" sz="3200" smtClean="0"/>
              <a:t> - portál EU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online informační služba o EU</a:t>
            </a:r>
          </a:p>
          <a:p>
            <a:pPr eaLnBrk="1" hangingPunct="1"/>
            <a:r>
              <a:rPr lang="cs-CZ" altLang="cs-CZ" smtClean="0"/>
              <a:t>obsah</a:t>
            </a:r>
          </a:p>
          <a:p>
            <a:pPr lvl="1" eaLnBrk="1" hangingPunct="1"/>
            <a:r>
              <a:rPr lang="cs-CZ" altLang="cs-CZ" smtClean="0"/>
              <a:t>základní info o EU, info pro občany, dokumenty EU, představení politik EU, legislativa EU,…</a:t>
            </a:r>
          </a:p>
          <a:p>
            <a:pPr eaLnBrk="1" hangingPunct="1"/>
            <a:r>
              <a:rPr lang="cs-CZ" altLang="cs-CZ" smtClean="0"/>
              <a:t>ve všech jazycích EU</a:t>
            </a:r>
          </a:p>
          <a:p>
            <a:pPr eaLnBrk="1" hangingPunct="1"/>
            <a:endParaRPr lang="cs-CZ" altLang="cs-CZ" smtClean="0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188913"/>
            <a:ext cx="20955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>
                <a:hlinkClick r:id="rId2"/>
              </a:rPr>
              <a:t>EUR-Lex</a:t>
            </a:r>
            <a:endParaRPr lang="cs-CZ" altLang="cs-CZ" sz="32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přístup k právu EU</a:t>
            </a:r>
          </a:p>
          <a:p>
            <a:pPr eaLnBrk="1" hangingPunct="1"/>
            <a:r>
              <a:rPr lang="cs-CZ" altLang="cs-CZ" smtClean="0"/>
              <a:t>smlouvy, právní předpisy, zvykové právo a návrhy právních předpisů</a:t>
            </a:r>
          </a:p>
          <a:p>
            <a:pPr eaLnBrk="1" hangingPunct="1"/>
            <a:r>
              <a:rPr lang="cs-CZ" altLang="cs-CZ" smtClean="0"/>
              <a:t>vyhledávání, tematický rejstřík</a:t>
            </a:r>
          </a:p>
          <a:p>
            <a:pPr eaLnBrk="1" hangingPunct="1"/>
            <a:r>
              <a:rPr lang="cs-CZ" altLang="cs-CZ" smtClean="0"/>
              <a:t>ve všech jazycích EU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Portál veřejné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7" y="1196975"/>
            <a:ext cx="7953523" cy="5472113"/>
          </a:xfrm>
        </p:spPr>
        <p:txBody>
          <a:bodyPr/>
          <a:lstStyle/>
          <a:p>
            <a:r>
              <a:rPr lang="cs-CZ" dirty="0" smtClean="0"/>
              <a:t>informace pro občany ČR</a:t>
            </a:r>
          </a:p>
          <a:p>
            <a:r>
              <a:rPr lang="cs-CZ" dirty="0" smtClean="0"/>
              <a:t>informace ze státních institucí</a:t>
            </a:r>
          </a:p>
          <a:p>
            <a:pPr lvl="1"/>
            <a:r>
              <a:rPr lang="cs-CZ" dirty="0" smtClean="0"/>
              <a:t>vláda, parlament, prezident, ministerstva</a:t>
            </a:r>
          </a:p>
          <a:p>
            <a:pPr lvl="1"/>
            <a:r>
              <a:rPr lang="cs-CZ" dirty="0" smtClean="0"/>
              <a:t>kraje, ČTÚ, ERÚ,</a:t>
            </a:r>
          </a:p>
          <a:p>
            <a:r>
              <a:rPr lang="cs-CZ" dirty="0" smtClean="0"/>
              <a:t>otevřená data</a:t>
            </a:r>
          </a:p>
          <a:p>
            <a:r>
              <a:rPr lang="cs-CZ" dirty="0" smtClean="0"/>
              <a:t>životní situace</a:t>
            </a:r>
          </a:p>
          <a:p>
            <a:pPr lvl="1"/>
            <a:r>
              <a:rPr lang="cs-CZ" dirty="0" smtClean="0"/>
              <a:t>podnikání, vyřizování na úřadech, bydlení, vzdělávání, V</a:t>
            </a:r>
            <a:r>
              <a:rPr lang="en-US" dirty="0" smtClean="0"/>
              <a:t>&amp;V, </a:t>
            </a:r>
            <a:r>
              <a:rPr lang="cs-CZ" dirty="0" smtClean="0"/>
              <a:t>doprava, cestování,…</a:t>
            </a:r>
          </a:p>
          <a:p>
            <a:r>
              <a:rPr lang="cs-CZ" dirty="0" smtClean="0"/>
              <a:t>legislativa</a:t>
            </a:r>
          </a:p>
          <a:p>
            <a:r>
              <a:rPr lang="cs-CZ" dirty="0" err="1" smtClean="0"/>
              <a:t>CzechPoint</a:t>
            </a:r>
            <a:r>
              <a:rPr lang="cs-CZ" dirty="0" smtClean="0"/>
              <a:t>, Datové schránky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6336" y="88900"/>
            <a:ext cx="1400175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1886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zdroje a legislativa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 dirty="0" smtClean="0">
                <a:hlinkClick r:id="rId2"/>
              </a:rPr>
              <a:t>ASPI</a:t>
            </a:r>
            <a:endParaRPr lang="cs-CZ" altLang="cs-CZ" dirty="0"/>
          </a:p>
          <a:p>
            <a:pPr eaLnBrk="1" hangingPunct="1">
              <a:lnSpc>
                <a:spcPct val="110000"/>
              </a:lnSpc>
            </a:pPr>
            <a:r>
              <a:rPr lang="cs-CZ" altLang="cs-CZ" dirty="0">
                <a:hlinkClick r:id="rId3"/>
              </a:rPr>
              <a:t>Konzultant</a:t>
            </a:r>
            <a:endParaRPr lang="cs-CZ" altLang="cs-CZ" dirty="0"/>
          </a:p>
          <a:p>
            <a:pPr eaLnBrk="1" hangingPunct="1">
              <a:lnSpc>
                <a:spcPct val="110000"/>
              </a:lnSpc>
            </a:pPr>
            <a:r>
              <a:rPr lang="cs-CZ" altLang="cs-CZ" dirty="0">
                <a:hlinkClick r:id="rId4"/>
              </a:rPr>
              <a:t>Sbírka </a:t>
            </a:r>
            <a:r>
              <a:rPr lang="cs-CZ" altLang="cs-CZ" dirty="0" smtClean="0">
                <a:hlinkClick r:id="rId4"/>
              </a:rPr>
              <a:t>zákonů</a:t>
            </a:r>
            <a:endParaRPr lang="cs-CZ" altLang="cs-CZ" dirty="0" smtClean="0"/>
          </a:p>
          <a:p>
            <a:pPr eaLnBrk="1" hangingPunct="1">
              <a:lnSpc>
                <a:spcPct val="110000"/>
              </a:lnSpc>
            </a:pPr>
            <a:r>
              <a:rPr lang="cs-CZ" altLang="cs-CZ" dirty="0" smtClean="0">
                <a:hlinkClick r:id="rId5"/>
              </a:rPr>
              <a:t>Zákony pro lidi</a:t>
            </a:r>
            <a:endParaRPr lang="cs-CZ" altLang="cs-CZ" dirty="0" smtClean="0"/>
          </a:p>
          <a:p>
            <a:r>
              <a:rPr lang="cs-CZ" dirty="0"/>
              <a:t>Rozhodnutí soudů</a:t>
            </a:r>
          </a:p>
          <a:p>
            <a:pPr lvl="1"/>
            <a:r>
              <a:rPr lang="cs-CZ" dirty="0">
                <a:hlinkClick r:id="rId6"/>
              </a:rPr>
              <a:t>Ústavní soud ČR</a:t>
            </a:r>
            <a:endParaRPr lang="cs-CZ" dirty="0"/>
          </a:p>
          <a:p>
            <a:pPr lvl="1"/>
            <a:r>
              <a:rPr lang="cs-CZ" altLang="cs-CZ" dirty="0">
                <a:hlinkClick r:id="rId7"/>
              </a:rPr>
              <a:t>Sbírka rozhodnutí NSS v </a:t>
            </a:r>
            <a:r>
              <a:rPr lang="cs-CZ" altLang="cs-CZ" dirty="0" smtClean="0">
                <a:hlinkClick r:id="rId7"/>
              </a:rPr>
              <a:t>Brně</a:t>
            </a:r>
            <a:endParaRPr lang="cs-CZ" altLang="cs-CZ" dirty="0" smtClean="0"/>
          </a:p>
          <a:p>
            <a:r>
              <a:rPr lang="cs-CZ" altLang="cs-CZ" dirty="0" smtClean="0">
                <a:hlinkClick r:id="rId8"/>
              </a:rPr>
              <a:t>Justice.cz</a:t>
            </a:r>
            <a:endParaRPr lang="cs-CZ" altLang="cs-CZ" dirty="0" smtClean="0"/>
          </a:p>
          <a:p>
            <a:pPr lvl="1" eaLnBrk="1" hangingPunct="1">
              <a:lnSpc>
                <a:spcPct val="110000"/>
              </a:lnSpc>
            </a:pPr>
            <a:r>
              <a:rPr lang="cs-CZ" altLang="cs-CZ" dirty="0"/>
              <a:t>Obchodní </a:t>
            </a:r>
            <a:r>
              <a:rPr lang="cs-CZ" altLang="cs-CZ" dirty="0" smtClean="0"/>
              <a:t>rejstřík, Živnostenský rejstřík, ARES, Insolvenční </a:t>
            </a:r>
            <a:r>
              <a:rPr lang="cs-CZ" altLang="cs-CZ" dirty="0"/>
              <a:t>rejstřík</a:t>
            </a:r>
          </a:p>
          <a:p>
            <a:pPr lvl="1"/>
            <a:endParaRPr lang="cs-CZ" altLang="cs-CZ" dirty="0"/>
          </a:p>
          <a:p>
            <a:pPr lvl="1"/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27503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Další zdroje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93508" cy="547211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 dirty="0" smtClean="0">
                <a:hlinkClick r:id="rId2"/>
              </a:rPr>
              <a:t>Databáze patentů a vynálezů</a:t>
            </a:r>
            <a:r>
              <a:rPr lang="cs-CZ" altLang="cs-CZ" dirty="0" smtClean="0"/>
              <a:t> (ÚPV)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dirty="0" smtClean="0">
                <a:hlinkClick r:id="rId3"/>
              </a:rPr>
              <a:t>Zdravotnické registry</a:t>
            </a:r>
            <a:endParaRPr lang="cs-CZ" altLang="cs-CZ" dirty="0" smtClean="0">
              <a:hlinkClick r:id="rId4"/>
            </a:endParaRPr>
          </a:p>
          <a:p>
            <a:pPr eaLnBrk="1" hangingPunct="1">
              <a:lnSpc>
                <a:spcPct val="110000"/>
              </a:lnSpc>
            </a:pPr>
            <a:r>
              <a:rPr lang="cs-CZ" altLang="cs-CZ" dirty="0" smtClean="0">
                <a:hlinkClick r:id="rId5"/>
              </a:rPr>
              <a:t>Integrovaný registr znečišťování (IRZ)</a:t>
            </a:r>
            <a:endParaRPr lang="cs-CZ" altLang="cs-CZ" dirty="0" smtClean="0"/>
          </a:p>
          <a:p>
            <a:pPr eaLnBrk="1" hangingPunct="1">
              <a:lnSpc>
                <a:spcPct val="110000"/>
              </a:lnSpc>
            </a:pPr>
            <a:r>
              <a:rPr lang="cs-CZ" altLang="cs-CZ" dirty="0" smtClean="0">
                <a:hlinkClick r:id="rId6"/>
              </a:rPr>
              <a:t>EDB</a:t>
            </a:r>
            <a:endParaRPr lang="cs-CZ" altLang="cs-CZ" dirty="0" smtClean="0"/>
          </a:p>
          <a:p>
            <a:pPr eaLnBrk="1" hangingPunct="1">
              <a:lnSpc>
                <a:spcPct val="110000"/>
              </a:lnSpc>
            </a:pPr>
            <a:r>
              <a:rPr lang="cs-CZ" altLang="cs-CZ" dirty="0" smtClean="0"/>
              <a:t>…</a:t>
            </a:r>
          </a:p>
          <a:p>
            <a:pPr eaLnBrk="1" hangingPunct="1">
              <a:lnSpc>
                <a:spcPct val="110000"/>
              </a:lnSpc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4800" dirty="0"/>
          </a:p>
          <a:p>
            <a:pPr marL="0" indent="0" algn="ctr">
              <a:buNone/>
            </a:pPr>
            <a:r>
              <a:rPr lang="cs-CZ" sz="7200" b="1" dirty="0" smtClean="0"/>
              <a:t>Znáte </a:t>
            </a:r>
            <a:r>
              <a:rPr lang="cs-CZ" sz="7200" b="1" dirty="0" smtClean="0">
                <a:solidFill>
                  <a:srgbClr val="00B050"/>
                </a:solidFill>
              </a:rPr>
              <a:t>jiné</a:t>
            </a:r>
            <a:r>
              <a:rPr lang="cs-CZ" sz="7200" b="1" dirty="0" smtClean="0"/>
              <a:t> zdroje???</a:t>
            </a:r>
            <a:endParaRPr lang="cs-CZ" sz="7200" b="1" dirty="0"/>
          </a:p>
        </p:txBody>
      </p:sp>
    </p:spTree>
    <p:extLst>
      <p:ext uri="{BB962C8B-B14F-4D97-AF65-F5344CB8AC3E}">
        <p14:creationId xmlns:p14="http://schemas.microsoft.com/office/powerpoint/2010/main" val="3980687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EIZ na MU, Portál EIZ MU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hlinkClick r:id="rId3"/>
              </a:rPr>
              <a:t>http://</a:t>
            </a:r>
            <a:r>
              <a:rPr lang="cs-CZ" altLang="cs-CZ" dirty="0" smtClean="0">
                <a:latin typeface="Arial" charset="0"/>
                <a:hlinkClick r:id="rId3"/>
              </a:rPr>
              <a:t>ezdroje</a:t>
            </a:r>
            <a:r>
              <a:rPr lang="cs-CZ" altLang="cs-CZ" dirty="0" smtClean="0">
                <a:hlinkClick r:id="rId3"/>
              </a:rPr>
              <a:t>.muni.cz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DB pro vědu, výzkum a výuku na MU</a:t>
            </a:r>
          </a:p>
          <a:p>
            <a:pPr eaLnBrk="1" hangingPunct="1"/>
            <a:r>
              <a:rPr lang="cs-CZ" altLang="cs-CZ" dirty="0" smtClean="0"/>
              <a:t>9 fakult, 12 základních oborů</a:t>
            </a:r>
          </a:p>
          <a:p>
            <a:pPr eaLnBrk="1" hangingPunct="1"/>
            <a:r>
              <a:rPr lang="cs-CZ" altLang="cs-CZ" dirty="0" smtClean="0"/>
              <a:t>dělení</a:t>
            </a:r>
          </a:p>
          <a:p>
            <a:pPr lvl="1" eaLnBrk="1" hangingPunct="1"/>
            <a:r>
              <a:rPr lang="cs-CZ" altLang="cs-CZ" dirty="0" err="1" smtClean="0"/>
              <a:t>abc</a:t>
            </a:r>
            <a:r>
              <a:rPr lang="cs-CZ" altLang="cs-CZ" dirty="0" smtClean="0"/>
              <a:t>, fakulty, obory, typy, zkušební přístupy (free </a:t>
            </a:r>
            <a:r>
              <a:rPr lang="cs-CZ" altLang="cs-CZ" dirty="0" err="1" smtClean="0"/>
              <a:t>trials</a:t>
            </a:r>
            <a:r>
              <a:rPr lang="cs-CZ" altLang="cs-CZ" dirty="0" smtClean="0"/>
              <a:t>)</a:t>
            </a:r>
          </a:p>
          <a:p>
            <a:pPr eaLnBrk="1" hangingPunct="1"/>
            <a:r>
              <a:rPr lang="cs-CZ" altLang="cs-CZ" dirty="0" smtClean="0"/>
              <a:t>podpora </a:t>
            </a:r>
            <a:r>
              <a:rPr lang="cs-CZ" altLang="cs-CZ" dirty="0" smtClean="0">
                <a:hlinkClick r:id="rId4"/>
              </a:rPr>
              <a:t>vzdáleného přístupu</a:t>
            </a:r>
            <a:endParaRPr lang="cs-CZ" altLang="cs-CZ" dirty="0" smtClean="0"/>
          </a:p>
          <a:p>
            <a:pPr lvl="1" eaLnBrk="1" hangingPunct="1"/>
            <a:r>
              <a:rPr lang="cs-CZ" altLang="cs-CZ" dirty="0" err="1" smtClean="0"/>
              <a:t>Shibboleth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OpenVPN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proxy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Ezproxy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Eduroam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fakultní portály</a:t>
            </a:r>
          </a:p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>
                <a:hlinkClick r:id="rId2"/>
              </a:rPr>
              <a:t>Web of Science</a:t>
            </a:r>
            <a:endParaRPr lang="cs-CZ" altLang="cs-CZ" sz="3200" smtClean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 smtClean="0">
                <a:latin typeface="Arial" charset="0"/>
              </a:rPr>
              <a:t>produkuje Thomson Reuters, ISI WoK</a:t>
            </a:r>
          </a:p>
          <a:p>
            <a:pPr>
              <a:lnSpc>
                <a:spcPct val="110000"/>
              </a:lnSpc>
            </a:pPr>
            <a:r>
              <a:rPr lang="cs-CZ" altLang="cs-CZ" smtClean="0">
                <a:latin typeface="Arial" charset="0"/>
              </a:rPr>
              <a:t>soubor citačních rejstříků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latin typeface="Arial" charset="0"/>
              </a:rPr>
              <a:t>Science Citation Index (záznamy od 1900)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latin typeface="Arial" charset="0"/>
              </a:rPr>
              <a:t>Social Science Citation Index (1956)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latin typeface="Arial" charset="0"/>
              </a:rPr>
              <a:t>Arts and Humanities Citation Index (1975)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latin typeface="Arial" charset="0"/>
              </a:rPr>
              <a:t>Web Citation Index (volné zdroje)</a:t>
            </a:r>
          </a:p>
          <a:p>
            <a:pPr>
              <a:lnSpc>
                <a:spcPct val="110000"/>
              </a:lnSpc>
            </a:pPr>
            <a:r>
              <a:rPr lang="cs-CZ" altLang="cs-CZ" smtClean="0">
                <a:latin typeface="Arial" charset="0"/>
              </a:rPr>
              <a:t>pouze bibliografické údaje + citace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latin typeface="Arial" charset="0"/>
              </a:rPr>
              <a:t>impact factor (Journal Citation Reports)</a:t>
            </a:r>
          </a:p>
          <a:p>
            <a:pPr>
              <a:lnSpc>
                <a:spcPct val="110000"/>
              </a:lnSpc>
            </a:pPr>
            <a:r>
              <a:rPr lang="cs-CZ" altLang="cs-CZ" smtClean="0">
                <a:latin typeface="Arial" charset="0"/>
              </a:rPr>
              <a:t>důraz na kvalitu zdrojů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latin typeface="Arial" charset="0"/>
              </a:rPr>
              <a:t>jen články z nejkvalitnějších vědeckých časopisů</a:t>
            </a:r>
          </a:p>
          <a:p>
            <a:pPr>
              <a:lnSpc>
                <a:spcPct val="110000"/>
              </a:lnSpc>
            </a:pPr>
            <a:r>
              <a:rPr lang="cs-CZ" altLang="cs-CZ" smtClean="0">
                <a:latin typeface="Arial" charset="0"/>
              </a:rPr>
              <a:t>propojení s EndNoteWeb</a:t>
            </a:r>
          </a:p>
        </p:txBody>
      </p:sp>
      <p:pic>
        <p:nvPicPr>
          <p:cNvPr id="61445" name="Picture 5" descr="webofsc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115888"/>
            <a:ext cx="1584325" cy="1154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smtClean="0">
                <a:solidFill>
                  <a:srgbClr val="FFFF00"/>
                </a:solidFill>
              </a:rPr>
              <a:t>Databázová</a:t>
            </a:r>
            <a:br>
              <a:rPr lang="cs-CZ" altLang="cs-CZ" sz="7200" smtClean="0">
                <a:solidFill>
                  <a:srgbClr val="FFFF00"/>
                </a:solidFill>
              </a:rPr>
            </a:br>
            <a:r>
              <a:rPr lang="cs-CZ" altLang="cs-CZ" sz="7200" smtClean="0">
                <a:solidFill>
                  <a:srgbClr val="FFFF00"/>
                </a:solidFill>
              </a:rPr>
              <a:t>centra</a:t>
            </a:r>
            <a:endParaRPr lang="uk-UA" altLang="cs-CZ" sz="7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Co jsou databázová centra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komerční instituce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zprostředkování zdrojů od různých producentů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zdroje na jednom místě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jednotné uživatelské rozhraní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smluvní vztah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>
                <a:solidFill>
                  <a:srgbClr val="008000"/>
                </a:solidFill>
              </a:rPr>
              <a:t>poskytovatel </a:t>
            </a:r>
            <a:r>
              <a:rPr lang="cs-CZ" altLang="cs-CZ" smtClean="0">
                <a:solidFill>
                  <a:srgbClr val="008000"/>
                </a:solidFill>
                <a:sym typeface="Wingdings" pitchFamily="2" charset="2"/>
              </a:rPr>
              <a:t> zprostředkovatel</a:t>
            </a:r>
            <a:endParaRPr lang="cs-CZ" altLang="cs-CZ" smtClean="0">
              <a:sym typeface="Wingdings" pitchFamily="2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>
                <a:solidFill>
                  <a:srgbClr val="FF1901"/>
                </a:solidFill>
                <a:sym typeface="Wingdings" pitchFamily="2" charset="2"/>
              </a:rPr>
              <a:t>poskytovatel  koncový uživatel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Telnet x web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+ přidaná hodnota = služby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Služby DBC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rešerše on-line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zprostředkování primárních dokumentů (stažení, vytištění,…)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průběžná aktualizace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zasílání krátkých zpráv o nových produktech, službách a dění v DBC 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mtClean="0"/>
              <a:t>podpora uživatelů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školení, dokumentace a manuály, výukové programy, tréninkové DB, popisy DB,…</a:t>
            </a:r>
          </a:p>
          <a:p>
            <a:pPr eaLnBrk="1" hangingPunct="1">
              <a:lnSpc>
                <a:spcPct val="110000"/>
              </a:lnSpc>
            </a:pP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Co je typické pro DBC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ym typeface="Wingdings" pitchFamily="2" charset="2"/>
              </a:rPr>
              <a:t>specifické dotazovací jazyky</a:t>
            </a:r>
          </a:p>
          <a:p>
            <a:pPr eaLnBrk="1" hangingPunct="1"/>
            <a:r>
              <a:rPr lang="cs-CZ" altLang="cs-CZ" smtClean="0">
                <a:sym typeface="Wingdings" pitchFamily="2" charset="2"/>
              </a:rPr>
              <a:t>rozhraní</a:t>
            </a:r>
          </a:p>
          <a:p>
            <a:pPr lvl="1" eaLnBrk="1" hangingPunct="1"/>
            <a:r>
              <a:rPr lang="cs-CZ" altLang="cs-CZ" smtClean="0">
                <a:sym typeface="Wingdings" pitchFamily="2" charset="2"/>
              </a:rPr>
              <a:t>příkazový řádek (Telnet)</a:t>
            </a:r>
          </a:p>
          <a:p>
            <a:pPr lvl="1" eaLnBrk="1" hangingPunct="1"/>
            <a:r>
              <a:rPr lang="cs-CZ" altLang="cs-CZ" smtClean="0">
                <a:sym typeface="Wingdings" pitchFamily="2" charset="2"/>
              </a:rPr>
              <a:t>grafické rozhraní – (ne)výhody???</a:t>
            </a:r>
          </a:p>
          <a:p>
            <a:pPr eaLnBrk="1" hangingPunct="1"/>
            <a:r>
              <a:rPr lang="cs-CZ" altLang="cs-CZ" smtClean="0">
                <a:sym typeface="Wingdings" pitchFamily="2" charset="2"/>
              </a:rPr>
              <a:t>dnes implementace WWW rozhraní</a:t>
            </a:r>
          </a:p>
          <a:p>
            <a:pPr lvl="1" eaLnBrk="1" hangingPunct="1"/>
            <a:r>
              <a:rPr lang="cs-CZ" altLang="cs-CZ" smtClean="0">
                <a:sym typeface="Wingdings" pitchFamily="2" charset="2"/>
              </a:rPr>
              <a:t>jednoduché a pokročilé vyhledávání, rejstříky, tezaury</a:t>
            </a:r>
          </a:p>
          <a:p>
            <a:pPr lvl="1" eaLnBrk="1" hangingPunct="1"/>
            <a:r>
              <a:rPr lang="cs-CZ" altLang="cs-CZ" smtClean="0">
                <a:sym typeface="Wingdings" pitchFamily="2" charset="2"/>
              </a:rPr>
              <a:t>výstupy – TXT, HTML, PDF, RTF, XML,…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Historie DBC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ym typeface="Wingdings" pitchFamily="2" charset="2"/>
              </a:rPr>
              <a:t>počátky v 60. letech</a:t>
            </a:r>
          </a:p>
          <a:p>
            <a:pPr lvl="1" eaLnBrk="1" hangingPunct="1"/>
            <a:r>
              <a:rPr lang="cs-CZ" altLang="cs-CZ" smtClean="0">
                <a:sym typeface="Wingdings" pitchFamily="2" charset="2"/>
              </a:rPr>
              <a:t>sítě jako SPRINTNET, NEXTEL, DATEX-P,… </a:t>
            </a:r>
          </a:p>
          <a:p>
            <a:pPr lvl="1" eaLnBrk="1" hangingPunct="1"/>
            <a:r>
              <a:rPr lang="cs-CZ" altLang="cs-CZ" smtClean="0">
                <a:sym typeface="Wingdings" pitchFamily="2" charset="2"/>
              </a:rPr>
              <a:t>později přes internet</a:t>
            </a:r>
          </a:p>
          <a:p>
            <a:pPr eaLnBrk="1" hangingPunct="1">
              <a:buFontTx/>
              <a:buNone/>
            </a:pP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Dialog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>
                <a:hlinkClick r:id="rId2"/>
              </a:rPr>
              <a:t>http://www.dialog.com</a:t>
            </a:r>
            <a:endParaRPr lang="cs-CZ" altLang="cs-CZ" sz="2600" smtClean="0"/>
          </a:p>
          <a:p>
            <a:pPr eaLnBrk="1" hangingPunct="1"/>
            <a:r>
              <a:rPr lang="cs-CZ" altLang="cs-CZ" sz="2600" smtClean="0"/>
              <a:t>vznik 1966, první světové DBC</a:t>
            </a:r>
          </a:p>
          <a:p>
            <a:pPr eaLnBrk="1" hangingPunct="1"/>
            <a:r>
              <a:rPr lang="cs-CZ" altLang="cs-CZ" sz="2400" smtClean="0"/>
              <a:t>obchod a finance, strojírenství, právo, lékařství, zemědělství, chemie, farmacie…</a:t>
            </a:r>
            <a:r>
              <a:rPr lang="cs-CZ" altLang="cs-CZ" sz="2600" smtClean="0"/>
              <a:t> </a:t>
            </a:r>
          </a:p>
          <a:p>
            <a:pPr eaLnBrk="1" hangingPunct="1"/>
            <a:r>
              <a:rPr lang="cs-CZ" altLang="cs-CZ" sz="2600" smtClean="0"/>
              <a:t>články a zprávy</a:t>
            </a:r>
          </a:p>
          <a:p>
            <a:pPr lvl="1" eaLnBrk="1" hangingPunct="1"/>
            <a:r>
              <a:rPr lang="cs-CZ" altLang="cs-CZ" sz="2000" smtClean="0"/>
              <a:t>noviny, časopisy, zpravodajství, obchodní publikace, výzkumy a analýzy, repozitáře vědeckých a technických dat, patentů, obchodních značek, zákony a vládní nařízení</a:t>
            </a:r>
          </a:p>
          <a:p>
            <a:pPr eaLnBrk="1" hangingPunct="1"/>
            <a:r>
              <a:rPr lang="cs-CZ" altLang="cs-CZ" sz="2600" smtClean="0"/>
              <a:t>služby:</a:t>
            </a:r>
          </a:p>
          <a:p>
            <a:pPr lvl="1" eaLnBrk="1" hangingPunct="1"/>
            <a:r>
              <a:rPr lang="cs-CZ" altLang="cs-CZ" sz="2000" smtClean="0"/>
              <a:t>Dialog (USA) a DataStar (SWI) </a:t>
            </a:r>
          </a:p>
          <a:p>
            <a:pPr eaLnBrk="1" hangingPunct="1"/>
            <a:r>
              <a:rPr lang="cs-CZ" altLang="cs-CZ" sz="2600" smtClean="0"/>
              <a:t>dnes součástí skupiny Proquest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Dialog x Datastar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různé dotazovací jazyky, odlišná webová rozhraní</a:t>
            </a:r>
          </a:p>
          <a:p>
            <a:pPr eaLnBrk="1" hangingPunct="1"/>
            <a:r>
              <a:rPr lang="cs-CZ" altLang="cs-CZ" smtClean="0"/>
              <a:t>Telnet i web</a:t>
            </a:r>
          </a:p>
          <a:p>
            <a:pPr eaLnBrk="1" hangingPunct="1"/>
            <a:r>
              <a:rPr lang="cs-CZ" altLang="cs-CZ" smtClean="0"/>
              <a:t>doplňkové služby</a:t>
            </a:r>
          </a:p>
          <a:p>
            <a:pPr lvl="1" eaLnBrk="1" hangingPunct="1"/>
            <a:r>
              <a:rPr lang="cs-CZ" altLang="cs-CZ" smtClean="0"/>
              <a:t>např. DIALORDER – zaslání dokumentu dle požadavků uživatele (e-mail, tisk, fax,…)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STN International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3 spolupracující centra</a:t>
            </a:r>
          </a:p>
          <a:p>
            <a:pPr lvl="1" eaLnBrk="1" hangingPunct="1"/>
            <a:r>
              <a:rPr lang="cs-CZ" altLang="cs-CZ" smtClean="0">
                <a:hlinkClick r:id="rId2"/>
              </a:rPr>
              <a:t>FIZ Karlsruhe</a:t>
            </a:r>
            <a:r>
              <a:rPr lang="cs-CZ" altLang="cs-CZ" smtClean="0"/>
              <a:t> (GER)</a:t>
            </a:r>
          </a:p>
          <a:p>
            <a:pPr lvl="1" eaLnBrk="1" hangingPunct="1"/>
            <a:r>
              <a:rPr lang="cs-CZ" altLang="cs-CZ" smtClean="0">
                <a:hlinkClick r:id="rId3"/>
              </a:rPr>
              <a:t>JICST</a:t>
            </a:r>
            <a:r>
              <a:rPr lang="cs-CZ" altLang="cs-CZ" smtClean="0"/>
              <a:t> (JAP)</a:t>
            </a:r>
          </a:p>
          <a:p>
            <a:pPr lvl="1" eaLnBrk="1" hangingPunct="1"/>
            <a:r>
              <a:rPr lang="cs-CZ" altLang="cs-CZ" smtClean="0">
                <a:hlinkClick r:id="rId4"/>
              </a:rPr>
              <a:t>CAS</a:t>
            </a:r>
            <a:r>
              <a:rPr lang="cs-CZ" altLang="cs-CZ" smtClean="0"/>
              <a:t> – Chemical Abstract Services (USA)</a:t>
            </a:r>
          </a:p>
          <a:p>
            <a:pPr eaLnBrk="1" hangingPunct="1"/>
            <a:r>
              <a:rPr lang="cs-CZ" altLang="cs-CZ" smtClean="0"/>
              <a:t>univerzální DBC</a:t>
            </a:r>
          </a:p>
          <a:p>
            <a:pPr eaLnBrk="1" hangingPunct="1"/>
            <a:r>
              <a:rPr lang="cs-CZ" altLang="cs-CZ" smtClean="0"/>
              <a:t>patentové informace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Questel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hlinkClick r:id="rId2"/>
              </a:rPr>
              <a:t>http://www.questel.orbit.com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obchod, finance, marketing, právo, lidské zdroje, informační technologie</a:t>
            </a:r>
          </a:p>
          <a:p>
            <a:pPr eaLnBrk="1" hangingPunct="1"/>
            <a:r>
              <a:rPr lang="cs-CZ" altLang="cs-CZ" dirty="0" smtClean="0"/>
              <a:t>patentové </a:t>
            </a:r>
            <a:r>
              <a:rPr lang="cs-CZ" altLang="cs-CZ" dirty="0" err="1" smtClean="0"/>
              <a:t>info</a:t>
            </a:r>
            <a:r>
              <a:rPr lang="cs-CZ" altLang="cs-CZ" dirty="0" smtClean="0"/>
              <a:t> + obchodní značky</a:t>
            </a:r>
          </a:p>
          <a:p>
            <a:pPr eaLnBrk="1" hangingPunct="1"/>
            <a:r>
              <a:rPr lang="cs-CZ" altLang="cs-CZ" dirty="0" smtClean="0"/>
              <a:t>univerzální DB FRANCIS a PASCAL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GENIOS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hlinkClick r:id="rId2"/>
              </a:rPr>
              <a:t>http://www.genios.de</a:t>
            </a:r>
            <a:endParaRPr lang="cs-CZ" altLang="cs-CZ" smtClean="0"/>
          </a:p>
          <a:p>
            <a:pPr eaLnBrk="1" hangingPunct="1"/>
            <a:r>
              <a:rPr lang="cs-CZ" altLang="cs-CZ" smtClean="0"/>
              <a:t>ekonomie, obchod, finance, technologie</a:t>
            </a:r>
          </a:p>
          <a:p>
            <a:pPr eaLnBrk="1" hangingPunct="1"/>
            <a:r>
              <a:rPr lang="cs-CZ" altLang="cs-CZ" smtClean="0"/>
              <a:t>zaměření na německou provenienci</a:t>
            </a:r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>
                <a:hlinkClick r:id="rId2"/>
              </a:rPr>
              <a:t>Scopus</a:t>
            </a:r>
            <a:endParaRPr lang="cs-CZ" altLang="cs-CZ" sz="3200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>
                <a:latin typeface="Arial" charset="0"/>
              </a:rPr>
              <a:t>produkuje Elsevier</a:t>
            </a:r>
          </a:p>
          <a:p>
            <a:r>
              <a:rPr lang="cs-CZ" altLang="cs-CZ" smtClean="0">
                <a:latin typeface="Arial" charset="0"/>
              </a:rPr>
              <a:t>služby jako WoS</a:t>
            </a:r>
          </a:p>
          <a:p>
            <a:r>
              <a:rPr lang="cs-CZ" altLang="cs-CZ" smtClean="0">
                <a:latin typeface="Arial" charset="0"/>
              </a:rPr>
              <a:t>orientace na evropské zdroje</a:t>
            </a:r>
          </a:p>
          <a:p>
            <a:r>
              <a:rPr lang="cs-CZ" altLang="cs-CZ" smtClean="0">
                <a:latin typeface="Arial" charset="0"/>
              </a:rPr>
              <a:t>funkce Citation Tracker</a:t>
            </a:r>
          </a:p>
          <a:p>
            <a:pPr lvl="1"/>
            <a:r>
              <a:rPr lang="cs-CZ" altLang="cs-CZ" smtClean="0">
                <a:latin typeface="Arial" charset="0"/>
              </a:rPr>
              <a:t>citační přehledy autorů</a:t>
            </a:r>
          </a:p>
          <a:p>
            <a:pPr lvl="1"/>
            <a:r>
              <a:rPr lang="cs-CZ" altLang="cs-CZ" smtClean="0">
                <a:latin typeface="Arial" charset="0"/>
              </a:rPr>
              <a:t>citační přehledy institucí</a:t>
            </a:r>
          </a:p>
          <a:p>
            <a:r>
              <a:rPr lang="cs-CZ" altLang="cs-CZ" smtClean="0">
                <a:latin typeface="Arial" charset="0"/>
              </a:rPr>
              <a:t>h-index</a:t>
            </a:r>
          </a:p>
        </p:txBody>
      </p:sp>
      <p:pic>
        <p:nvPicPr>
          <p:cNvPr id="65541" name="Picture 5" descr="scopus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333375"/>
            <a:ext cx="2074863" cy="576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GBI - German Business Information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hlinkClick r:id="rId2"/>
              </a:rPr>
              <a:t>http://www.gbi.de</a:t>
            </a:r>
            <a:endParaRPr lang="cs-CZ" altLang="cs-CZ" smtClean="0"/>
          </a:p>
          <a:p>
            <a:pPr eaLnBrk="1" hangingPunct="1"/>
            <a:r>
              <a:rPr lang="cs-CZ" altLang="cs-CZ" smtClean="0"/>
              <a:t>ekonomie, finance, technologie</a:t>
            </a:r>
          </a:p>
          <a:p>
            <a:pPr eaLnBrk="1" hangingPunct="1"/>
            <a:r>
              <a:rPr lang="cs-CZ" altLang="cs-CZ" smtClean="0"/>
              <a:t>+ společenské a humanitní vědy</a:t>
            </a:r>
          </a:p>
          <a:p>
            <a:pPr eaLnBrk="1" hangingPunct="1"/>
            <a:r>
              <a:rPr lang="cs-CZ" altLang="cs-CZ" smtClean="0"/>
              <a:t>m.j. zaměření také na dokumenty z Východní Evropy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Wilson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hlinkClick r:id="rId2"/>
              </a:rPr>
              <a:t>http://wilsonweb.hwwilson.com</a:t>
            </a:r>
            <a:endParaRPr lang="cs-CZ" altLang="cs-CZ" smtClean="0"/>
          </a:p>
          <a:p>
            <a:pPr eaLnBrk="1" hangingPunct="1"/>
            <a:r>
              <a:rPr lang="cs-CZ" altLang="cs-CZ" smtClean="0"/>
              <a:t>znám svou CD produkcí</a:t>
            </a:r>
          </a:p>
          <a:p>
            <a:pPr eaLnBrk="1" hangingPunct="1"/>
            <a:r>
              <a:rPr lang="cs-CZ" altLang="cs-CZ" smtClean="0"/>
              <a:t>webové rozhraní</a:t>
            </a:r>
          </a:p>
          <a:p>
            <a:pPr eaLnBrk="1" hangingPunct="1"/>
            <a:r>
              <a:rPr lang="cs-CZ" altLang="cs-CZ" smtClean="0"/>
              <a:t>multioborový</a:t>
            </a:r>
          </a:p>
          <a:p>
            <a:pPr lvl="1" eaLnBrk="1" hangingPunct="1"/>
            <a:r>
              <a:rPr lang="cs-CZ" altLang="cs-CZ" smtClean="0"/>
              <a:t>obchod, ekonomie, aplikované vědy, technologie,…</a:t>
            </a:r>
          </a:p>
          <a:p>
            <a:pPr lvl="1"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OCLC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hlinkClick r:id="rId2"/>
              </a:rPr>
              <a:t>http://www.oclc.org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světový producent odborných informací, také DBC</a:t>
            </a:r>
          </a:p>
          <a:p>
            <a:pPr eaLnBrk="1" hangingPunct="1"/>
            <a:r>
              <a:rPr lang="cs-CZ" altLang="cs-CZ" dirty="0" err="1" smtClean="0">
                <a:hlinkClick r:id="rId3"/>
              </a:rPr>
              <a:t>WorldCat</a:t>
            </a:r>
            <a:r>
              <a:rPr lang="cs-CZ" altLang="cs-CZ" dirty="0" smtClean="0"/>
              <a:t> = největší bibliografická DB na světě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Báze dat bází dat (BDBD)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200" dirty="0" smtClean="0"/>
              <a:t>evidence a popis primárních DB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200" dirty="0" smtClean="0"/>
              <a:t>70. léta – tištěná podoba, v časopisu Bulletin </a:t>
            </a:r>
            <a:r>
              <a:rPr lang="cs-CZ" altLang="cs-CZ" sz="2200" dirty="0" err="1" smtClean="0"/>
              <a:t>of</a:t>
            </a:r>
            <a:r>
              <a:rPr lang="cs-CZ" altLang="cs-CZ" sz="2200" dirty="0" smtClean="0"/>
              <a:t> </a:t>
            </a:r>
            <a:r>
              <a:rPr lang="cs-CZ" altLang="cs-CZ" sz="2200" dirty="0" err="1" smtClean="0"/>
              <a:t>the</a:t>
            </a:r>
            <a:r>
              <a:rPr lang="cs-CZ" altLang="cs-CZ" sz="2200" dirty="0" smtClean="0"/>
              <a:t> </a:t>
            </a:r>
            <a:r>
              <a:rPr lang="cs-CZ" altLang="cs-CZ" sz="2200" dirty="0" err="1" smtClean="0"/>
              <a:t>American</a:t>
            </a:r>
            <a:r>
              <a:rPr lang="cs-CZ" altLang="cs-CZ" sz="2200" dirty="0" smtClean="0"/>
              <a:t> Society </a:t>
            </a:r>
            <a:r>
              <a:rPr lang="cs-CZ" altLang="cs-CZ" sz="2200" dirty="0" err="1" smtClean="0"/>
              <a:t>for</a:t>
            </a:r>
            <a:r>
              <a:rPr lang="cs-CZ" altLang="cs-CZ" sz="2200" dirty="0" smtClean="0"/>
              <a:t> </a:t>
            </a:r>
            <a:r>
              <a:rPr lang="cs-CZ" altLang="cs-CZ" sz="2200" dirty="0" err="1" smtClean="0"/>
              <a:t>Information</a:t>
            </a:r>
            <a:r>
              <a:rPr lang="cs-CZ" altLang="cs-CZ" sz="2200" dirty="0" smtClean="0"/>
              <a:t> Science (300 DB)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200" dirty="0" smtClean="0"/>
              <a:t>80. léta – elektronická podoba, Gale </a:t>
            </a:r>
            <a:r>
              <a:rPr lang="cs-CZ" altLang="cs-CZ" sz="2200" dirty="0" err="1" smtClean="0"/>
              <a:t>Research</a:t>
            </a:r>
            <a:r>
              <a:rPr lang="cs-CZ" altLang="cs-CZ" sz="2200" dirty="0" smtClean="0"/>
              <a:t> Inc. (5000 DB)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200" dirty="0" smtClean="0"/>
              <a:t>současnost – </a:t>
            </a:r>
            <a:r>
              <a:rPr lang="cs-CZ" altLang="cs-CZ" sz="2200" u="sng" dirty="0" smtClean="0">
                <a:solidFill>
                  <a:srgbClr val="008000"/>
                </a:solidFill>
              </a:rPr>
              <a:t>GDDB - </a:t>
            </a:r>
            <a:r>
              <a:rPr lang="cs-CZ" altLang="cs-CZ" sz="2200" u="sng" dirty="0" smtClean="0">
                <a:solidFill>
                  <a:srgbClr val="008000"/>
                </a:solidFill>
                <a:hlinkClick r:id="rId2"/>
              </a:rPr>
              <a:t>Gale </a:t>
            </a:r>
            <a:r>
              <a:rPr lang="cs-CZ" altLang="cs-CZ" sz="2200" u="sng" dirty="0" err="1" smtClean="0">
                <a:solidFill>
                  <a:srgbClr val="008000"/>
                </a:solidFill>
                <a:hlinkClick r:id="rId2"/>
              </a:rPr>
              <a:t>Directory</a:t>
            </a:r>
            <a:r>
              <a:rPr lang="cs-CZ" altLang="cs-CZ" sz="2200" u="sng" dirty="0" smtClean="0">
                <a:solidFill>
                  <a:srgbClr val="008000"/>
                </a:solidFill>
                <a:hlinkClick r:id="rId2"/>
              </a:rPr>
              <a:t> </a:t>
            </a:r>
            <a:r>
              <a:rPr lang="cs-CZ" altLang="cs-CZ" sz="2200" u="sng" dirty="0" err="1" smtClean="0">
                <a:solidFill>
                  <a:srgbClr val="008000"/>
                </a:solidFill>
                <a:hlinkClick r:id="rId2"/>
              </a:rPr>
              <a:t>of</a:t>
            </a:r>
            <a:r>
              <a:rPr lang="cs-CZ" altLang="cs-CZ" sz="2200" u="sng" dirty="0" smtClean="0">
                <a:solidFill>
                  <a:srgbClr val="008000"/>
                </a:solidFill>
                <a:hlinkClick r:id="rId2"/>
              </a:rPr>
              <a:t> </a:t>
            </a:r>
            <a:r>
              <a:rPr lang="cs-CZ" altLang="cs-CZ" sz="2200" u="sng" dirty="0" err="1" smtClean="0">
                <a:solidFill>
                  <a:srgbClr val="008000"/>
                </a:solidFill>
                <a:hlinkClick r:id="rId2"/>
              </a:rPr>
              <a:t>Databases</a:t>
            </a:r>
            <a:endParaRPr lang="cs-CZ" altLang="cs-CZ" sz="2200" u="sng" dirty="0" smtClean="0">
              <a:solidFill>
                <a:srgbClr val="00800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zahrnuje </a:t>
            </a:r>
            <a:r>
              <a:rPr lang="cs-CZ" altLang="cs-CZ" sz="2000" dirty="0" err="1" smtClean="0"/>
              <a:t>info</a:t>
            </a:r>
            <a:r>
              <a:rPr lang="cs-CZ" altLang="cs-CZ" sz="2000" dirty="0" smtClean="0"/>
              <a:t> o DB, producentech, </a:t>
            </a:r>
            <a:r>
              <a:rPr lang="cs-CZ" altLang="cs-CZ" sz="2000" dirty="0" err="1" smtClean="0"/>
              <a:t>dodavatelech</a:t>
            </a:r>
            <a:r>
              <a:rPr lang="cs-CZ" altLang="cs-CZ" sz="2000" dirty="0" smtClean="0"/>
              <a:t> + ceny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6 měsíční aktualizace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13 000 </a:t>
            </a:r>
            <a:r>
              <a:rPr lang="cs-CZ" altLang="cs-CZ" sz="2000" dirty="0" err="1" smtClean="0"/>
              <a:t>inf</a:t>
            </a:r>
            <a:r>
              <a:rPr lang="cs-CZ" altLang="cs-CZ" sz="2000" dirty="0" smtClean="0"/>
              <a:t>. produktů v 5 300 DB ve více než 820 DBC, 3 500 DB na CD a jiných médiích, přes 5 500 organizací, systémů a služeb v oblasti produkce a distribuce elektronických informací, 2 300 telekomunikačních organizací, systémů a služeb </a:t>
            </a:r>
            <a:endParaRPr lang="cs-CZ" altLang="cs-CZ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Více info o DBC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8101012" cy="5472113"/>
          </a:xfrm>
        </p:spPr>
        <p:txBody>
          <a:bodyPr/>
          <a:lstStyle/>
          <a:p>
            <a:pPr eaLnBrk="1" hangingPunct="1"/>
            <a:r>
              <a:rPr lang="cs-CZ" altLang="cs-CZ" sz="2400" dirty="0" smtClean="0"/>
              <a:t>R. Papík - </a:t>
            </a:r>
            <a:r>
              <a:rPr lang="cs-CZ" altLang="cs-CZ" sz="2400" dirty="0" smtClean="0">
                <a:hlinkClick r:id="rId2"/>
              </a:rPr>
              <a:t>EIZ : služby databázových center</a:t>
            </a:r>
            <a:endParaRPr lang="cs-CZ" altLang="cs-CZ" sz="2400" dirty="0" smtClean="0"/>
          </a:p>
          <a:p>
            <a:pPr eaLnBrk="1" hangingPunct="1"/>
            <a:r>
              <a:rPr lang="cs-CZ" altLang="cs-CZ" sz="2400" dirty="0" smtClean="0"/>
              <a:t>R. Papík - </a:t>
            </a:r>
            <a:r>
              <a:rPr lang="cs-CZ" altLang="cs-CZ" sz="2400" dirty="0" smtClean="0">
                <a:hlinkClick r:id="rId3"/>
              </a:rPr>
              <a:t>Vyhledávání informací III : dialogové služby světových databázových center</a:t>
            </a:r>
            <a:endParaRPr lang="cs-CZ" altLang="cs-CZ" sz="2400" dirty="0" smtClean="0"/>
          </a:p>
          <a:p>
            <a:pPr eaLnBrk="1" hangingPunct="1"/>
            <a:r>
              <a:rPr lang="cs-CZ" altLang="cs-CZ" sz="2400" dirty="0" smtClean="0"/>
              <a:t>R. Vlasák – </a:t>
            </a:r>
            <a:r>
              <a:rPr lang="cs-CZ" altLang="cs-CZ" sz="2400" dirty="0" smtClean="0">
                <a:hlinkClick r:id="rId4"/>
              </a:rPr>
              <a:t>Světové informační systémy</a:t>
            </a:r>
            <a:endParaRPr lang="cs-CZ" altLang="cs-CZ" sz="2400" dirty="0" smtClean="0"/>
          </a:p>
          <a:p>
            <a:pPr eaLnBrk="1" hangingPunct="1"/>
            <a:r>
              <a:rPr lang="cs-CZ" altLang="cs-CZ" sz="2400" dirty="0" smtClean="0"/>
              <a:t>E. </a:t>
            </a:r>
            <a:r>
              <a:rPr lang="cs-CZ" altLang="cs-CZ" sz="2400" dirty="0" err="1" smtClean="0"/>
              <a:t>Bratková</a:t>
            </a:r>
            <a:r>
              <a:rPr lang="cs-CZ" altLang="cs-CZ" sz="2400" dirty="0" smtClean="0"/>
              <a:t> – </a:t>
            </a:r>
            <a:r>
              <a:rPr lang="cs-CZ" altLang="cs-CZ" sz="2400" dirty="0" smtClean="0">
                <a:hlinkClick r:id="rId5"/>
              </a:rPr>
              <a:t>Databáze databází</a:t>
            </a:r>
            <a:endParaRPr lang="cs-CZ" altLang="cs-CZ" sz="2400" dirty="0" smtClean="0"/>
          </a:p>
          <a:p>
            <a:pPr algn="just" eaLnBrk="1" hangingPunct="1"/>
            <a:r>
              <a:rPr lang="cs-CZ" altLang="cs-CZ" sz="2400" dirty="0" smtClean="0"/>
              <a:t>J. </a:t>
            </a:r>
            <a:r>
              <a:rPr lang="cs-CZ" altLang="cs-CZ" sz="2400" dirty="0" err="1" smtClean="0"/>
              <a:t>Machonská</a:t>
            </a:r>
            <a:r>
              <a:rPr lang="cs-CZ" altLang="cs-CZ" sz="2400" dirty="0" smtClean="0"/>
              <a:t> - </a:t>
            </a:r>
            <a:r>
              <a:rPr lang="cs-CZ" altLang="cs-CZ" sz="2400" dirty="0" smtClean="0">
                <a:hlinkClick r:id="rId6"/>
              </a:rPr>
              <a:t>Cenová politika databázových center : Historie a současnost</a:t>
            </a:r>
            <a:endParaRPr lang="cs-CZ" altLang="cs-CZ" sz="2400" dirty="0" smtClean="0"/>
          </a:p>
          <a:p>
            <a:pPr eaLnBrk="1" hangingPunct="1"/>
            <a:r>
              <a:rPr lang="cs-CZ" altLang="cs-CZ" sz="2400" dirty="0" smtClean="0">
                <a:hlinkClick r:id="rId7"/>
              </a:rPr>
              <a:t>Databázová centra </a:t>
            </a:r>
            <a:r>
              <a:rPr lang="cs-CZ" altLang="cs-CZ" sz="2400" dirty="0" smtClean="0"/>
              <a:t>(e-</a:t>
            </a:r>
            <a:r>
              <a:rPr lang="cs-CZ" altLang="cs-CZ" sz="2400" dirty="0" err="1" smtClean="0"/>
              <a:t>learning</a:t>
            </a:r>
            <a:r>
              <a:rPr lang="cs-CZ" altLang="cs-CZ" sz="2400" dirty="0" smtClean="0"/>
              <a:t> ČVUT)</a:t>
            </a:r>
          </a:p>
          <a:p>
            <a:pPr eaLnBrk="1" hangingPunct="1"/>
            <a:r>
              <a:rPr lang="cs-CZ" altLang="cs-CZ" sz="2600" dirty="0" smtClean="0">
                <a:sym typeface="Wingdings" pitchFamily="2" charset="2"/>
                <a:hlinkClick r:id="rId8"/>
              </a:rPr>
              <a:t>definice TDKIV</a:t>
            </a:r>
            <a:endParaRPr lang="cs-CZ" alt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6475" y="4005263"/>
            <a:ext cx="6399213" cy="7191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b="1" smtClean="0"/>
              <a:t>Děkuji Vám za pozornost</a:t>
            </a:r>
            <a:endParaRPr lang="en-US" altLang="cs-CZ" b="1" smtClean="0"/>
          </a:p>
        </p:txBody>
      </p:sp>
      <p:pic>
        <p:nvPicPr>
          <p:cNvPr id="36868" name="Picture 8" descr="billboard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  <a:noFill/>
        </p:spPr>
      </p:pic>
      <p:sp>
        <p:nvSpPr>
          <p:cNvPr id="36869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000" b="1" dirty="0">
                <a:latin typeface="Verdana" pitchFamily="34" charset="0"/>
              </a:rPr>
              <a:t>Martin Krčál</a:t>
            </a:r>
          </a:p>
          <a:p>
            <a:pPr algn="r" eaLnBrk="1" hangingPunct="1"/>
            <a:r>
              <a:rPr lang="cs-CZ" altLang="cs-CZ" sz="2000" b="1" dirty="0" smtClean="0">
                <a:latin typeface="Verdana" pitchFamily="34" charset="0"/>
              </a:rPr>
              <a:t>krcal@phil.muni.cz</a:t>
            </a:r>
            <a:endParaRPr lang="cs-CZ" altLang="cs-CZ" sz="2000" b="1" dirty="0">
              <a:latin typeface="Verdana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dirty="0" err="1" smtClean="0">
                <a:hlinkClick r:id="rId2" action="ppaction://hlinkfile"/>
              </a:rPr>
              <a:t>CiteSeer</a:t>
            </a:r>
            <a:r>
              <a:rPr lang="cs-CZ" altLang="cs-CZ" sz="3200" dirty="0" smtClean="0">
                <a:hlinkClick r:id="rId2" action="ppaction://hlinkfile"/>
              </a:rPr>
              <a:t> X</a:t>
            </a:r>
            <a:endParaRPr lang="cs-CZ" altLang="cs-CZ" sz="3200" dirty="0" smtClean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>
                <a:latin typeface="Arial" charset="0"/>
              </a:rPr>
              <a:t>provozuje University </a:t>
            </a:r>
            <a:r>
              <a:rPr lang="cs-CZ" altLang="cs-CZ" dirty="0" err="1" smtClean="0">
                <a:latin typeface="Arial" charset="0"/>
              </a:rPr>
              <a:t>of</a:t>
            </a:r>
            <a:r>
              <a:rPr lang="cs-CZ" altLang="cs-CZ" dirty="0" smtClean="0">
                <a:latin typeface="Arial" charset="0"/>
              </a:rPr>
              <a:t> </a:t>
            </a:r>
            <a:r>
              <a:rPr lang="cs-CZ" altLang="cs-CZ" dirty="0" err="1" smtClean="0">
                <a:latin typeface="Arial" charset="0"/>
              </a:rPr>
              <a:t>Pensylvania</a:t>
            </a:r>
            <a:endParaRPr lang="cs-CZ" altLang="cs-CZ" dirty="0" smtClean="0">
              <a:latin typeface="Arial" charset="0"/>
            </a:endParaRPr>
          </a:p>
          <a:p>
            <a:r>
              <a:rPr lang="cs-CZ" altLang="cs-CZ" dirty="0" smtClean="0">
                <a:latin typeface="Arial" charset="0"/>
              </a:rPr>
              <a:t>volně dostupný</a:t>
            </a:r>
          </a:p>
          <a:p>
            <a:r>
              <a:rPr lang="cs-CZ" altLang="cs-CZ" dirty="0" smtClean="0">
                <a:latin typeface="Arial" charset="0"/>
              </a:rPr>
              <a:t>PC a informační věda</a:t>
            </a:r>
          </a:p>
          <a:p>
            <a:r>
              <a:rPr lang="cs-CZ" altLang="cs-CZ" dirty="0" err="1">
                <a:latin typeface="Arial" charset="0"/>
              </a:rPr>
              <a:t>Autonomous</a:t>
            </a:r>
            <a:r>
              <a:rPr lang="cs-CZ" altLang="cs-CZ" dirty="0">
                <a:latin typeface="Arial" charset="0"/>
              </a:rPr>
              <a:t> </a:t>
            </a:r>
            <a:r>
              <a:rPr lang="cs-CZ" altLang="cs-CZ" dirty="0" err="1">
                <a:latin typeface="Arial" charset="0"/>
              </a:rPr>
              <a:t>citation</a:t>
            </a:r>
            <a:r>
              <a:rPr lang="cs-CZ" altLang="cs-CZ" dirty="0">
                <a:latin typeface="Arial" charset="0"/>
              </a:rPr>
              <a:t> </a:t>
            </a:r>
            <a:r>
              <a:rPr lang="cs-CZ" altLang="cs-CZ" dirty="0" err="1" smtClean="0">
                <a:latin typeface="Arial" charset="0"/>
              </a:rPr>
              <a:t>indexing</a:t>
            </a:r>
            <a:r>
              <a:rPr lang="cs-CZ" altLang="cs-CZ" dirty="0" smtClean="0">
                <a:latin typeface="Arial" charset="0"/>
              </a:rPr>
              <a:t> (ACI)</a:t>
            </a:r>
          </a:p>
          <a:p>
            <a:pPr lvl="1"/>
            <a:r>
              <a:rPr lang="cs-CZ" altLang="cs-CZ" dirty="0" smtClean="0">
                <a:latin typeface="Arial" charset="0"/>
              </a:rPr>
              <a:t>automatická extrakce citací z textů</a:t>
            </a:r>
          </a:p>
          <a:p>
            <a:pPr lvl="1"/>
            <a:r>
              <a:rPr lang="cs-CZ" altLang="cs-CZ" dirty="0" smtClean="0">
                <a:latin typeface="Arial" charset="0"/>
              </a:rPr>
              <a:t>tvorba citačního indexu</a:t>
            </a:r>
          </a:p>
          <a:p>
            <a:r>
              <a:rPr lang="cs-CZ" altLang="cs-CZ" dirty="0" smtClean="0">
                <a:latin typeface="Arial" charset="0"/>
              </a:rPr>
              <a:t>citovanost autorů, fulltextová indexace</a:t>
            </a:r>
          </a:p>
          <a:p>
            <a:r>
              <a:rPr lang="cs-CZ" altLang="cs-CZ" dirty="0" smtClean="0">
                <a:latin typeface="Arial" charset="0"/>
              </a:rPr>
              <a:t>moderní technické řešení</a:t>
            </a:r>
          </a:p>
          <a:p>
            <a:pPr lvl="1"/>
            <a:r>
              <a:rPr lang="cs-CZ" altLang="cs-CZ" dirty="0" smtClean="0">
                <a:latin typeface="Arial" charset="0"/>
              </a:rPr>
              <a:t>používá Thomson Reuters pro Web </a:t>
            </a:r>
            <a:r>
              <a:rPr lang="cs-CZ" altLang="cs-CZ" dirty="0" err="1" smtClean="0">
                <a:latin typeface="Arial" charset="0"/>
              </a:rPr>
              <a:t>Citation</a:t>
            </a:r>
            <a:r>
              <a:rPr lang="cs-CZ" altLang="cs-CZ" dirty="0" smtClean="0">
                <a:latin typeface="Arial" charset="0"/>
              </a:rPr>
              <a:t> Index</a:t>
            </a:r>
          </a:p>
        </p:txBody>
      </p:sp>
      <p:pic>
        <p:nvPicPr>
          <p:cNvPr id="1026" name="Picture 2" descr="CiteSeerX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88640"/>
            <a:ext cx="1151806" cy="1221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hlinkClick r:id="rId2"/>
              </a:rPr>
              <a:t>PlumX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Plum</a:t>
            </a:r>
            <a:r>
              <a:rPr lang="cs-CZ" dirty="0" smtClean="0"/>
              <a:t> </a:t>
            </a:r>
            <a:r>
              <a:rPr lang="cs-CZ" dirty="0" err="1" smtClean="0"/>
              <a:t>Analytics</a:t>
            </a:r>
            <a:r>
              <a:rPr lang="cs-CZ" dirty="0" smtClean="0"/>
              <a:t> (EBSCO)</a:t>
            </a:r>
          </a:p>
          <a:p>
            <a:r>
              <a:rPr lang="cs-CZ" dirty="0" smtClean="0"/>
              <a:t>nástroje pro hodnocení dopadu výzkumu</a:t>
            </a:r>
          </a:p>
          <a:p>
            <a:pPr lvl="1"/>
            <a:r>
              <a:rPr lang="cs-CZ" dirty="0" err="1" smtClean="0"/>
              <a:t>Metrics</a:t>
            </a:r>
            <a:r>
              <a:rPr lang="cs-CZ" dirty="0" smtClean="0"/>
              <a:t>, </a:t>
            </a:r>
            <a:r>
              <a:rPr lang="cs-CZ" dirty="0" err="1" smtClean="0"/>
              <a:t>Dashboard</a:t>
            </a:r>
            <a:r>
              <a:rPr lang="cs-CZ" dirty="0" smtClean="0"/>
              <a:t>, +</a:t>
            </a:r>
            <a:r>
              <a:rPr lang="cs-CZ" dirty="0" err="1" smtClean="0"/>
              <a:t>Grants</a:t>
            </a:r>
            <a:r>
              <a:rPr lang="cs-CZ" dirty="0" smtClean="0"/>
              <a:t>, </a:t>
            </a:r>
            <a:r>
              <a:rPr lang="cs-CZ" dirty="0" err="1" smtClean="0"/>
              <a:t>Benchmarks</a:t>
            </a:r>
            <a:r>
              <a:rPr lang="cs-CZ" dirty="0" smtClean="0"/>
              <a:t>, </a:t>
            </a:r>
            <a:r>
              <a:rPr lang="cs-CZ" dirty="0" err="1" smtClean="0"/>
              <a:t>Funding</a:t>
            </a:r>
            <a:r>
              <a:rPr lang="cs-CZ" dirty="0" smtClean="0"/>
              <a:t> </a:t>
            </a:r>
            <a:r>
              <a:rPr lang="cs-CZ" dirty="0" err="1" smtClean="0"/>
              <a:t>Opportunities</a:t>
            </a:r>
            <a:r>
              <a:rPr lang="cs-CZ" dirty="0" smtClean="0"/>
              <a:t> </a:t>
            </a:r>
          </a:p>
          <a:p>
            <a:r>
              <a:rPr lang="cs-CZ" dirty="0" smtClean="0"/>
              <a:t>orientace na online zdroje</a:t>
            </a:r>
          </a:p>
          <a:p>
            <a:pPr lvl="1"/>
            <a:r>
              <a:rPr lang="cs-CZ" dirty="0" smtClean="0"/>
              <a:t>články, knihy, videa, prezentace, blogy, webové stránky,…</a:t>
            </a:r>
          </a:p>
          <a:p>
            <a:pPr lvl="1"/>
            <a:r>
              <a:rPr lang="cs-CZ" dirty="0" smtClean="0"/>
              <a:t>využití, komentáře, záložky, citace (např. </a:t>
            </a:r>
            <a:r>
              <a:rPr lang="cs-CZ" dirty="0" err="1" smtClean="0"/>
              <a:t>CrossRef</a:t>
            </a:r>
            <a:r>
              <a:rPr lang="cs-CZ" dirty="0" smtClean="0"/>
              <a:t>) + monitoring sociálních sítí</a:t>
            </a:r>
          </a:p>
          <a:p>
            <a:r>
              <a:rPr lang="cs-CZ" dirty="0" smtClean="0"/>
              <a:t>vizualizace</a:t>
            </a:r>
            <a:endParaRPr lang="cs-CZ" dirty="0"/>
          </a:p>
        </p:txBody>
      </p:sp>
      <p:pic>
        <p:nvPicPr>
          <p:cNvPr id="1028" name="Picture 4" descr="http://static.tumblr.com/6f697cf6ae4854e6c02428e6e8c2dd55/a3ypa9m/Czamijoex/tumblr_static_plumanalytic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4225" y="116632"/>
            <a:ext cx="2428255" cy="1091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904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smtClean="0">
                <a:solidFill>
                  <a:srgbClr val="FFFF00"/>
                </a:solidFill>
              </a:rPr>
              <a:t>Souborné katalogy</a:t>
            </a:r>
            <a:endParaRPr lang="uk-UA" altLang="cs-CZ" sz="7200" smtClean="0"/>
          </a:p>
        </p:txBody>
      </p:sp>
    </p:spTree>
    <p:extLst>
      <p:ext uri="{BB962C8B-B14F-4D97-AF65-F5344CB8AC3E}">
        <p14:creationId xmlns:p14="http://schemas.microsoft.com/office/powerpoint/2010/main" val="399451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Souborné katalogy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8101012" cy="5472113"/>
          </a:xfrm>
        </p:spPr>
        <p:txBody>
          <a:bodyPr/>
          <a:lstStyle/>
          <a:p>
            <a:pPr eaLnBrk="1" hangingPunct="1"/>
            <a:r>
              <a:rPr lang="cs-CZ" altLang="cs-CZ" smtClean="0"/>
              <a:t>katalogy </a:t>
            </a:r>
            <a:r>
              <a:rPr lang="en-US" altLang="cs-CZ" smtClean="0"/>
              <a:t>&gt;1 knihovn</a:t>
            </a:r>
            <a:r>
              <a:rPr lang="cs-CZ" altLang="cs-CZ" smtClean="0"/>
              <a:t>y</a:t>
            </a:r>
          </a:p>
          <a:p>
            <a:pPr eaLnBrk="1" hangingPunct="1"/>
            <a:r>
              <a:rPr lang="cs-CZ" altLang="cs-CZ" smtClean="0"/>
              <a:t>1 rozhraní</a:t>
            </a:r>
          </a:p>
          <a:p>
            <a:pPr eaLnBrk="1" hangingPunct="1"/>
            <a:r>
              <a:rPr lang="cs-CZ" altLang="cs-CZ" smtClean="0"/>
              <a:t>1 dotazovací jazyk</a:t>
            </a:r>
          </a:p>
          <a:p>
            <a:pPr eaLnBrk="1" hangingPunct="1"/>
            <a:r>
              <a:rPr lang="cs-CZ" altLang="cs-CZ" smtClean="0"/>
              <a:t>prohledávání všech katalogů současně</a:t>
            </a:r>
          </a:p>
        </p:txBody>
      </p:sp>
    </p:spTree>
    <p:extLst>
      <p:ext uri="{BB962C8B-B14F-4D97-AF65-F5344CB8AC3E}">
        <p14:creationId xmlns:p14="http://schemas.microsoft.com/office/powerpoint/2010/main" val="154377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Příklady souborných katalogů v ČR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 dirty="0" smtClean="0"/>
              <a:t>Národní</a:t>
            </a:r>
          </a:p>
          <a:p>
            <a:pPr lvl="1" eaLnBrk="1" hangingPunct="1"/>
            <a:r>
              <a:rPr lang="cs-CZ" altLang="cs-CZ" sz="2000" dirty="0" smtClean="0">
                <a:hlinkClick r:id="rId2"/>
              </a:rPr>
              <a:t>SK ČR</a:t>
            </a:r>
            <a:r>
              <a:rPr lang="cs-CZ" altLang="cs-CZ" sz="2000" dirty="0" smtClean="0"/>
              <a:t> (</a:t>
            </a:r>
            <a:r>
              <a:rPr lang="cs-CZ" altLang="cs-CZ" sz="2000" dirty="0" err="1" smtClean="0">
                <a:hlinkClick r:id="rId3"/>
              </a:rPr>
              <a:t>info</a:t>
            </a:r>
            <a:r>
              <a:rPr lang="cs-CZ" altLang="cs-CZ" sz="2000" dirty="0" smtClean="0"/>
              <a:t>) </a:t>
            </a:r>
          </a:p>
          <a:p>
            <a:pPr lvl="1" eaLnBrk="1" hangingPunct="1"/>
            <a:r>
              <a:rPr lang="cs-CZ" altLang="cs-CZ" sz="2000" dirty="0" smtClean="0">
                <a:hlinkClick r:id="rId4"/>
              </a:rPr>
              <a:t>SK Skat</a:t>
            </a:r>
            <a:r>
              <a:rPr lang="cs-CZ" altLang="cs-CZ" sz="2000" dirty="0" smtClean="0"/>
              <a:t> - uživatelé KS Lanius a Clavius</a:t>
            </a:r>
          </a:p>
          <a:p>
            <a:pPr eaLnBrk="1" hangingPunct="1"/>
            <a:r>
              <a:rPr lang="cs-CZ" altLang="cs-CZ" sz="2600" dirty="0" smtClean="0"/>
              <a:t>Regionální</a:t>
            </a:r>
          </a:p>
          <a:p>
            <a:pPr lvl="1" eaLnBrk="1" hangingPunct="1"/>
            <a:r>
              <a:rPr lang="cs-CZ" altLang="cs-CZ" sz="2000" dirty="0" smtClean="0">
                <a:hlinkClick r:id="rId5"/>
              </a:rPr>
              <a:t>SK regionu Karviná</a:t>
            </a:r>
            <a:endParaRPr lang="cs-CZ" altLang="cs-CZ" sz="2000" dirty="0" smtClean="0"/>
          </a:p>
          <a:p>
            <a:pPr eaLnBrk="1" hangingPunct="1"/>
            <a:r>
              <a:rPr lang="cs-CZ" altLang="cs-CZ" sz="2600" dirty="0" smtClean="0"/>
              <a:t>Institucionální</a:t>
            </a:r>
          </a:p>
          <a:p>
            <a:pPr lvl="1" eaLnBrk="1" hangingPunct="1"/>
            <a:r>
              <a:rPr lang="cs-CZ" altLang="cs-CZ" sz="2000" dirty="0" smtClean="0">
                <a:hlinkClick r:id="rId6" action="ppaction://hlinkfile"/>
              </a:rPr>
              <a:t>Souborný katalog MU</a:t>
            </a:r>
            <a:endParaRPr lang="cs-CZ" altLang="cs-CZ" sz="2000" dirty="0" smtClean="0"/>
          </a:p>
          <a:p>
            <a:pPr lvl="1" eaLnBrk="1" hangingPunct="1"/>
            <a:r>
              <a:rPr lang="cs-CZ" altLang="cs-CZ" sz="2000" dirty="0" smtClean="0">
                <a:hlinkClick r:id="rId7"/>
              </a:rPr>
              <a:t>Souborný katalog UK v Praze</a:t>
            </a:r>
            <a:endParaRPr lang="cs-CZ" altLang="cs-CZ" sz="2000" dirty="0" smtClean="0"/>
          </a:p>
          <a:p>
            <a:pPr lvl="1" eaLnBrk="1" hangingPunct="1"/>
            <a:r>
              <a:rPr lang="cs-CZ" altLang="cs-CZ" sz="2000" dirty="0" smtClean="0">
                <a:hlinkClick r:id="rId8"/>
              </a:rPr>
              <a:t>Souborný katalog AV ČR</a:t>
            </a:r>
            <a:endParaRPr lang="cs-CZ" altLang="cs-CZ" sz="2000" dirty="0" smtClean="0"/>
          </a:p>
          <a:p>
            <a:pPr eaLnBrk="1" hangingPunct="1"/>
            <a:r>
              <a:rPr lang="cs-CZ" altLang="cs-CZ" sz="2600" dirty="0" smtClean="0"/>
              <a:t>Oborové</a:t>
            </a:r>
          </a:p>
          <a:p>
            <a:pPr lvl="1" eaLnBrk="1" hangingPunct="1"/>
            <a:r>
              <a:rPr lang="cs-CZ" altLang="cs-CZ" sz="2000" dirty="0" smtClean="0">
                <a:hlinkClick r:id="rId9"/>
              </a:rPr>
              <a:t>MEDVIK</a:t>
            </a:r>
            <a:r>
              <a:rPr lang="cs-CZ" altLang="cs-CZ" sz="2000" dirty="0" smtClean="0"/>
              <a:t> – lékařství</a:t>
            </a:r>
          </a:p>
          <a:p>
            <a:pPr lvl="1" eaLnBrk="1" hangingPunct="1"/>
            <a:r>
              <a:rPr lang="cs-CZ" altLang="cs-CZ" sz="2000" dirty="0" smtClean="0">
                <a:hlinkClick r:id="rId10"/>
              </a:rPr>
              <a:t>SK časopisů VPK</a:t>
            </a:r>
            <a:r>
              <a:rPr lang="cs-CZ" altLang="cs-CZ" sz="2000" dirty="0" smtClean="0"/>
              <a:t> – technika a přírodní vědy</a:t>
            </a:r>
          </a:p>
        </p:txBody>
      </p:sp>
    </p:spTree>
    <p:extLst>
      <p:ext uri="{BB962C8B-B14F-4D97-AF65-F5344CB8AC3E}">
        <p14:creationId xmlns:p14="http://schemas.microsoft.com/office/powerpoint/2010/main" val="319398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b2d619652a7ba06d9be931b8226138ee842b0"/>
</p:tagLst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3863</TotalTime>
  <Words>1357</Words>
  <Application>Microsoft Office PowerPoint</Application>
  <PresentationFormat>Předvádění na obrazovce (4:3)</PresentationFormat>
  <Paragraphs>293</Paragraphs>
  <Slides>45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50" baseType="lpstr">
      <vt:lpstr>Arial</vt:lpstr>
      <vt:lpstr>Tahoma</vt:lpstr>
      <vt:lpstr>Verdana</vt:lpstr>
      <vt:lpstr>Wingdings</vt:lpstr>
      <vt:lpstr>template</vt:lpstr>
      <vt:lpstr>Elektronické informační zdroje (VIKBA25)</vt:lpstr>
      <vt:lpstr>Citační rejstříky</vt:lpstr>
      <vt:lpstr>Web of Science</vt:lpstr>
      <vt:lpstr>Scopus</vt:lpstr>
      <vt:lpstr>CiteSeer X</vt:lpstr>
      <vt:lpstr>PlumX</vt:lpstr>
      <vt:lpstr>Souborné katalogy</vt:lpstr>
      <vt:lpstr>Souborné katalogy</vt:lpstr>
      <vt:lpstr>Příklady souborných katalogů v ČR</vt:lpstr>
      <vt:lpstr>Příklady souborných katalogů</vt:lpstr>
      <vt:lpstr>Národní bibliografie</vt:lpstr>
      <vt:lpstr>Informační brány</vt:lpstr>
      <vt:lpstr>Co je informační brána</vt:lpstr>
      <vt:lpstr>EZB - elektronická knihovna časopisů</vt:lpstr>
      <vt:lpstr>Jednotná informační brána (JIB)</vt:lpstr>
      <vt:lpstr>Informační brána KIV</vt:lpstr>
      <vt:lpstr>Oborové brány a portály</vt:lpstr>
      <vt:lpstr>Centrální portál knihoven</vt:lpstr>
      <vt:lpstr>CPK v budoucnu</vt:lpstr>
      <vt:lpstr>Discovery služby</vt:lpstr>
      <vt:lpstr>Ostatní e-zdroje</vt:lpstr>
      <vt:lpstr>ULRICHSWEB</vt:lpstr>
      <vt:lpstr>Europa - portál EU</vt:lpstr>
      <vt:lpstr>EUR-Lex</vt:lpstr>
      <vt:lpstr>Portál veřejné správy</vt:lpstr>
      <vt:lpstr>Právní zdroje a legislativa</vt:lpstr>
      <vt:lpstr>Další zdroje</vt:lpstr>
      <vt:lpstr>Prezentace aplikace PowerPoint</vt:lpstr>
      <vt:lpstr>EIZ na MU, Portál EIZ MU</vt:lpstr>
      <vt:lpstr>Databázová centra</vt:lpstr>
      <vt:lpstr>Co jsou databázová centra</vt:lpstr>
      <vt:lpstr>Služby DBC</vt:lpstr>
      <vt:lpstr>Co je typické pro DBC</vt:lpstr>
      <vt:lpstr>Historie DBC</vt:lpstr>
      <vt:lpstr>Dialog</vt:lpstr>
      <vt:lpstr>Dialog x Datastar</vt:lpstr>
      <vt:lpstr>STN International</vt:lpstr>
      <vt:lpstr>Questel</vt:lpstr>
      <vt:lpstr>GENIOS</vt:lpstr>
      <vt:lpstr>GBI - German Business Information</vt:lpstr>
      <vt:lpstr>Wilson</vt:lpstr>
      <vt:lpstr>OCLC</vt:lpstr>
      <vt:lpstr>Báze dat bází dat (BDBD)</vt:lpstr>
      <vt:lpstr>Více info o DBC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176</cp:revision>
  <dcterms:created xsi:type="dcterms:W3CDTF">2008-06-02T21:04:14Z</dcterms:created>
  <dcterms:modified xsi:type="dcterms:W3CDTF">2016-10-21T09:01:17Z</dcterms:modified>
</cp:coreProperties>
</file>