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AB1C-721E-4AD9-B86A-27A8151E79AB}" type="datetimeFigureOut">
              <a:rPr lang="cs-CZ" smtClean="0"/>
              <a:t>13.12.2012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93B2-4A0A-4230-8B31-6B55BD53E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6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AB1C-721E-4AD9-B86A-27A8151E79AB}" type="datetimeFigureOut">
              <a:rPr lang="cs-CZ" smtClean="0"/>
              <a:t>13.12.2012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93B2-4A0A-4230-8B31-6B55BD53E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28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AB1C-721E-4AD9-B86A-27A8151E79AB}" type="datetimeFigureOut">
              <a:rPr lang="cs-CZ" smtClean="0"/>
              <a:t>13.12.2012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93B2-4A0A-4230-8B31-6B55BD53E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51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AB1C-721E-4AD9-B86A-27A8151E79AB}" type="datetimeFigureOut">
              <a:rPr lang="cs-CZ" smtClean="0"/>
              <a:t>13.12.2012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93B2-4A0A-4230-8B31-6B55BD53E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63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AB1C-721E-4AD9-B86A-27A8151E79AB}" type="datetimeFigureOut">
              <a:rPr lang="cs-CZ" smtClean="0"/>
              <a:t>13.12.2012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93B2-4A0A-4230-8B31-6B55BD53E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17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AB1C-721E-4AD9-B86A-27A8151E79AB}" type="datetimeFigureOut">
              <a:rPr lang="cs-CZ" smtClean="0"/>
              <a:t>13.12.2012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93B2-4A0A-4230-8B31-6B55BD53E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59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AB1C-721E-4AD9-B86A-27A8151E79AB}" type="datetimeFigureOut">
              <a:rPr lang="cs-CZ" smtClean="0"/>
              <a:t>13.12.2012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93B2-4A0A-4230-8B31-6B55BD53E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897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AB1C-721E-4AD9-B86A-27A8151E79AB}" type="datetimeFigureOut">
              <a:rPr lang="cs-CZ" smtClean="0"/>
              <a:t>13.12.2012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93B2-4A0A-4230-8B31-6B55BD53E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AB1C-721E-4AD9-B86A-27A8151E79AB}" type="datetimeFigureOut">
              <a:rPr lang="cs-CZ" smtClean="0"/>
              <a:t>13.12.2012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93B2-4A0A-4230-8B31-6B55BD53E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19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AB1C-721E-4AD9-B86A-27A8151E79AB}" type="datetimeFigureOut">
              <a:rPr lang="cs-CZ" smtClean="0"/>
              <a:t>13.12.2012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93B2-4A0A-4230-8B31-6B55BD53E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603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AB1C-721E-4AD9-B86A-27A8151E79AB}" type="datetimeFigureOut">
              <a:rPr lang="cs-CZ" smtClean="0"/>
              <a:t>13.12.2012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93B2-4A0A-4230-8B31-6B55BD53E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0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CAB1C-721E-4AD9-B86A-27A8151E79AB}" type="datetimeFigureOut">
              <a:rPr lang="cs-CZ" smtClean="0"/>
              <a:t>13.12.2012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D93B2-4A0A-4230-8B31-6B55BD53E8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38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internetového výzkumu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74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Autorská práva k datů</a:t>
            </a:r>
            <a:r>
              <a:rPr lang="cs-CZ" dirty="0"/>
              <a:t>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zacházení se subjekty jako s postery, jako s autory </a:t>
            </a:r>
            <a:r>
              <a:rPr lang="cs-CZ" dirty="0" smtClean="0">
                <a:latin typeface="Arial"/>
                <a:cs typeface="Arial"/>
              </a:rPr>
              <a:t>→ </a:t>
            </a:r>
            <a:r>
              <a:rPr lang="cs-CZ" dirty="0" smtClean="0">
                <a:cs typeface="Arial"/>
              </a:rPr>
              <a:t>jednají jako online veřejní agenti </a:t>
            </a:r>
          </a:p>
          <a:p>
            <a:r>
              <a:rPr lang="cs-CZ" dirty="0" smtClean="0">
                <a:cs typeface="Arial"/>
              </a:rPr>
              <a:t>zákony v U. S. – všechno odeslané online je chráněno značkou copyright</a:t>
            </a:r>
          </a:p>
          <a:p>
            <a:r>
              <a:rPr lang="cs-CZ" dirty="0" smtClean="0">
                <a:cs typeface="Arial"/>
              </a:rPr>
              <a:t>vědci řeší otázky:</a:t>
            </a:r>
          </a:p>
          <a:p>
            <a:r>
              <a:rPr lang="cs-CZ" dirty="0" smtClean="0">
                <a:cs typeface="Arial"/>
              </a:rPr>
              <a:t>je každá citace materiálů online skutečně fair use?</a:t>
            </a:r>
          </a:p>
          <a:p>
            <a:r>
              <a:rPr lang="cs-CZ" dirty="0" smtClean="0">
                <a:cs typeface="Arial"/>
              </a:rPr>
              <a:t>jak uznávat držitele copyrightu? Jak získat jejich souhlas s přímou citací, zvláště když autoři píší pod pseudonymem a jejich příspěvky jsou v archivu s neplatnou e-mailovou adresou?</a:t>
            </a:r>
          </a:p>
          <a:p>
            <a:r>
              <a:rPr lang="cs-CZ" dirty="0" smtClean="0">
                <a:cs typeface="Arial"/>
              </a:rPr>
              <a:t>vědci řeší množinu práv (deontologie) – autorství chráněné copyrightem a cenu (utilitarismus) – čas a práce na vyhledání autora a ověření, že je původcem a držitelem práv, zisk souhlasu</a:t>
            </a:r>
          </a:p>
          <a:p>
            <a:r>
              <a:rPr lang="cs-CZ" dirty="0" smtClean="0">
                <a:cs typeface="Arial"/>
              </a:rPr>
              <a:t>vědci proklamují, jak dlouho budou skladovat data – není jasné, jak dlouho e-data vydrží, za jakých podmínek a v jakém kontextu. V online kontextu nejsou vědci schopni data zničit, když nejsou držiteli copyrightu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944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online identita – komplexní,  sociální identity v různých formách v online prostředích: skutečná jména, pseudonymy, uživatelská jména, </a:t>
            </a:r>
            <a:r>
              <a:rPr lang="cs-CZ" dirty="0" err="1" smtClean="0"/>
              <a:t>avátaři</a:t>
            </a:r>
            <a:r>
              <a:rPr lang="cs-CZ" dirty="0"/>
              <a:t> </a:t>
            </a:r>
            <a:r>
              <a:rPr lang="cs-CZ" dirty="0" smtClean="0"/>
              <a:t>apod.</a:t>
            </a:r>
          </a:p>
          <a:p>
            <a:r>
              <a:rPr lang="cs-CZ" dirty="0" smtClean="0"/>
              <a:t>vědci zkoumají identity v průzkumech, etnografiích, akčních výzkumech, pozorování účastníků </a:t>
            </a:r>
            <a:r>
              <a:rPr lang="cs-CZ" dirty="0">
                <a:latin typeface="Arial"/>
                <a:cs typeface="Arial"/>
              </a:rPr>
              <a:t>→ </a:t>
            </a:r>
            <a:r>
              <a:rPr lang="cs-CZ" dirty="0" smtClean="0"/>
              <a:t>reprezentace identit. Mají pro utajení identity používat uživatelská jména, která si participant vybral, nebo pseudonymy?</a:t>
            </a:r>
          </a:p>
          <a:p>
            <a:r>
              <a:rPr lang="cs-CZ" dirty="0" smtClean="0"/>
              <a:t>soukromí otevírá také otázky ohledně vlastnictví, integrity výzkumu, důvěry, copyrightu</a:t>
            </a:r>
          </a:p>
          <a:p>
            <a:r>
              <a:rPr lang="cs-CZ" dirty="0" smtClean="0"/>
              <a:t>př. změnou uživatelského jména ubírá vědec na reálnosti či reputaci uživatele. Vyhledávání textů umožní odkrýt širší kontext, než který uvádí ve zprávě výzkumník – potenciální riziko.</a:t>
            </a:r>
          </a:p>
          <a:p>
            <a:r>
              <a:rPr lang="cs-CZ" dirty="0" smtClean="0"/>
              <a:t>vědec může umožnit participantovi učinit rozhodnutí o reprezentaci – mohou ale nastat problémy kvůli rozdílům v metodologiích oborů</a:t>
            </a:r>
          </a:p>
          <a:p>
            <a:r>
              <a:rPr lang="cs-CZ" dirty="0" smtClean="0"/>
              <a:t>v poučeném souhlasu lze nabídnout participantovi zkontrolovat zprávu před jejím zveřejněním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935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x soukromý online prostor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průzkum, zda členové fóra, </a:t>
            </a:r>
            <a:r>
              <a:rPr lang="cs-CZ" dirty="0" err="1" smtClean="0"/>
              <a:t>listserveru</a:t>
            </a:r>
            <a:r>
              <a:rPr lang="cs-CZ" dirty="0" smtClean="0"/>
              <a:t>, chatovací místnosti, bulletin </a:t>
            </a:r>
            <a:r>
              <a:rPr lang="cs-CZ" dirty="0" err="1" smtClean="0"/>
              <a:t>boardu</a:t>
            </a:r>
            <a:r>
              <a:rPr lang="cs-CZ" dirty="0" smtClean="0"/>
              <a:t> apod. je pokládají za veřejný či soukromý prostor - očekávání soukromí určuje roli vědce</a:t>
            </a:r>
          </a:p>
          <a:p>
            <a:r>
              <a:rPr lang="cs-CZ" dirty="0" smtClean="0"/>
              <a:t>analogie veřejného parku: co lze sledovat ve veřejném parku je vědci dostupné ke zkoumání bez žádosti o povolení, když však sleduje z parku v přilehlém době za okny, jde o soukromý prostor nedostupný zkoumání. </a:t>
            </a:r>
          </a:p>
          <a:p>
            <a:r>
              <a:rPr lang="cs-CZ" dirty="0" smtClean="0"/>
              <a:t>Je vědec v online prostoru pozorovatel, participant nebo člen?</a:t>
            </a:r>
          </a:p>
          <a:p>
            <a:r>
              <a:rPr lang="cs-CZ" dirty="0" smtClean="0"/>
              <a:t>př. použití dat z diskuzní skupiny – vědec odstraní kontext, označující známky skupiny, použije data s jiným záměrem než odesilatel </a:t>
            </a:r>
            <a:r>
              <a:rPr lang="cs-CZ" dirty="0">
                <a:latin typeface="Arial"/>
                <a:cs typeface="Arial"/>
              </a:rPr>
              <a:t>→ </a:t>
            </a:r>
            <a:r>
              <a:rPr lang="cs-CZ" dirty="0" smtClean="0"/>
              <a:t>prezentace dat nepřesná</a:t>
            </a:r>
          </a:p>
          <a:p>
            <a:r>
              <a:rPr lang="cs-CZ" dirty="0" smtClean="0"/>
              <a:t>použití dřívějších dat z archivu zpochybňuje duch poučeného souhlasu. Ochrana subjektu – zvažování následků pro subjekt, zvýraznění může vést ke stíhání subjektu, zpochybnění </a:t>
            </a:r>
            <a:r>
              <a:rPr lang="cs-CZ" dirty="0"/>
              <a:t>vztahu </a:t>
            </a:r>
            <a:r>
              <a:rPr lang="cs-CZ" dirty="0" smtClean="0"/>
              <a:t>konsenzuálního výzkumu</a:t>
            </a:r>
          </a:p>
          <a:p>
            <a:r>
              <a:rPr lang="cs-CZ" dirty="0" smtClean="0"/>
              <a:t>kontinuum veřejný x soukromý, senzitivní x nesenzitivní. data z kvadrantu soukromý</a:t>
            </a:r>
            <a:r>
              <a:rPr lang="en-US" dirty="0" smtClean="0"/>
              <a:t>/</a:t>
            </a:r>
            <a:r>
              <a:rPr lang="cs-CZ" dirty="0" smtClean="0"/>
              <a:t>senzitivní mimo dosah vědce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046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cs-CZ" dirty="0" smtClean="0"/>
              <a:t>Ochrana respondentů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507288" cy="583264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ochrana individuálních práv ve větším společenském dobru </a:t>
            </a:r>
          </a:p>
          <a:p>
            <a:r>
              <a:rPr lang="cs-CZ" dirty="0"/>
              <a:t>poučený </a:t>
            </a:r>
            <a:r>
              <a:rPr lang="cs-CZ" dirty="0" smtClean="0"/>
              <a:t>souhlas – vědec musí odůvodnit rizika výzkumu , hodnotou potenciálního výzkumu, respondent musí rozumět rizikům a přínosu, co se od něj očekává a co se s daty stane</a:t>
            </a:r>
          </a:p>
          <a:p>
            <a:r>
              <a:rPr lang="cs-CZ" dirty="0" smtClean="0"/>
              <a:t>poučený souhlas procesuální, ne statický</a:t>
            </a:r>
          </a:p>
          <a:p>
            <a:r>
              <a:rPr lang="cs-CZ" dirty="0" smtClean="0"/>
              <a:t>zisk poučeného souhlasu v online prostředí: </a:t>
            </a:r>
          </a:p>
          <a:p>
            <a:r>
              <a:rPr lang="cs-CZ" dirty="0" smtClean="0"/>
              <a:t>fluidita krátkodobého skupinového členství (ti, kteří se na pár minut </a:t>
            </a:r>
            <a:r>
              <a:rPr lang="cs-CZ" dirty="0" err="1" smtClean="0"/>
              <a:t>zalogují</a:t>
            </a:r>
            <a:r>
              <a:rPr lang="cs-CZ" dirty="0" smtClean="0"/>
              <a:t> a pak odhlásí), dlouhodobé změny ve skupinovém členství</a:t>
            </a:r>
          </a:p>
          <a:p>
            <a:r>
              <a:rPr lang="cs-CZ" dirty="0" smtClean="0"/>
              <a:t>jedinci s více uživatelskými jmény a identitami</a:t>
            </a:r>
          </a:p>
          <a:p>
            <a:r>
              <a:rPr lang="cs-CZ" dirty="0" smtClean="0"/>
              <a:t>zajištění že lidé dostanou poučený souhlas a umístění, odkud má být poučený souhlas dostupný</a:t>
            </a:r>
          </a:p>
          <a:p>
            <a:r>
              <a:rPr lang="cs-CZ" dirty="0" smtClean="0"/>
              <a:t>verifikace, že jedinec pochopil roli subjektu ve výzkumu</a:t>
            </a:r>
          </a:p>
          <a:p>
            <a:r>
              <a:rPr lang="cs-CZ" dirty="0" smtClean="0"/>
              <a:t>nejlepší proces, jak zajistit poučený souhlas (</a:t>
            </a:r>
            <a:r>
              <a:rPr lang="cs-CZ" dirty="0" err="1" smtClean="0"/>
              <a:t>odkliknutím</a:t>
            </a:r>
            <a:r>
              <a:rPr lang="cs-CZ" dirty="0" smtClean="0"/>
              <a:t> tlačítka x papírová kopie)</a:t>
            </a:r>
          </a:p>
          <a:p>
            <a:r>
              <a:rPr lang="cs-CZ" dirty="0" smtClean="0"/>
              <a:t>př. odevzdání výzkumu s prázdným prohlášením</a:t>
            </a:r>
          </a:p>
          <a:p>
            <a:r>
              <a:rPr lang="cs-CZ" dirty="0" err="1" smtClean="0"/>
              <a:t>všdci</a:t>
            </a:r>
            <a:r>
              <a:rPr lang="cs-CZ" dirty="0" smtClean="0"/>
              <a:t> používající transakční logy – výzkum se netýká lidských subjektů, jde o skutečně anonymní online interakce – poučený souhlas není třeba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904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Výběr respondentů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princip spravedlnosti – všechny subjekty mají stejné právo účastnit se výzkumu, vyloučení podmíněno ospravedlnitelným důvodem</a:t>
            </a:r>
          </a:p>
          <a:p>
            <a:r>
              <a:rPr lang="cs-CZ" dirty="0" smtClean="0"/>
              <a:t>výběr – výsledek poctivého výběrového procesu – jak individuí, tak i sociálních, sexuálních a etnických skupin</a:t>
            </a:r>
          </a:p>
          <a:p>
            <a:r>
              <a:rPr lang="cs-CZ" dirty="0"/>
              <a:t>užitek a zátěž výzkumu distribuována poctivě</a:t>
            </a:r>
          </a:p>
          <a:p>
            <a:r>
              <a:rPr lang="cs-CZ" dirty="0" smtClean="0"/>
              <a:t>jedinec nesmí být vybrán nepoctivě – </a:t>
            </a:r>
            <a:r>
              <a:rPr lang="cs-CZ" dirty="0" err="1" smtClean="0"/>
              <a:t>Tugeeho</a:t>
            </a:r>
            <a:r>
              <a:rPr lang="cs-CZ" dirty="0" smtClean="0"/>
              <a:t> experiment</a:t>
            </a:r>
          </a:p>
          <a:p>
            <a:r>
              <a:rPr lang="cs-CZ" dirty="0" smtClean="0"/>
              <a:t>mnoho online komunit a prostředí jsou vybrané samo-selektované – spravedlivý výběr nejde použít v přísném smyslu</a:t>
            </a:r>
          </a:p>
          <a:p>
            <a:r>
              <a:rPr lang="cs-CZ" dirty="0" smtClean="0"/>
              <a:t>v online výzkumu spravedlivý výběr v populaci nemusí být možný</a:t>
            </a:r>
          </a:p>
          <a:p>
            <a:r>
              <a:rPr lang="cs-CZ" dirty="0" smtClean="0"/>
              <a:t>nábor respondentů někdy obtížný – stránky pro anorektiky často odmítají přítomnost vědců. Někteří lidé mohou s výzkumem souhlasit, jíní ne – vědec musí zajistit souhlasícím anonymitu a soukromí a zkoumat pouze jejich interakce. Těžší online než přímo v dějišti.</a:t>
            </a:r>
          </a:p>
          <a:p>
            <a:r>
              <a:rPr lang="cs-CZ" dirty="0" smtClean="0"/>
              <a:t>hybridní výzkum – most mezi fyzickým a virtuálním, otázka, jak budou respondenti po napsání kritické studie vnímat rizika z fyzického setkání. Důvěra může být porušena v místním prostředí i přes souhlas účasti ve virtuálním výzkumu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9581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Výzkum minorit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minorita: všichni pod 18 let považování za speciální populaci, včetně těhotných žen a embryí, vězni, intelektuálně či emocionálně znevýhodnění a hendikepovaní </a:t>
            </a:r>
            <a:r>
              <a:rPr lang="cs-CZ" dirty="0">
                <a:latin typeface="Arial"/>
                <a:cs typeface="Arial"/>
              </a:rPr>
              <a:t>→</a:t>
            </a:r>
            <a:r>
              <a:rPr lang="cs-CZ" dirty="0" smtClean="0"/>
              <a:t> zvláštní ochrana, prevence</a:t>
            </a:r>
          </a:p>
          <a:p>
            <a:r>
              <a:rPr lang="cs-CZ" dirty="0" smtClean="0"/>
              <a:t>při posuzování výzkumů – v komisi kvalifikovaný odborník pro specializované skupiny – reprezentuje, chrání jedinečné zájmy</a:t>
            </a:r>
          </a:p>
          <a:p>
            <a:r>
              <a:rPr lang="cs-CZ" dirty="0" smtClean="0"/>
              <a:t>opatrovník u mentálně postižených, </a:t>
            </a:r>
            <a:r>
              <a:rPr lang="cs-CZ" dirty="0"/>
              <a:t>souhlas rodičů k souhlasu dítěte</a:t>
            </a:r>
            <a:r>
              <a:rPr lang="cs-CZ" dirty="0" smtClean="0"/>
              <a:t> – v online prostředí problém </a:t>
            </a:r>
          </a:p>
          <a:p>
            <a:r>
              <a:rPr lang="cs-CZ" dirty="0" smtClean="0"/>
              <a:t>vědec na online fórech musí zajistit, že respondenti jsou dospělí, souhlasící dospělí a ne mladiství</a:t>
            </a:r>
          </a:p>
          <a:p>
            <a:r>
              <a:rPr lang="cs-CZ" dirty="0" smtClean="0"/>
              <a:t>v mezinárodních výzkumech rozdíly ve věku, kdy nutný souhlas rodičů</a:t>
            </a:r>
          </a:p>
          <a:p>
            <a:r>
              <a:rPr lang="cs-CZ" dirty="0" smtClean="0"/>
              <a:t>vědci se musejí zavázat, že při zjištění znepokojivých či nebezpečných informací je předají vhodnému úřadu – př. dítě zmiňující zneužívání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750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2429"/>
            <a:ext cx="8229600" cy="65311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Sociální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507288" cy="590465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problémy s online sledováním od zaměstnavatelů – zázemí a osobní informace o uchazečích</a:t>
            </a:r>
          </a:p>
          <a:p>
            <a:r>
              <a:rPr lang="cs-CZ" dirty="0" smtClean="0"/>
              <a:t>mnoho uživatelů očekává úroveň soukromí nedostupnou na síti – vnitřně veřejná povaha online komunikace, pocit soukromí mnohdy falešný. Př. e-mail není zapečetěná obálka, příspěvky z </a:t>
            </a:r>
            <a:r>
              <a:rPr lang="cs-CZ" dirty="0" err="1" smtClean="0"/>
              <a:t>listserverů</a:t>
            </a:r>
            <a:r>
              <a:rPr lang="cs-CZ" dirty="0" smtClean="0"/>
              <a:t> nebo chatovacích místností mohou být zaznamenány a zveřejněny jako v případě </a:t>
            </a:r>
            <a:r>
              <a:rPr lang="cs-CZ" dirty="0" err="1" smtClean="0"/>
              <a:t>USENETu</a:t>
            </a:r>
            <a:endParaRPr lang="cs-CZ" dirty="0" smtClean="0"/>
          </a:p>
          <a:p>
            <a:r>
              <a:rPr lang="cs-CZ" dirty="0" smtClean="0"/>
              <a:t>otázka, zda očekávání uživatelů mají směřovat úsilí vědců chránit soukromí. Právní přístup – vědci vázáni pouze aplikovanými zákony a prohlášeními o ochraně soukromí samotných stránek (rozpor s poučeným souhlasem – většina uživatelů </a:t>
            </a:r>
            <a:r>
              <a:rPr lang="cs-CZ" dirty="0" err="1" smtClean="0"/>
              <a:t>odkline</a:t>
            </a:r>
            <a:r>
              <a:rPr lang="cs-CZ" dirty="0" smtClean="0"/>
              <a:t> souhlasím bez pročtení podmínek)</a:t>
            </a:r>
          </a:p>
          <a:p>
            <a:r>
              <a:rPr lang="cs-CZ" dirty="0" err="1" smtClean="0"/>
              <a:t>facebook</a:t>
            </a:r>
            <a:r>
              <a:rPr lang="cs-CZ" dirty="0" smtClean="0"/>
              <a:t> a </a:t>
            </a:r>
            <a:r>
              <a:rPr lang="cs-CZ" dirty="0" err="1" smtClean="0"/>
              <a:t>Myspace</a:t>
            </a:r>
            <a:r>
              <a:rPr lang="cs-CZ" dirty="0" smtClean="0"/>
              <a:t> – uživatelé často přidruženi k nějaké instituci (škola, organizace) – zapomínají, že rodiče a učitelé je mohou sledovat </a:t>
            </a:r>
            <a:r>
              <a:rPr lang="cs-CZ" dirty="0">
                <a:latin typeface="Arial"/>
                <a:cs typeface="Arial"/>
              </a:rPr>
              <a:t>→ </a:t>
            </a:r>
            <a:r>
              <a:rPr lang="cs-CZ" dirty="0" smtClean="0"/>
              <a:t>mohou si způsobit problémy, profil sledovatelný školitelem, instruktorem, potenciálním zaměstnavatelem</a:t>
            </a:r>
          </a:p>
          <a:p>
            <a:r>
              <a:rPr lang="cs-CZ" dirty="0" smtClean="0"/>
              <a:t>na FB nelze skrýt všechno, upozornění na změny a poštu profilu přátel funguje podobně jako data </a:t>
            </a:r>
            <a:r>
              <a:rPr lang="cs-CZ" dirty="0" err="1" smtClean="0"/>
              <a:t>mining</a:t>
            </a:r>
            <a:r>
              <a:rPr lang="cs-CZ" dirty="0" smtClean="0"/>
              <a:t> (ale informace jsou veřejné)</a:t>
            </a:r>
          </a:p>
          <a:p>
            <a:r>
              <a:rPr lang="cs-CZ" dirty="0" smtClean="0"/>
              <a:t>návrhy některých legislativ (U. S.) znepřístupnit sociální sítě ve školách a ve veřejných knihovnách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681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463"/>
            <a:ext cx="8229600" cy="1143000"/>
          </a:xfrm>
        </p:spPr>
        <p:txBody>
          <a:bodyPr/>
          <a:lstStyle/>
          <a:p>
            <a:r>
              <a:rPr lang="cs-CZ" dirty="0" smtClean="0"/>
              <a:t>Metoda jako etická volba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etika výzkumu </a:t>
            </a:r>
            <a:r>
              <a:rPr lang="cs-CZ" dirty="0"/>
              <a:t>ú</a:t>
            </a:r>
            <a:r>
              <a:rPr lang="cs-CZ" dirty="0" smtClean="0"/>
              <a:t>zce provázána s metodologií – všechny metodologické volby jsou etickými volbami</a:t>
            </a:r>
          </a:p>
          <a:p>
            <a:r>
              <a:rPr lang="cs-CZ" dirty="0" smtClean="0"/>
              <a:t>online experimenty – používají jako loterie finanční odměny, ceny nebo kredity (pro studenty), aby přitáhli a udrželi respondenty</a:t>
            </a:r>
          </a:p>
          <a:p>
            <a:r>
              <a:rPr lang="cs-CZ" dirty="0" smtClean="0"/>
              <a:t>vědec který nevidí respondenta F-t-F není schopen ověřit jeho identitu, ale odměny vyžadují její ověření</a:t>
            </a:r>
          </a:p>
          <a:p>
            <a:r>
              <a:rPr lang="cs-CZ" dirty="0" smtClean="0"/>
              <a:t>problém opakovatelnosti experimentů – vyžaduje zveřejnění relevantních dat – pohlaví, věku apod. Riziko pro anonymitu uživatelů, pokud ve výzkumu zveřejněny další informace jako doslovné poznámky</a:t>
            </a:r>
          </a:p>
          <a:p>
            <a:r>
              <a:rPr lang="cs-CZ" dirty="0" smtClean="0"/>
              <a:t>pozorování a výzkumy, kde je třeba detailní popis kontextu – další ohrožení anonymity a důvěry</a:t>
            </a:r>
          </a:p>
          <a:p>
            <a:r>
              <a:rPr lang="cs-CZ" dirty="0" smtClean="0"/>
              <a:t>respondenti mohou souhlasit, že v publikovaném výzkumu nebudou figurovat jejich pravá jména a texty, které budou použity jen v analýze – respondenti chápání jako autoři, spíš než lidské subjekty</a:t>
            </a:r>
          </a:p>
          <a:p>
            <a:r>
              <a:rPr lang="cs-CZ" dirty="0" smtClean="0"/>
              <a:t>etika dobrých samaritánů – ochrana jde za požadavky zákonů a minimální požadavky etiky. Př. ochrana soukromí subjektů i na veřejných místech.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1436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Etika globálního internetového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61662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globální dosah internetu – respondenti čerpáni z různých národů a kultur, výzkumy často mezinárodního </a:t>
            </a:r>
            <a:r>
              <a:rPr lang="cs-CZ" dirty="0" err="1" smtClean="0"/>
              <a:t>kolaborativního</a:t>
            </a:r>
            <a:r>
              <a:rPr lang="cs-CZ" dirty="0" smtClean="0"/>
              <a:t> charakteru</a:t>
            </a:r>
          </a:p>
          <a:p>
            <a:r>
              <a:rPr lang="cs-CZ" dirty="0" smtClean="0"/>
              <a:t>jak vyvinout etiku výzkumu legitimní pro vědce a participanty z různých národů, kultur s různou tradicí etiky (deontologická, utilitaristická?</a:t>
            </a:r>
          </a:p>
          <a:p>
            <a:r>
              <a:rPr lang="cs-CZ" dirty="0" smtClean="0"/>
              <a:t>př. konflikt mezi U. S. a Norskem o poučeném souhlasu pro audio a video nahrávky ve veřejném prostoru </a:t>
            </a:r>
            <a:r>
              <a:rPr lang="cs-CZ" dirty="0">
                <a:latin typeface="Arial"/>
                <a:cs typeface="Arial"/>
              </a:rPr>
              <a:t>→ </a:t>
            </a:r>
            <a:r>
              <a:rPr lang="cs-CZ" dirty="0" smtClean="0"/>
              <a:t>obě výzkumné etiky stejné východisko – očekávání zahrnutých osob: normativní význam – jiné normy, etický pluralismus</a:t>
            </a:r>
          </a:p>
          <a:p>
            <a:r>
              <a:rPr lang="cs-CZ" dirty="0" smtClean="0"/>
              <a:t>problém se soukromím mezi západním </a:t>
            </a:r>
            <a:r>
              <a:rPr lang="cs-CZ" dirty="0"/>
              <a:t>pojetím </a:t>
            </a:r>
            <a:r>
              <a:rPr lang="cs-CZ" dirty="0" smtClean="0"/>
              <a:t>(</a:t>
            </a:r>
            <a:r>
              <a:rPr lang="cs-CZ" dirty="0"/>
              <a:t>U. S. a </a:t>
            </a:r>
            <a:r>
              <a:rPr lang="cs-CZ" dirty="0" smtClean="0"/>
              <a:t>Německo) </a:t>
            </a:r>
            <a:r>
              <a:rPr lang="cs-CZ" dirty="0"/>
              <a:t>a </a:t>
            </a:r>
            <a:r>
              <a:rPr lang="cs-CZ" dirty="0" smtClean="0"/>
              <a:t>východním (Čína, </a:t>
            </a:r>
            <a:r>
              <a:rPr lang="cs-CZ" dirty="0" err="1" smtClean="0"/>
              <a:t>Hong</a:t>
            </a:r>
            <a:r>
              <a:rPr lang="cs-CZ" dirty="0" smtClean="0"/>
              <a:t>-Kong): západ – soukromí je vnitřní a instrumentální hodnota (</a:t>
            </a:r>
            <a:r>
              <a:rPr lang="cs-CZ" dirty="0" err="1" smtClean="0"/>
              <a:t>seberozvoj</a:t>
            </a:r>
            <a:r>
              <a:rPr lang="cs-CZ" dirty="0" smtClean="0"/>
              <a:t> a vyjádření, svoboda názorů a myšlení, účast na demokratické vládě)  x východ – e-ekonomie</a:t>
            </a:r>
          </a:p>
          <a:p>
            <a:r>
              <a:rPr lang="cs-CZ" dirty="0" smtClean="0"/>
              <a:t>sdílená teorie soukromí a ochrany soukromých dat, porozumění a </a:t>
            </a:r>
            <a:r>
              <a:rPr lang="cs-CZ" dirty="0" err="1" smtClean="0"/>
              <a:t>ospravednění</a:t>
            </a:r>
            <a:r>
              <a:rPr lang="cs-CZ" dirty="0" smtClean="0"/>
              <a:t> kulturně odlišné</a:t>
            </a:r>
          </a:p>
          <a:p>
            <a:r>
              <a:rPr lang="cs-CZ" dirty="0" smtClean="0"/>
              <a:t>západ – atomistický jedinec jako držitel práv v demokratické politice x Asie – individuum jako člen větší komunity, pohoda a harmonie společenstva jako zdůvodnění autoritářských režimů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36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internetového výzkumu (IRE)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multi</a:t>
            </a:r>
            <a:r>
              <a:rPr lang="cs-CZ" dirty="0" smtClean="0"/>
              <a:t>- a interdisciplinární obor, který systematicky studuje etické důsledky vyplývající z používání internetu jako prostoru, dějiště a nástroje výzkumu</a:t>
            </a:r>
          </a:p>
          <a:p>
            <a:r>
              <a:rPr lang="cs-CZ" dirty="0" smtClean="0"/>
              <a:t>internetový výzkum provádí široké spektrum disciplín</a:t>
            </a:r>
          </a:p>
          <a:p>
            <a:r>
              <a:rPr lang="cs-CZ" dirty="0" smtClean="0"/>
              <a:t> IRE staví na tradici vyvíjené v medicíně, v humanitních vědách a sociálních vědách</a:t>
            </a:r>
          </a:p>
          <a:p>
            <a:r>
              <a:rPr lang="cs-CZ" dirty="0" smtClean="0"/>
              <a:t>ústřední výzva: vyvinout metodiku výzkumu zaměřenou na objektivní,  univerzálně uznávané normy, obsahující současně důležité rozdíly v etice výzkumů jednotlivých oborů </a:t>
            </a:r>
            <a:r>
              <a:rPr lang="cs-CZ" dirty="0" smtClean="0">
                <a:latin typeface="Arial"/>
                <a:cs typeface="Arial"/>
              </a:rPr>
              <a:t>→ </a:t>
            </a:r>
            <a:r>
              <a:rPr lang="cs-CZ" dirty="0" smtClean="0">
                <a:cs typeface="Arial"/>
              </a:rPr>
              <a:t>pluralistický přístup</a:t>
            </a:r>
          </a:p>
          <a:p>
            <a:r>
              <a:rPr lang="cs-CZ" dirty="0" smtClean="0">
                <a:cs typeface="Arial"/>
              </a:rPr>
              <a:t>konvergence aplikované etiky, výzkumných metod, informační a počítačové etiky a komparativní filosofie</a:t>
            </a:r>
          </a:p>
          <a:p>
            <a:r>
              <a:rPr lang="cs-CZ" dirty="0" smtClean="0">
                <a:cs typeface="Arial"/>
              </a:rPr>
              <a:t>snaha o vyvinutí globální IRE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868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IRE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cs-CZ" dirty="0" err="1" smtClean="0"/>
              <a:t>Belmontova</a:t>
            </a:r>
            <a:r>
              <a:rPr lang="cs-CZ" dirty="0" smtClean="0"/>
              <a:t> zpráva</a:t>
            </a:r>
          </a:p>
          <a:p>
            <a:r>
              <a:rPr lang="cs-CZ" dirty="0" smtClean="0"/>
              <a:t>1996 – jedno číslo časopisu </a:t>
            </a:r>
            <a:r>
              <a:rPr lang="cs-CZ" dirty="0" err="1" smtClean="0"/>
              <a:t>Information</a:t>
            </a:r>
            <a:r>
              <a:rPr lang="cs-CZ" dirty="0" smtClean="0"/>
              <a:t> society věnováno IRE – často odkazováno dalšími studiemi</a:t>
            </a:r>
          </a:p>
          <a:p>
            <a:r>
              <a:rPr lang="cs-CZ" dirty="0" smtClean="0"/>
              <a:t>2002 – </a:t>
            </a:r>
            <a:r>
              <a:rPr lang="cs-CZ" dirty="0" err="1" smtClean="0"/>
              <a:t>Association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Internet </a:t>
            </a:r>
            <a:r>
              <a:rPr lang="cs-CZ" dirty="0" err="1" smtClean="0"/>
              <a:t>Research</a:t>
            </a:r>
            <a:r>
              <a:rPr lang="cs-CZ" dirty="0" smtClean="0"/>
              <a:t> (</a:t>
            </a:r>
            <a:r>
              <a:rPr lang="cs-CZ" dirty="0" err="1" smtClean="0"/>
              <a:t>AoIR</a:t>
            </a:r>
            <a:r>
              <a:rPr lang="cs-CZ" dirty="0" smtClean="0"/>
              <a:t>) – etická pracovní skupina v čele s Charlesem </a:t>
            </a:r>
            <a:r>
              <a:rPr lang="cs-CZ" dirty="0" err="1" smtClean="0"/>
              <a:t>Essem</a:t>
            </a:r>
            <a:r>
              <a:rPr lang="cs-CZ" dirty="0" smtClean="0"/>
              <a:t> vydává zprávu  </a:t>
            </a:r>
            <a:r>
              <a:rPr lang="cs-CZ" dirty="0" err="1" smtClean="0"/>
              <a:t>ethical</a:t>
            </a:r>
            <a:r>
              <a:rPr lang="cs-CZ" dirty="0" smtClean="0"/>
              <a:t> </a:t>
            </a:r>
            <a:r>
              <a:rPr lang="cs-CZ" dirty="0" err="1" smtClean="0"/>
              <a:t>Decision-Making</a:t>
            </a:r>
            <a:r>
              <a:rPr lang="cs-CZ" dirty="0" smtClean="0"/>
              <a:t> and Internet </a:t>
            </a:r>
            <a:r>
              <a:rPr lang="cs-CZ" dirty="0" err="1" smtClean="0"/>
              <a:t>Research</a:t>
            </a:r>
            <a:endParaRPr lang="cs-CZ" dirty="0" smtClean="0"/>
          </a:p>
          <a:p>
            <a:r>
              <a:rPr lang="cs-CZ" dirty="0" smtClean="0"/>
              <a:t>2004 APA zřizuje  výzkumnou radu </a:t>
            </a:r>
            <a:r>
              <a:rPr lang="cs-CZ" dirty="0" err="1" smtClean="0"/>
              <a:t>Board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Scientific</a:t>
            </a:r>
            <a:r>
              <a:rPr lang="cs-CZ" dirty="0" smtClean="0"/>
              <a:t> </a:t>
            </a:r>
            <a:r>
              <a:rPr lang="cs-CZ" dirty="0" err="1" smtClean="0"/>
              <a:t>Affairs</a:t>
            </a:r>
            <a:r>
              <a:rPr lang="cs-CZ" dirty="0" smtClean="0"/>
              <a:t> </a:t>
            </a:r>
            <a:r>
              <a:rPr lang="cs-CZ" dirty="0" err="1" smtClean="0"/>
              <a:t>advisory</a:t>
            </a:r>
            <a:r>
              <a:rPr lang="cs-CZ" dirty="0" smtClean="0"/>
              <a:t> Group on </a:t>
            </a:r>
            <a:r>
              <a:rPr lang="cs-CZ" dirty="0" err="1" smtClean="0"/>
              <a:t>Conducting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Internet a vydává výzkumnou zprávu</a:t>
            </a:r>
          </a:p>
          <a:p>
            <a:r>
              <a:rPr lang="cs-CZ" dirty="0"/>
              <a:t>v</a:t>
            </a:r>
            <a:r>
              <a:rPr lang="cs-CZ" dirty="0" smtClean="0"/>
              <a:t> letech 2003 – 2004 vydány tři odborné monografie k tematice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011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Východiska IRE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IRE na západě: východisko modely výzkumu lidských subjektů a ochrany lidských subjektů v biologických (medicínská etika, bioetika) a sociálních vědách (psychologie)</a:t>
            </a:r>
          </a:p>
          <a:p>
            <a:r>
              <a:rPr lang="cs-CZ" dirty="0" smtClean="0"/>
              <a:t>Tři zdroje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profesionální etika – kodexy profesí spojených s počítači (např. kodex ACM)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etické kodexy sociálních věd a humanitních studií. </a:t>
            </a:r>
            <a:r>
              <a:rPr lang="cs-CZ" dirty="0"/>
              <a:t>Reprezentace x lidé: </a:t>
            </a:r>
            <a:r>
              <a:rPr lang="cs-CZ" dirty="0" smtClean="0"/>
              <a:t>ochrana </a:t>
            </a:r>
            <a:r>
              <a:rPr lang="cs-CZ" dirty="0"/>
              <a:t>reprezentací (umění, </a:t>
            </a:r>
            <a:r>
              <a:rPr lang="cs-CZ" dirty="0" err="1" smtClean="0"/>
              <a:t>filmověda</a:t>
            </a:r>
            <a:r>
              <a:rPr lang="cs-CZ" dirty="0"/>
              <a:t>, humanitní a kulturní studia) </a:t>
            </a:r>
            <a:r>
              <a:rPr lang="cs-CZ" dirty="0" smtClean="0"/>
              <a:t>– lidé online jsou amatérští  umělci nebo autoři produkující práci pod ochranou </a:t>
            </a:r>
            <a:r>
              <a:rPr lang="cs-CZ" dirty="0" err="1" smtClean="0"/>
              <a:t>cypyrightu</a:t>
            </a:r>
            <a:r>
              <a:rPr lang="cs-CZ" dirty="0" smtClean="0"/>
              <a:t> x ochrana lidských subjektů (sociální vědy) – </a:t>
            </a:r>
            <a:r>
              <a:rPr lang="cs-CZ" dirty="0"/>
              <a:t>účastníci výzkumu </a:t>
            </a:r>
            <a:r>
              <a:rPr lang="cs-CZ" dirty="0" smtClean="0"/>
              <a:t>jsou lidé: ochranné </a:t>
            </a:r>
            <a:r>
              <a:rPr lang="cs-CZ" dirty="0"/>
              <a:t>modely lidských </a:t>
            </a:r>
            <a:r>
              <a:rPr lang="cs-CZ" dirty="0" smtClean="0"/>
              <a:t>subjektů (anonymita, poučený souhlas..)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Informační a počítačová etika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327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rámce IRE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dva základní rámce západní etiky:</a:t>
            </a:r>
          </a:p>
          <a:p>
            <a:r>
              <a:rPr lang="cs-CZ" dirty="0" smtClean="0"/>
              <a:t>deontologie – etická priorita respektu člověka jako autonomní bytosti – svobodná a schopná ustavit si vlastní morální normy a pravidla</a:t>
            </a:r>
          </a:p>
          <a:p>
            <a:r>
              <a:rPr lang="cs-CZ" dirty="0" smtClean="0"/>
              <a:t>Požadavek zacházení s člověkem jako s cílem o sobě, ne jako z prostředkem</a:t>
            </a:r>
          </a:p>
          <a:p>
            <a:r>
              <a:rPr lang="cs-CZ" dirty="0" smtClean="0"/>
              <a:t>autonomie jako cíl – klade řadu práv, povinností a závazků – ochrana subjektu, právo na soukromí, důvěrnost, anonymita, poučený souhlas</a:t>
            </a:r>
          </a:p>
          <a:p>
            <a:r>
              <a:rPr lang="cs-CZ" dirty="0"/>
              <a:t>r</a:t>
            </a:r>
            <a:r>
              <a:rPr lang="cs-CZ" dirty="0" smtClean="0"/>
              <a:t>espektování práv bez ohledu na náklady na ochranu</a:t>
            </a:r>
          </a:p>
          <a:p>
            <a:r>
              <a:rPr lang="cs-CZ" dirty="0" smtClean="0"/>
              <a:t>např. vyvinutí nákladnějšího a komplikovanějšího výzkumného designu, zrušení výzkumu, který porušuje práva a povinnosti</a:t>
            </a:r>
          </a:p>
          <a:p>
            <a:r>
              <a:rPr lang="cs-CZ" dirty="0" smtClean="0"/>
              <a:t>EU Data </a:t>
            </a:r>
            <a:r>
              <a:rPr lang="cs-CZ" dirty="0" err="1" smtClean="0"/>
              <a:t>Privacy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, Norský výzkumný kodex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21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rámce IRE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utilitarismus – </a:t>
            </a:r>
            <a:r>
              <a:rPr lang="cs-CZ" dirty="0" err="1" smtClean="0"/>
              <a:t>morálnáí</a:t>
            </a:r>
            <a:r>
              <a:rPr lang="cs-CZ" dirty="0" smtClean="0"/>
              <a:t> zodpovědnost dána prospěchem  a náklady při zajišťování maxima lidského štěstí (fyzické, psychické)</a:t>
            </a:r>
          </a:p>
          <a:p>
            <a:r>
              <a:rPr lang="cs-CZ" dirty="0" smtClean="0"/>
              <a:t>risk pro subjekt odůvodnitelný ve vztahu k očekávanému prospěchu a důležitosti znalosti </a:t>
            </a:r>
          </a:p>
          <a:p>
            <a:r>
              <a:rPr lang="cs-CZ" dirty="0" smtClean="0"/>
              <a:t>potenciální prospěch odůvodňuje riskování morální újmy způsobené subjektu, neeliminuje rizika </a:t>
            </a:r>
          </a:p>
          <a:p>
            <a:r>
              <a:rPr lang="cs-CZ" dirty="0" smtClean="0"/>
              <a:t>kritika deontologové – maximální blaho většiny může odůvodnit znásilnění práv menšin, např. otroctví, výzkumy typu </a:t>
            </a:r>
            <a:r>
              <a:rPr lang="cs-CZ" dirty="0" err="1" smtClean="0"/>
              <a:t>Tuskgeeho</a:t>
            </a:r>
            <a:r>
              <a:rPr lang="cs-CZ" dirty="0" smtClean="0"/>
              <a:t> studie </a:t>
            </a:r>
            <a:r>
              <a:rPr lang="cs-CZ" dirty="0" err="1" smtClean="0"/>
              <a:t>syfilitidy</a:t>
            </a:r>
            <a:r>
              <a:rPr lang="cs-CZ" dirty="0" smtClean="0"/>
              <a:t> </a:t>
            </a:r>
          </a:p>
          <a:p>
            <a:r>
              <a:rPr lang="cs-CZ" dirty="0" smtClean="0"/>
              <a:t>U.S. CFR (2005), </a:t>
            </a:r>
            <a:r>
              <a:rPr lang="cs-CZ" dirty="0" err="1" smtClean="0"/>
              <a:t>Anglo</a:t>
            </a:r>
            <a:r>
              <a:rPr lang="cs-CZ" dirty="0" smtClean="0"/>
              <a:t>-Americká oblast, Asie</a:t>
            </a:r>
          </a:p>
          <a:p>
            <a:r>
              <a:rPr lang="cs-CZ" dirty="0" smtClean="0"/>
              <a:t>výhody rozlišení: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most mezi výzkumníky a filosofy</a:t>
            </a:r>
            <a:r>
              <a:rPr lang="en-US" dirty="0" smtClean="0"/>
              <a:t>/</a:t>
            </a:r>
            <a:r>
              <a:rPr lang="en-US" dirty="0" err="1" smtClean="0"/>
              <a:t>aplikuj</a:t>
            </a:r>
            <a:r>
              <a:rPr lang="cs-CZ" dirty="0" err="1" smtClean="0"/>
              <a:t>ícími</a:t>
            </a:r>
            <a:r>
              <a:rPr lang="cs-CZ" dirty="0" smtClean="0"/>
              <a:t> etiky: význam etické zkušenosti pro výzkumníky a </a:t>
            </a:r>
            <a:r>
              <a:rPr lang="cs-CZ" dirty="0" err="1" smtClean="0"/>
              <a:t>nefilosofy</a:t>
            </a:r>
            <a:r>
              <a:rPr lang="cs-CZ" dirty="0" smtClean="0"/>
              <a:t> – pomoc při artikulaci podvědomého tušení </a:t>
            </a:r>
            <a:r>
              <a:rPr lang="cs-CZ" dirty="0" smtClean="0">
                <a:latin typeface="Arial"/>
                <a:cs typeface="Arial"/>
              </a:rPr>
              <a:t>→</a:t>
            </a:r>
            <a:r>
              <a:rPr lang="cs-CZ" dirty="0" smtClean="0"/>
              <a:t> filosofové a etici jsou schopni začlenit od objektivistické tradice etiky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pomoc při artikulaci důležitých rozdílů mezi národními a kulturními tradicemi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142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Etické rámce IRE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feminismus a komunitarismus – zdůraznění role a etického významu osobních vztahů a starosti mezi výzkumníkem a jejich subjektem studia</a:t>
            </a:r>
          </a:p>
          <a:p>
            <a:r>
              <a:rPr lang="cs-CZ" dirty="0" smtClean="0"/>
              <a:t>zlaté pravidlo – vědec by měl přemýšlet, jak by se sám cítil, kdyby se stal subjektem stejného výzkumného postupu</a:t>
            </a:r>
          </a:p>
          <a:p>
            <a:r>
              <a:rPr lang="cs-CZ" dirty="0" smtClean="0"/>
              <a:t>individuální subjekt není pouze autonomní, ale lidská bytost, jehož vnímání identity a hodnot je vnitřně propojené s jeho sítí vztahů</a:t>
            </a:r>
          </a:p>
          <a:p>
            <a:r>
              <a:rPr lang="cs-CZ" dirty="0" smtClean="0"/>
              <a:t>vědec není povinný chránit např. anonymitu a důvěru samotného jedince, ale spíš </a:t>
            </a:r>
            <a:r>
              <a:rPr lang="cs-CZ" dirty="0"/>
              <a:t>anonymitu a důvěru </a:t>
            </a:r>
            <a:r>
              <a:rPr lang="cs-CZ" dirty="0" smtClean="0"/>
              <a:t>subjektu a jeho hlavních blízkých přátel a intimního partnera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164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463"/>
            <a:ext cx="8229600" cy="1143000"/>
          </a:xfrm>
        </p:spPr>
        <p:txBody>
          <a:bodyPr/>
          <a:lstStyle/>
          <a:p>
            <a:r>
              <a:rPr lang="en-US" dirty="0" smtClean="0"/>
              <a:t>A</a:t>
            </a:r>
            <a:r>
              <a:rPr lang="cs-CZ" dirty="0" err="1" smtClean="0"/>
              <a:t>nonymita</a:t>
            </a:r>
            <a:r>
              <a:rPr lang="en-US" dirty="0" smtClean="0"/>
              <a:t>/d</a:t>
            </a:r>
            <a:r>
              <a:rPr lang="cs-CZ" dirty="0" smtClean="0"/>
              <a:t>ů</a:t>
            </a:r>
            <a:r>
              <a:rPr lang="en-US" dirty="0" smtClean="0"/>
              <a:t>v</a:t>
            </a:r>
            <a:r>
              <a:rPr lang="cs-CZ" dirty="0" smtClean="0"/>
              <a:t>ě</a:t>
            </a:r>
            <a:r>
              <a:rPr lang="en-US" dirty="0" err="1" smtClean="0"/>
              <a:t>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87727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osvobození od fyzické reality v odtělesněném prostoru </a:t>
            </a:r>
            <a:r>
              <a:rPr lang="cs-CZ" dirty="0" smtClean="0">
                <a:latin typeface="Arial"/>
                <a:cs typeface="Arial"/>
              </a:rPr>
              <a:t>→ </a:t>
            </a:r>
            <a:r>
              <a:rPr lang="cs-CZ" dirty="0" smtClean="0"/>
              <a:t>pocit anonymity na internetu</a:t>
            </a:r>
          </a:p>
          <a:p>
            <a:r>
              <a:rPr lang="cs-CZ" dirty="0" smtClean="0"/>
              <a:t>vědci – snaha chránit anonymitu a důvěru účastníků výzkumu i na internetu </a:t>
            </a:r>
            <a:r>
              <a:rPr lang="cs-CZ" dirty="0" smtClean="0">
                <a:latin typeface="Arial"/>
                <a:cs typeface="Arial"/>
              </a:rPr>
              <a:t>→ </a:t>
            </a:r>
            <a:r>
              <a:rPr lang="cs-CZ" dirty="0" smtClean="0">
                <a:cs typeface="Arial"/>
              </a:rPr>
              <a:t>boj s novou realitou při designu výzkumu</a:t>
            </a:r>
          </a:p>
          <a:p>
            <a:r>
              <a:rPr lang="cs-CZ" dirty="0" smtClean="0">
                <a:cs typeface="Arial"/>
              </a:rPr>
              <a:t>poučený souhlas – zaručení důvěry a ochrany soukromí – identita bude ochráněna před všemi cizími osobami, ochrana před uvedením do trapných a rozpačitých situací nebo před hmotnými </a:t>
            </a:r>
            <a:r>
              <a:rPr lang="cs-CZ" dirty="0" smtClean="0">
                <a:cs typeface="Arial"/>
              </a:rPr>
              <a:t>ztrátami</a:t>
            </a:r>
          </a:p>
          <a:p>
            <a:r>
              <a:rPr lang="cs-CZ" dirty="0" smtClean="0">
                <a:cs typeface="Arial"/>
              </a:rPr>
              <a:t>Může být online participant anonymní? Jedinec může mít různé identity, ale všechny odpovídají identitě jedince ve fyzickém prostoru</a:t>
            </a:r>
          </a:p>
          <a:p>
            <a:r>
              <a:rPr lang="cs-CZ" dirty="0" smtClean="0">
                <a:cs typeface="Arial"/>
              </a:rPr>
              <a:t>Může být jedinec identifikovatelný? Hrozba zvláště u citlivých témat. Použití počítačových přezdívek – mohou být dohledány online, pomocí technologických nástrojů v archivech a online diskuzích dostatečný kontext pro identifikaci. Vědec musí zvážit, jak pojmenuje, popíše a anonymizuje online subjekty</a:t>
            </a:r>
            <a:endParaRPr lang="cs-CZ" dirty="0" smtClean="0">
              <a:cs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028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cs-CZ" dirty="0" err="1"/>
              <a:t>nonymita</a:t>
            </a:r>
            <a:r>
              <a:rPr lang="en-US" dirty="0"/>
              <a:t>/d</a:t>
            </a:r>
            <a:r>
              <a:rPr lang="cs-CZ" dirty="0"/>
              <a:t>ů</a:t>
            </a:r>
            <a:r>
              <a:rPr lang="en-US" dirty="0"/>
              <a:t>v</a:t>
            </a:r>
            <a:r>
              <a:rPr lang="cs-CZ" dirty="0"/>
              <a:t>ě</a:t>
            </a:r>
            <a:r>
              <a:rPr lang="en-US" dirty="0" err="1"/>
              <a:t>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cs typeface="Arial"/>
              </a:rPr>
              <a:t>vědec musí přemýšlet o vztahu mezi zobrazovanou osobou a osobou skutečnou – řada problémů: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cs typeface="Arial"/>
              </a:rPr>
              <a:t>mechanismus pro skutečnou ochranu online interakcí garantující slibovanou anonymitu. Jaký typ internetového umístění a média je nejbezpečnější? Otázky kolem </a:t>
            </a:r>
            <a:r>
              <a:rPr lang="cs-CZ" dirty="0" err="1">
                <a:cs typeface="Arial"/>
              </a:rPr>
              <a:t>Survey</a:t>
            </a:r>
            <a:r>
              <a:rPr lang="cs-CZ" dirty="0">
                <a:cs typeface="Arial"/>
              </a:rPr>
              <a:t> </a:t>
            </a:r>
            <a:r>
              <a:rPr lang="cs-CZ" dirty="0" err="1">
                <a:cs typeface="Arial"/>
              </a:rPr>
              <a:t>Monkey</a:t>
            </a:r>
            <a:r>
              <a:rPr lang="cs-CZ" dirty="0">
                <a:cs typeface="Arial"/>
              </a:rPr>
              <a:t>, </a:t>
            </a:r>
            <a:r>
              <a:rPr lang="cs-CZ" dirty="0" err="1">
                <a:cs typeface="Arial"/>
              </a:rPr>
              <a:t>QuestionPro</a:t>
            </a:r>
            <a:r>
              <a:rPr lang="cs-CZ" dirty="0">
                <a:cs typeface="Arial"/>
              </a:rPr>
              <a:t> apod.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cs typeface="Arial"/>
              </a:rPr>
              <a:t>jak je ochráněna identita subjektu? Šifrování nestačí. Výzkumná data skladována v síťovém </a:t>
            </a:r>
            <a:r>
              <a:rPr lang="cs-CZ" dirty="0" err="1">
                <a:cs typeface="Arial"/>
              </a:rPr>
              <a:t>cloudu</a:t>
            </a:r>
            <a:r>
              <a:rPr lang="cs-CZ" dirty="0">
                <a:cs typeface="Arial"/>
              </a:rPr>
              <a:t> – nebezpečí hackerství a poškození dat. Vědci nemají kontrolu nad online sídly, aby zajistili bezpečnost </a:t>
            </a:r>
            <a:r>
              <a:rPr lang="cs-CZ" dirty="0">
                <a:latin typeface="Arial"/>
                <a:cs typeface="Arial"/>
              </a:rPr>
              <a:t>→ </a:t>
            </a:r>
            <a:r>
              <a:rPr lang="cs-CZ" dirty="0">
                <a:cs typeface="Arial"/>
              </a:rPr>
              <a:t>etické porušení ne kvůli nedbalosti vědců, ale kvůli podmínkám kontroly, přístup další z online fór, sídel archivů, podpory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1745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1606</TotalTime>
  <Words>2193</Words>
  <Application>Microsoft Office PowerPoint</Application>
  <PresentationFormat>Předvádění na obrazovce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Etika internetového výzkumu</vt:lpstr>
      <vt:lpstr>Etika internetového výzkumu (IRE)</vt:lpstr>
      <vt:lpstr>Historie IRE</vt:lpstr>
      <vt:lpstr>Východiska IRE</vt:lpstr>
      <vt:lpstr>Etické rámce IRE</vt:lpstr>
      <vt:lpstr>Etické rámce IRE</vt:lpstr>
      <vt:lpstr>Etické rámce IRE</vt:lpstr>
      <vt:lpstr>Anonymita/důvěra</vt:lpstr>
      <vt:lpstr>Anonymita/důvěra</vt:lpstr>
      <vt:lpstr>Autorská práva k datům</vt:lpstr>
      <vt:lpstr>Identita</vt:lpstr>
      <vt:lpstr>Veřejný x soukromý online prostor</vt:lpstr>
      <vt:lpstr>Ochrana respondentů</vt:lpstr>
      <vt:lpstr>Výběr respondentů</vt:lpstr>
      <vt:lpstr>Výzkum minorit</vt:lpstr>
      <vt:lpstr>Sociální sítě</vt:lpstr>
      <vt:lpstr>Metoda jako etická volba</vt:lpstr>
      <vt:lpstr>Etika globálního internetového výzkumu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internetového výzkumu</dc:title>
  <dc:creator>Michal</dc:creator>
  <cp:lastModifiedBy>Michal</cp:lastModifiedBy>
  <cp:revision>39</cp:revision>
  <dcterms:created xsi:type="dcterms:W3CDTF">2012-12-08T07:33:08Z</dcterms:created>
  <dcterms:modified xsi:type="dcterms:W3CDTF">2012-12-13T14:33:28Z</dcterms:modified>
</cp:coreProperties>
</file>