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71" r:id="rId4"/>
    <p:sldId id="277" r:id="rId5"/>
    <p:sldId id="276" r:id="rId6"/>
    <p:sldId id="278" r:id="rId7"/>
    <p:sldId id="280" r:id="rId8"/>
    <p:sldId id="281" r:id="rId9"/>
    <p:sldId id="279" r:id="rId10"/>
    <p:sldId id="275" r:id="rId11"/>
    <p:sldId id="270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120" autoAdjust="0"/>
  </p:normalViewPr>
  <p:slideViewPr>
    <p:cSldViewPr snapToGrid="0">
      <p:cViewPr varScale="1">
        <p:scale>
          <a:sx n="80" d="100"/>
          <a:sy n="80" d="100"/>
        </p:scale>
        <p:origin x="17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2042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8135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666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9168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095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2315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58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107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165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Respondents follow the news on a daily basis (97%). Internet represents one of the major channels used for this purpose. </a:t>
            </a:r>
          </a:p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96% of the respondents follow the news on internet on a daily basis or every second day. Within our group of respondents, </a:t>
            </a:r>
            <a:r>
              <a:rPr lang="en-US" b="1" dirty="0" smtClean="0"/>
              <a:t>internet has thus surpassed the television (76%) which is traditionally considered to be the prime information source of elderly population.</a:t>
            </a:r>
            <a:r>
              <a:rPr lang="en-US" dirty="0" smtClean="0"/>
              <a:t> </a:t>
            </a:r>
          </a:p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Strong need to search for additional information expressed by 90% of the respondents. Respondents consider information provided by the media to be one-sided (52%), incomplete (48%) and 32% of the respondents considers them to be even manipulated. 75% of respondents expressed need for “more points-of-view”.</a:t>
            </a:r>
          </a:p>
          <a:p>
            <a:pPr marL="177800" indent="0"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6463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Respondents follow the news on a daily basis (97%). Internet represents one of the major channels used for this purpose. </a:t>
            </a:r>
          </a:p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96% of the respondents follow the news on internet on a daily basis or every second day. Within our group of respondents, </a:t>
            </a:r>
            <a:r>
              <a:rPr lang="en-US" b="1" dirty="0" smtClean="0"/>
              <a:t>internet has thus surpassed the television (76%) which is traditionally considered to be the prime information source of elderly population.</a:t>
            </a:r>
            <a:r>
              <a:rPr lang="en-US" dirty="0" smtClean="0"/>
              <a:t> </a:t>
            </a:r>
          </a:p>
          <a:p>
            <a:pPr marL="457200" lvl="0" indent="-330200" algn="just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Strong need to search for additional information expressed by 90% of the respondents. Respondents consider information provided by the media to be one-sided (52%), incomplete (48%) and 32% of the respondents considers them to be even manipulated. 75% of respondents expressed need for “more points-of-view”.</a:t>
            </a:r>
          </a:p>
          <a:p>
            <a:pPr marL="177800" indent="0"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8579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7707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3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Digitální propast – nebezpečí </a:t>
            </a:r>
            <a:r>
              <a:rPr lang="cs-CZ" sz="3000" b="1" dirty="0" smtClean="0"/>
              <a:t>sociální exkluze ohrožených skupin</a:t>
            </a:r>
            <a:r>
              <a:rPr lang="cs-CZ" sz="3000" b="1" dirty="0"/>
              <a:t> </a:t>
            </a:r>
            <a:r>
              <a:rPr lang="cs-CZ" sz="3000" b="1" dirty="0" smtClean="0"/>
              <a:t>se zaměřením na seniory</a:t>
            </a:r>
            <a:endParaRPr lang="en-US" sz="3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7059825" y="4497857"/>
            <a:ext cx="4291914" cy="18452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Helena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Lipková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Ph.D.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Radka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Římanová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Ph.D.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Adéla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Jarolímková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cs-CZ" sz="18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800" dirty="0" smtClean="0"/>
              <a:t>PhDr. Iva Zadražilová</a:t>
            </a:r>
            <a:endParaRPr lang="cs-CZ" sz="18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800" dirty="0"/>
          </a:p>
        </p:txBody>
      </p:sp>
      <p:pic>
        <p:nvPicPr>
          <p:cNvPr id="86" name="Shape 86" descr="Sablona_prezentace_lista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169282"/>
            <a:ext cx="12191998" cy="118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 descr="Sablona_prezentac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Plány do budoucna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cs-CZ" dirty="0" smtClean="0"/>
              <a:t>Další výzkum v oblasti informačního chování specifických uživatelských skupin</a:t>
            </a:r>
          </a:p>
          <a:p>
            <a:pPr marL="177800" indent="0">
              <a:buNone/>
            </a:pPr>
            <a:endParaRPr lang="cs-CZ" dirty="0"/>
          </a:p>
          <a:p>
            <a:pPr marL="177800" indent="0">
              <a:buNone/>
            </a:pPr>
            <a:r>
              <a:rPr lang="cs-CZ" dirty="0" smtClean="0"/>
              <a:t>Soustavná aktualizace a zlepšování oblíbeného U3V programu za účelem zachování jeho atraktivity pro cílovou skupinu. Úpravy dle výstupů z našich studií.</a:t>
            </a:r>
          </a:p>
          <a:p>
            <a:pPr marL="177800" indent="0">
              <a:buNone/>
            </a:pPr>
            <a:endParaRPr lang="cs-CZ" dirty="0"/>
          </a:p>
          <a:p>
            <a:pPr marL="177800" indent="0">
              <a:buNone/>
            </a:pPr>
            <a:r>
              <a:rPr lang="cs-CZ" dirty="0" smtClean="0"/>
              <a:t>Metodiky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83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1295400" y="2206625"/>
            <a:ext cx="6773700" cy="1584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3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Děkuji Vám za pozornost</a:t>
            </a:r>
            <a:r>
              <a:rPr lang="en-US" sz="3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lang="en-US"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Shape 200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Digitální propast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 algn="just">
              <a:buNone/>
            </a:pPr>
            <a:r>
              <a:rPr lang="cs-CZ" sz="2200" dirty="0" smtClean="0"/>
              <a:t>= rozdíly vyvolané nestejnorodým přístupem k možnostem využití informačních a komunikačních technologií za účelem efektivního vykonání občanských, pracovních, osobních, volnočasových a dalších aktivit jednotlivce. </a:t>
            </a:r>
          </a:p>
          <a:p>
            <a:pPr marL="177800" indent="0" algn="just">
              <a:buNone/>
            </a:pPr>
            <a:r>
              <a:rPr lang="cs-CZ" sz="2200" dirty="0" smtClean="0"/>
              <a:t>Omezení jsou dána nejen dostupností stanovených prostředků (fyzická dostupnost, kvalita připojení, cenová dostupnost atd.), ale i schopnostmi a dovednostmi, kterými konkrétní jednotlivce disponuje.</a:t>
            </a:r>
          </a:p>
          <a:p>
            <a:pPr marL="177800" indent="0" algn="just">
              <a:buNone/>
            </a:pPr>
            <a:r>
              <a:rPr lang="cs-CZ" sz="2200" dirty="0" smtClean="0"/>
              <a:t>Možné dopady do oblasti sociální exkluze.</a:t>
            </a:r>
          </a:p>
          <a:p>
            <a:pPr marL="177800" indent="0" algn="just">
              <a:buNone/>
            </a:pPr>
            <a:r>
              <a:rPr lang="cs-CZ" sz="2200" dirty="0" smtClean="0"/>
              <a:t>Rostoucí tlak na kompetence v oblasti informační gramotnosti (celoživotní vzdělávání). </a:t>
            </a:r>
          </a:p>
          <a:p>
            <a:pPr marL="177800" indent="0" algn="just">
              <a:buNone/>
            </a:pPr>
            <a:endParaRPr lang="cs-CZ" sz="2200" dirty="0" smtClean="0"/>
          </a:p>
          <a:p>
            <a:pPr marL="177800" indent="0" algn="just">
              <a:buNone/>
            </a:pPr>
            <a:r>
              <a:rPr lang="cs-CZ" sz="2200" dirty="0" smtClean="0"/>
              <a:t>Ohrožené skupiny: senioři, migranti, handicapovaní, … </a:t>
            </a:r>
          </a:p>
          <a:p>
            <a:pPr marL="177800" indent="0" algn="just">
              <a:buNone/>
            </a:pPr>
            <a:r>
              <a:rPr lang="cs-CZ" sz="2200" dirty="0" smtClean="0"/>
              <a:t>Nové technologické vlny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Senioři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Stárnutí populace (věková hranice 65 let)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V současnosti senioři představují 17,4% celkové populace, což   reprezentuje nárůst 3,4 % v porovnáním s rokem 2004 (ČSÚ).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Výhled: pokračování tohoto trendu podobně jako v jiných západních zemích (cca 21% populace v roce 2050 – UN).</a:t>
            </a:r>
          </a:p>
        </p:txBody>
      </p:sp>
    </p:spTree>
    <p:extLst>
      <p:ext uri="{BB962C8B-B14F-4D97-AF65-F5344CB8AC3E}">
        <p14:creationId xmlns:p14="http://schemas.microsoft.com/office/powerpoint/2010/main" val="10792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Senioři – ohrožení sociální exkluzí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30200" algn="just">
              <a:spcBef>
                <a:spcPts val="0"/>
              </a:spcBef>
              <a:buFont typeface="Calibri"/>
              <a:buChar char="•"/>
            </a:pPr>
            <a:r>
              <a:rPr lang="cs-CZ" dirty="0" smtClean="0"/>
              <a:t>Odchod do důchodu, odchod dětí z domova, zdravotní obtíže a fyzická omezení, nižší finanční příjmy – faktory potenciálně zvyšující sociální exkluzi seniorů</a:t>
            </a:r>
          </a:p>
          <a:p>
            <a:pPr marL="457200" lvl="0" indent="-330200" algn="just">
              <a:spcBef>
                <a:spcPts val="0"/>
              </a:spcBef>
              <a:buFont typeface="Calibri"/>
              <a:buChar char="•"/>
            </a:pPr>
            <a:r>
              <a:rPr lang="cs-CZ" dirty="0" smtClean="0"/>
              <a:t>V ČR: převažující formy bydlení </a:t>
            </a:r>
            <a:r>
              <a:rPr lang="en-US" dirty="0" smtClean="0"/>
              <a:t>- “</a:t>
            </a:r>
            <a:r>
              <a:rPr lang="cs-CZ" dirty="0" smtClean="0"/>
              <a:t>domácnosti jednotlivců</a:t>
            </a:r>
            <a:r>
              <a:rPr lang="en-US" dirty="0" smtClean="0"/>
              <a:t>” </a:t>
            </a:r>
            <a:r>
              <a:rPr lang="en-US" dirty="0"/>
              <a:t>(&gt;0.5 Mio.) and </a:t>
            </a:r>
            <a:r>
              <a:rPr lang="en-US" dirty="0" smtClean="0"/>
              <a:t>“</a:t>
            </a:r>
            <a:r>
              <a:rPr lang="cs-CZ" dirty="0" smtClean="0"/>
              <a:t>ucelené rodiny</a:t>
            </a:r>
            <a:r>
              <a:rPr lang="en-US" dirty="0" smtClean="0"/>
              <a:t>” </a:t>
            </a:r>
            <a:r>
              <a:rPr lang="en-US" dirty="0"/>
              <a:t>-  80% </a:t>
            </a:r>
            <a:r>
              <a:rPr lang="cs-CZ" dirty="0" smtClean="0"/>
              <a:t>samostatně žijící sezdané páry, ve velké většině jsou oba nepracujícími důchodci.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1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Výsledky průzkumů ČSÚ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6837" y="1674628"/>
            <a:ext cx="9934058" cy="49928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62100" y="4476750"/>
            <a:ext cx="9982200" cy="15240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47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7969" y="979724"/>
            <a:ext cx="9972249" cy="55920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48967" y="6557744"/>
            <a:ext cx="2265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ČSÚ a EUROSTAT</a:t>
            </a:r>
            <a:endParaRPr lang="cs-CZ" dirty="0"/>
          </a:p>
        </p:txBody>
      </p:sp>
      <p:sp>
        <p:nvSpPr>
          <p:cNvPr id="6" name="Rectangle 5"/>
          <p:cNvSpPr/>
          <p:nvPr/>
        </p:nvSpPr>
        <p:spPr>
          <a:xfrm>
            <a:off x="762000" y="2305050"/>
            <a:ext cx="10744200" cy="1905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781050" y="1828800"/>
            <a:ext cx="10744200" cy="190500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Výzkum ÚISK FF UK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8200" y="1768475"/>
            <a:ext cx="10515599" cy="4351338"/>
          </a:xfrm>
        </p:spPr>
        <p:txBody>
          <a:bodyPr/>
          <a:lstStyle/>
          <a:p>
            <a:pPr marL="177800" indent="0">
              <a:buNone/>
            </a:pPr>
            <a:r>
              <a:rPr lang="cs-CZ" sz="2400" dirty="0" smtClean="0"/>
              <a:t>Výzkumy v oblasti informačního chování – různá zaměření</a:t>
            </a:r>
          </a:p>
          <a:p>
            <a:pPr marL="177800" indent="0">
              <a:buNone/>
            </a:pPr>
            <a:r>
              <a:rPr lang="cs-CZ" sz="2400" dirty="0" smtClean="0"/>
              <a:t>Pilotní studie informačního chování seniorů – U3V</a:t>
            </a:r>
          </a:p>
          <a:p>
            <a:pPr marL="692150" indent="-514350">
              <a:buFont typeface="+mj-lt"/>
              <a:buAutoNum type="arabicPeriod"/>
            </a:pPr>
            <a:r>
              <a:rPr lang="cs-CZ" sz="2400" dirty="0"/>
              <a:t> </a:t>
            </a:r>
            <a:r>
              <a:rPr lang="cs-CZ" sz="2400" dirty="0" smtClean="0"/>
              <a:t>intenzivní zájem o dění ve společnosti (i účast na studii)</a:t>
            </a:r>
          </a:p>
          <a:p>
            <a:pPr marL="692150" indent="-514350">
              <a:buFont typeface="+mj-lt"/>
              <a:buAutoNum type="arabicPeriod"/>
            </a:pPr>
            <a:r>
              <a:rPr lang="cs-CZ" sz="2400" dirty="0" smtClean="0"/>
              <a:t>široké spektrum využívaných služeb (email, internetové volání, zpravodajství, nákupy ...)</a:t>
            </a:r>
          </a:p>
          <a:p>
            <a:pPr marL="692150" indent="-514350">
              <a:buFont typeface="+mj-lt"/>
              <a:buAutoNum type="arabicPeriod"/>
            </a:pPr>
            <a:r>
              <a:rPr lang="cs-CZ" sz="2400" dirty="0" smtClean="0"/>
              <a:t>využívání internetu při získávání informací o událostech (srov. s TV, tištěnými zdroji)</a:t>
            </a:r>
          </a:p>
          <a:p>
            <a:pPr marL="692150" indent="-514350">
              <a:buFont typeface="+mj-lt"/>
              <a:buAutoNum type="arabicPeriod"/>
            </a:pPr>
            <a:r>
              <a:rPr lang="cs-CZ" sz="2400" dirty="0"/>
              <a:t> </a:t>
            </a:r>
            <a:r>
              <a:rPr lang="cs-CZ" sz="2400" dirty="0" smtClean="0"/>
              <a:t>nedůvěra</a:t>
            </a:r>
          </a:p>
        </p:txBody>
      </p:sp>
    </p:spTree>
    <p:extLst>
      <p:ext uri="{BB962C8B-B14F-4D97-AF65-F5344CB8AC3E}">
        <p14:creationId xmlns:p14="http://schemas.microsoft.com/office/powerpoint/2010/main" val="102276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Výzkum ÚISK FF UK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8200" y="1768475"/>
            <a:ext cx="10515599" cy="4351338"/>
          </a:xfrm>
        </p:spPr>
        <p:txBody>
          <a:bodyPr/>
          <a:lstStyle/>
          <a:p>
            <a:pPr marL="177800" indent="0">
              <a:buNone/>
            </a:pPr>
            <a:r>
              <a:rPr lang="cs-CZ" sz="2400" dirty="0" smtClean="0"/>
              <a:t>Pilotní studie informačního chování seniorů – U3V - </a:t>
            </a:r>
            <a:r>
              <a:rPr lang="cs-CZ" sz="2400" b="1" dirty="0" smtClean="0"/>
              <a:t>pokračování</a:t>
            </a:r>
          </a:p>
          <a:p>
            <a:pPr marL="692150" indent="-514350">
              <a:buFont typeface="+mj-lt"/>
              <a:buAutoNum type="arabicPeriod" startAt="5"/>
            </a:pPr>
            <a:r>
              <a:rPr lang="cs-CZ" sz="2400" dirty="0" smtClean="0"/>
              <a:t>teoretická znalost základních principů hodnocení informací</a:t>
            </a:r>
          </a:p>
          <a:p>
            <a:pPr marL="692150" indent="-514350">
              <a:buFont typeface="+mj-lt"/>
              <a:buAutoNum type="arabicPeriod" startAt="5"/>
            </a:pPr>
            <a:r>
              <a:rPr lang="cs-CZ" sz="2400" dirty="0" smtClean="0"/>
              <a:t>rozmanitá úroveň počítačových dovedností – ovlivňující  praktickou aplikaci teoretických znalostí z bodu 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530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38200" y="6699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dirty="0" smtClean="0"/>
              <a:t>Programy ÚISK FF UK</a:t>
            </a:r>
            <a:endParaRPr lang="en-US" dirty="0"/>
          </a:p>
        </p:txBody>
      </p:sp>
      <p:pic>
        <p:nvPicPr>
          <p:cNvPr id="94" name="Shape 94" descr="Sablona_prezentac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1" cy="959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Sablona_prezentace_list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0" y="6074282"/>
            <a:ext cx="12191998" cy="1189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685801" y="1825625"/>
            <a:ext cx="9925050" cy="574675"/>
          </a:xfrm>
        </p:spPr>
        <p:txBody>
          <a:bodyPr/>
          <a:lstStyle/>
          <a:p>
            <a:pPr marL="177800" indent="0">
              <a:buNone/>
            </a:pPr>
            <a:r>
              <a:rPr lang="cs-CZ" dirty="0" smtClean="0"/>
              <a:t>Univerzita 3. věku : Informační společnost 21. století</a:t>
            </a:r>
          </a:p>
          <a:p>
            <a:pPr marL="177800" indent="0">
              <a:buNone/>
            </a:pPr>
            <a:endParaRPr lang="cs-CZ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19824"/>
              </p:ext>
            </p:extLst>
          </p:nvPr>
        </p:nvGraphicFramePr>
        <p:xfrm>
          <a:off x="908050" y="2777065"/>
          <a:ext cx="10236200" cy="2892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8100"/>
                <a:gridCol w="5118100"/>
              </a:tblGrid>
              <a:tr h="2892541">
                <a:tc>
                  <a:txBody>
                    <a:bodyPr/>
                    <a:lstStyle/>
                    <a:p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Osnova přednášek v zimním semestru: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Úvod do současné informační vědy?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Zákony, které ovlivňují šíření informací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Knihovny – papír i počítač v ideální symbióze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Digitální knihovny – bohatství knihoven na vašem stole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Články v českých časopisech a jak se k nim dostat 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České e-knihy v českých knihovnách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Biblioterapie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Kvalitní informace pro pacienty I.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Kvalitní informace pro pacienty II. </a:t>
                      </a:r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Osnova přednášek v letním semestru: 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Digitální gramotnost a čtenářství v ČR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Šedá literatura – co to je a jak ji mohu použít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Open Access – dostupné informace od vědců k vědcům i veřejnosti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Elektronické publikování ve vědě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Google – dobrý sluha a špatný pán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Design výukových simulací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Mobilní aplikace ve vzdělávání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Efekty vybraných médií na dětský vývoj (TV, mobilní aplikace apod.)</a:t>
                      </a:r>
                      <a: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cs-CZ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400" b="0" i="0" u="none" strike="noStrike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• Quantified self – proč a jak se měřit</a:t>
                      </a:r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4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244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669</Words>
  <Application>Microsoft Office PowerPoint</Application>
  <PresentationFormat>Širokoúhlá obrazovka</PresentationFormat>
  <Paragraphs>50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Office</vt:lpstr>
      <vt:lpstr>Digitální propast – nebezpečí sociální exkluze ohrožených skupin se zaměřením na seniory</vt:lpstr>
      <vt:lpstr>Digitální propast</vt:lpstr>
      <vt:lpstr>Senioři</vt:lpstr>
      <vt:lpstr>Senioři – ohrožení sociální exkluzí</vt:lpstr>
      <vt:lpstr>Výsledky průzkumů ČSÚ</vt:lpstr>
      <vt:lpstr>Prezentace aplikace PowerPoint</vt:lpstr>
      <vt:lpstr>Výzkum ÚISK FF UK</vt:lpstr>
      <vt:lpstr>Výzkum ÚISK FF UK</vt:lpstr>
      <vt:lpstr>Programy ÚISK FF UK</vt:lpstr>
      <vt:lpstr>Plány do budoucna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as a Gate to Social Inclusion – Information Behavior of Elderly: a Case Study on Zika Virus</dc:title>
  <dc:creator>Lipková, Helena</dc:creator>
  <cp:lastModifiedBy>Lipková, Helena</cp:lastModifiedBy>
  <cp:revision>18</cp:revision>
  <dcterms:modified xsi:type="dcterms:W3CDTF">2016-11-14T10:18:52Z</dcterms:modified>
</cp:coreProperties>
</file>