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embeddedFontLst>
    <p:embeddedFont>
      <p:font typeface="Tahoma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Tahoma-bold.fntdata"/><Relationship Id="rId12" Type="http://schemas.openxmlformats.org/officeDocument/2006/relationships/font" Target="fonts/Tahoma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Úvodní snímek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1082675" y="2565400"/>
            <a:ext cx="7518399" cy="2663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Nadpis a svislý 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 rot="5400000">
            <a:off x="2493349" y="33952"/>
            <a:ext cx="4114800" cy="80823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668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Svislý nadpis a 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 rot="5400000">
            <a:off x="5245894" y="2777332"/>
            <a:ext cx="5006975" cy="17033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1025030" y="610095"/>
            <a:ext cx="5006975" cy="6037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668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Nadpis a obsah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Záhlaví části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509589" y="4406901"/>
            <a:ext cx="80914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509589" y="2906713"/>
            <a:ext cx="8091487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Dva obsah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509587" y="2019300"/>
            <a:ext cx="3876943" cy="41105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70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573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724130" y="2019300"/>
            <a:ext cx="3876943" cy="41105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70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573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rovnání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509589" y="1134533"/>
            <a:ext cx="8091487" cy="64346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512368" y="2019300"/>
            <a:ext cx="3878656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509587" y="2915727"/>
            <a:ext cx="3874282" cy="32104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841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716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9999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716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3" type="body"/>
          </p:nvPr>
        </p:nvSpPr>
        <p:spPr>
          <a:xfrm>
            <a:off x="4723119" y="2019300"/>
            <a:ext cx="387795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4" type="body"/>
          </p:nvPr>
        </p:nvSpPr>
        <p:spPr>
          <a:xfrm>
            <a:off x="4722962" y="2938733"/>
            <a:ext cx="3878113" cy="3191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841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716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9999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716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uze nadpi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509587" y="2019300"/>
            <a:ext cx="8091487" cy="4106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Prázdný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Obsah s titulkem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509587" y="1134533"/>
            <a:ext cx="8091487" cy="64346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575051" y="2019300"/>
            <a:ext cx="5026025" cy="4106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668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509587" y="2019300"/>
            <a:ext cx="2746884" cy="4106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Obrázek s titulkem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1792288" y="5087507"/>
            <a:ext cx="5486399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8" name="Shape 58"/>
          <p:cNvSpPr/>
          <p:nvPr>
            <p:ph idx="2" type="pic"/>
          </p:nvPr>
        </p:nvSpPr>
        <p:spPr>
          <a:xfrm>
            <a:off x="1792288" y="1134533"/>
            <a:ext cx="5486399" cy="38745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1792288" y="5654246"/>
            <a:ext cx="5486399" cy="475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6383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ct val="8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668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muni.cz/o-univerzite/uredni-deska/studijni-a-zkusebni-rad-masarykovy-univerzity" TargetMode="External"/><Relationship Id="rId4" Type="http://schemas.openxmlformats.org/officeDocument/2006/relationships/hyperlink" Target="https://is.muni.cz/napoveda/szr" TargetMode="External"/><Relationship Id="rId5" Type="http://schemas.openxmlformats.org/officeDocument/2006/relationships/hyperlink" Target="https://is.muni.cz/help/" TargetMode="External"/><Relationship Id="rId6" Type="http://schemas.openxmlformats.org/officeDocument/2006/relationships/hyperlink" Target="https://www.online.muni.cz/student/9653-5-veci-ktere-byste-meli-vedet-o-novem-studijnim-radu" TargetMode="External"/><Relationship Id="rId7" Type="http://schemas.openxmlformats.org/officeDocument/2006/relationships/hyperlink" Target="http://www.phil.muni.cz/wff/home/stud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1" type="ftr"/>
          </p:nvPr>
        </p:nvSpPr>
        <p:spPr>
          <a:xfrm>
            <a:off x="414068" y="6248400"/>
            <a:ext cx="6314535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Orientační týden 2017 / Společné informace o studiu</a:t>
            </a:r>
          </a:p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858000" y="6248400"/>
            <a:ext cx="18331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78" name="Shape 78"/>
          <p:cNvSpPr txBox="1"/>
          <p:nvPr>
            <p:ph type="ctrTitle"/>
          </p:nvPr>
        </p:nvSpPr>
        <p:spPr>
          <a:xfrm>
            <a:off x="1082675" y="2565400"/>
            <a:ext cx="7518399" cy="2663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/>
              <a:t>Společné informace o studiu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cs-CZ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rPr>
              <a:t>Kredity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CELKOVÝ POČET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bakalářské studium 180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navazující magisterské studium 120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POČET KREDITŮ ZA SEMESTR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20 kreditů pro postup do dalšího semestru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(ve vyšších ročnících 45 kreditů za 2 semestry)</a:t>
            </a: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TIP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průměrný počet kreditů pro jeden semestr je 30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první semestr doporučujeme 25 - 30 kreditů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1" type="ftr"/>
          </p:nvPr>
        </p:nvSpPr>
        <p:spPr>
          <a:xfrm>
            <a:off x="422693" y="6248400"/>
            <a:ext cx="630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6858000" y="6248400"/>
            <a:ext cx="1841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509589" y="1125538"/>
            <a:ext cx="8086500" cy="647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/>
              <a:t>Typy předmětů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509589" y="2017713"/>
            <a:ext cx="80823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A - POVINNÉ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B - POVINNĚ VOLITELNÉ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C - VOLITELNÉ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POVINNÝ ZÁKLAD (podrobněji další slide)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1" type="ftr"/>
          </p:nvPr>
        </p:nvSpPr>
        <p:spPr>
          <a:xfrm>
            <a:off x="422693" y="6248400"/>
            <a:ext cx="630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6858000" y="6248400"/>
            <a:ext cx="1841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x="509589" y="1125538"/>
            <a:ext cx="8086500" cy="647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/>
              <a:t>Předměty tzv. společného základu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509589" y="2017713"/>
            <a:ext cx="80823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b="1" lang="cs-CZ"/>
              <a:t>BAKALÁŘSKÉ STUDIUM</a:t>
            </a:r>
          </a:p>
          <a:p>
            <a:pPr indent="-228600" lvl="0" marL="914400" rtl="0">
              <a:spcBef>
                <a:spcPts val="0"/>
              </a:spcBef>
            </a:pPr>
            <a:r>
              <a:rPr lang="cs-CZ"/>
              <a:t>f</a:t>
            </a:r>
            <a:r>
              <a:rPr lang="cs-CZ"/>
              <a:t>ilozofie</a:t>
            </a:r>
          </a:p>
          <a:p>
            <a:pPr indent="-228600" lvl="0" marL="914400" rtl="0">
              <a:spcBef>
                <a:spcPts val="0"/>
              </a:spcBef>
            </a:pPr>
            <a:r>
              <a:rPr lang="cs-CZ"/>
              <a:t>2x tělesná výchova</a:t>
            </a:r>
          </a:p>
          <a:p>
            <a:pPr indent="-228600" lvl="0" marL="914400" rtl="0">
              <a:spcBef>
                <a:spcPts val="0"/>
              </a:spcBef>
            </a:pPr>
            <a:r>
              <a:rPr lang="cs-CZ"/>
              <a:t>prokázání jazykové kompetence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b="1" lang="cs-CZ"/>
              <a:t>NAVAZUJÍCÍ MAGISTERSKÉ STUDIUM</a:t>
            </a:r>
          </a:p>
          <a:p>
            <a:pPr indent="-228600" lvl="0" marL="914400" rtl="0">
              <a:spcBef>
                <a:spcPts val="0"/>
              </a:spcBef>
            </a:pPr>
            <a:r>
              <a:rPr lang="cs-CZ"/>
              <a:t>prokázání jazykové kompetence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b="1" lang="cs-CZ"/>
              <a:t>TIP</a:t>
            </a:r>
          </a:p>
          <a:p>
            <a:pPr indent="-228600" lvl="1" marL="914400" rtl="0">
              <a:spcBef>
                <a:spcPts val="0"/>
              </a:spcBef>
            </a:pPr>
            <a:r>
              <a:rPr lang="cs-CZ"/>
              <a:t>kontrola průchodu studiem v IS MU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cs-CZ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rPr>
              <a:t>Registrace a zápis předmětů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OBDOBÍ REGISTRACE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výběr předmětů, které chcete studovat 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v IS MU (pro PS2017: od 3. 7., 17:00 do 31. 7.)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doporučený studijní plán</a:t>
            </a: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OBDOBÍ ZÁPISU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zápis (bezproblémově) zaregistrovaných předmětů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můžete přidávat další předměty (pro PS2017 od 1. 8. 17:00 do 17. 9.)</a:t>
            </a: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ZMĚNY V ZÁPISE PŘEDMĚTŮ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předměty můžete přidávat a také odebírat ze svého výběru první 2 týdny v semestru (pro PS 2017 od 18. 9. do 1. 10.)</a:t>
            </a:r>
          </a:p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509589" y="1125538"/>
            <a:ext cx="8086634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cs-CZ" sz="2400" u="none" cap="none" strike="noStrik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rPr>
              <a:t>Rozvrh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PREZENČNÍ STUDIUM</a:t>
            </a:r>
          </a:p>
          <a:p>
            <a:pPr indent="-228600" lvl="0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každý předmět má rozvrhovou informaci (den, čas, místnost)</a:t>
            </a:r>
          </a:p>
          <a:p>
            <a:pPr indent="-228600" lvl="0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rozvrh se tvoří automaticky (po registraci)</a:t>
            </a:r>
          </a:p>
          <a:p>
            <a:pPr indent="-228600" lvl="0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v případě časové kolize (standardní jev) je nutné zvolit pouze 1 předmět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b="1" lang="cs-CZ"/>
              <a:t>KOMBINOVANÉ STUDIUM</a:t>
            </a:r>
          </a:p>
          <a:p>
            <a:pPr indent="-228600" lvl="1" marL="914400" marR="0" rtl="0" algn="l">
              <a:spcBef>
                <a:spcPts val="0"/>
              </a:spcBef>
              <a:spcAft>
                <a:spcPts val="0"/>
              </a:spcAft>
            </a:pPr>
            <a:r>
              <a:rPr lang="cs-CZ"/>
              <a:t>rozvrh v IS, </a:t>
            </a:r>
            <a:r>
              <a:rPr lang="cs-CZ"/>
              <a:t>přesný rozvrh je zveřejňován na webových stránkách ústavů</a:t>
            </a: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422693" y="6248400"/>
            <a:ext cx="630590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509589" y="1125538"/>
            <a:ext cx="8086500" cy="647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/>
              <a:t>Důležité odkazy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509589" y="2017713"/>
            <a:ext cx="80823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 u="sng">
                <a:solidFill>
                  <a:schemeClr val="hlink"/>
                </a:solidFill>
                <a:hlinkClick r:id="rId3"/>
              </a:rPr>
              <a:t>Studijní a zkušební řád MU</a:t>
            </a: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 u="sng">
                <a:solidFill>
                  <a:schemeClr val="hlink"/>
                </a:solidFill>
                <a:hlinkClick r:id="rId4"/>
              </a:rPr>
              <a:t>Výklad studijního a zkušebního řádu MU</a:t>
            </a: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 u="sng">
                <a:solidFill>
                  <a:schemeClr val="hlink"/>
                </a:solidFill>
                <a:hlinkClick r:id="rId5"/>
              </a:rPr>
              <a:t>Nejčastější otázky a odpovědi (IS MU)</a:t>
            </a: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</a:pPr>
            <a:r>
              <a:rPr lang="cs-CZ" u="sng">
                <a:solidFill>
                  <a:schemeClr val="hlink"/>
                </a:solidFill>
                <a:hlinkClick r:id="rId6"/>
              </a:rPr>
              <a:t>5 věcí, které byste měli vědět o novém studijním řádu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cs-CZ" u="sng">
                <a:solidFill>
                  <a:schemeClr val="hlink"/>
                </a:solidFill>
                <a:hlinkClick r:id="rId7"/>
              </a:rPr>
              <a:t>Studijní oddělení FF MU</a:t>
            </a:r>
            <a:r>
              <a:rPr lang="cs-CZ"/>
              <a:t> (rady, tipy a návody)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idx="11" type="ftr"/>
          </p:nvPr>
        </p:nvSpPr>
        <p:spPr>
          <a:xfrm>
            <a:off x="422693" y="6248400"/>
            <a:ext cx="630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/>
              <a:t>Společné informace o studiu</a:t>
            </a:r>
          </a:p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6858000" y="6248400"/>
            <a:ext cx="1841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