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82" r:id="rId8"/>
    <p:sldId id="265" r:id="rId9"/>
    <p:sldId id="266" r:id="rId10"/>
    <p:sldId id="267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97" r:id="rId21"/>
    <p:sldId id="295" r:id="rId22"/>
    <p:sldId id="287" r:id="rId23"/>
    <p:sldId id="281" r:id="rId24"/>
    <p:sldId id="283" r:id="rId25"/>
    <p:sldId id="284" r:id="rId26"/>
    <p:sldId id="288" r:id="rId27"/>
    <p:sldId id="289" r:id="rId28"/>
    <p:sldId id="285" r:id="rId29"/>
    <p:sldId id="286" r:id="rId30"/>
    <p:sldId id="290" r:id="rId31"/>
    <p:sldId id="291" r:id="rId32"/>
    <p:sldId id="296" r:id="rId3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27/12/1434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27/12/1434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27/12/1434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27/12/1434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27/12/1434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27/12/1434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Geordie Dialect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Rami</a:t>
            </a:r>
            <a:r>
              <a:rPr lang="en-US" dirty="0" smtClean="0"/>
              <a:t> Ibrahim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Singular and plural “Us”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Geordie: Tell </a:t>
            </a:r>
            <a:r>
              <a:rPr lang="en-US" dirty="0" smtClean="0">
                <a:solidFill>
                  <a:srgbClr val="FF0000"/>
                </a:solidFill>
              </a:rPr>
              <a:t>us</a:t>
            </a:r>
            <a:r>
              <a:rPr lang="en-US" dirty="0" smtClean="0"/>
              <a:t> the truth.</a:t>
            </a:r>
          </a:p>
          <a:p>
            <a:pPr algn="l" rtl="0">
              <a:buNone/>
            </a:pPr>
            <a:r>
              <a:rPr lang="en-US" dirty="0" smtClean="0"/>
              <a:t>                 We love </a:t>
            </a:r>
            <a:r>
              <a:rPr lang="en-US" dirty="0" smtClean="0">
                <a:solidFill>
                  <a:srgbClr val="FF0000"/>
                </a:solidFill>
              </a:rPr>
              <a:t>us</a:t>
            </a:r>
            <a:r>
              <a:rPr lang="en-US" dirty="0" smtClean="0"/>
              <a:t> country.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ST: Tell </a:t>
            </a:r>
            <a:r>
              <a:rPr lang="en-US" dirty="0" smtClean="0">
                <a:solidFill>
                  <a:srgbClr val="FF0000"/>
                </a:solidFill>
              </a:rPr>
              <a:t>me</a:t>
            </a:r>
            <a:r>
              <a:rPr lang="en-US" dirty="0" smtClean="0"/>
              <a:t> the truth.</a:t>
            </a:r>
          </a:p>
          <a:p>
            <a:pPr algn="l" rtl="0">
              <a:buNone/>
            </a:pPr>
            <a:r>
              <a:rPr lang="en-US" dirty="0" smtClean="0"/>
              <a:t>       We love </a:t>
            </a:r>
            <a:r>
              <a:rPr lang="en-US" dirty="0" smtClean="0">
                <a:solidFill>
                  <a:srgbClr val="FF0000"/>
                </a:solidFill>
              </a:rPr>
              <a:t>our</a:t>
            </a:r>
            <a:r>
              <a:rPr lang="en-US" dirty="0" smtClean="0"/>
              <a:t> country.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“</a:t>
            </a:r>
            <a:r>
              <a:rPr lang="en-US" dirty="0" err="1" smtClean="0"/>
              <a:t>Wor</a:t>
            </a:r>
            <a:r>
              <a:rPr lang="en-US" dirty="0" smtClean="0"/>
              <a:t>” Geordie transcription of “our” but it refers to the standard “my”.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Geordie: </a:t>
            </a:r>
            <a:r>
              <a:rPr lang="en-US" dirty="0" err="1" smtClean="0">
                <a:solidFill>
                  <a:srgbClr val="FF0000"/>
                </a:solidFill>
              </a:rPr>
              <a:t>Wor</a:t>
            </a:r>
            <a:r>
              <a:rPr lang="en-US" dirty="0" smtClean="0"/>
              <a:t> lass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ST: </a:t>
            </a:r>
            <a:r>
              <a:rPr lang="en-US" dirty="0" smtClean="0">
                <a:solidFill>
                  <a:srgbClr val="FF0000"/>
                </a:solidFill>
              </a:rPr>
              <a:t>My</a:t>
            </a:r>
            <a:r>
              <a:rPr lang="en-US" dirty="0" smtClean="0"/>
              <a:t> wife</a:t>
            </a:r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“we” instead of “us”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Geordie: They did not give </a:t>
            </a:r>
            <a:r>
              <a:rPr lang="en-US" dirty="0" smtClean="0">
                <a:solidFill>
                  <a:srgbClr val="FF0000"/>
                </a:solidFill>
              </a:rPr>
              <a:t>us</a:t>
            </a:r>
            <a:r>
              <a:rPr lang="en-US" dirty="0" smtClean="0"/>
              <a:t> any hope.</a:t>
            </a:r>
          </a:p>
          <a:p>
            <a:pPr algn="l" rtl="0">
              <a:buNone/>
            </a:pPr>
            <a:r>
              <a:rPr lang="en-US" dirty="0" smtClean="0"/>
              <a:t>                They did not give </a:t>
            </a:r>
            <a:r>
              <a:rPr lang="en-US" dirty="0" smtClean="0">
                <a:solidFill>
                  <a:srgbClr val="FF0000"/>
                </a:solidFill>
              </a:rPr>
              <a:t>we</a:t>
            </a:r>
            <a:r>
              <a:rPr lang="en-US" dirty="0" smtClean="0"/>
              <a:t> any hope.</a:t>
            </a:r>
            <a:endParaRPr lang="ar-SA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ST: They did not give </a:t>
            </a:r>
            <a:r>
              <a:rPr lang="en-US" dirty="0" smtClean="0">
                <a:solidFill>
                  <a:srgbClr val="FF0000"/>
                </a:solidFill>
              </a:rPr>
              <a:t>us</a:t>
            </a:r>
            <a:r>
              <a:rPr lang="en-US" dirty="0" smtClean="0"/>
              <a:t> any hope.</a:t>
            </a:r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Second person plural “</a:t>
            </a:r>
            <a:r>
              <a:rPr lang="en-US" dirty="0" err="1" smtClean="0"/>
              <a:t>youse</a:t>
            </a:r>
            <a:r>
              <a:rPr lang="en-US" dirty="0" smtClean="0"/>
              <a:t>”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Geordie: “</a:t>
            </a:r>
            <a:r>
              <a:rPr lang="en-US" dirty="0" err="1" smtClean="0"/>
              <a:t>Youse</a:t>
            </a:r>
            <a:r>
              <a:rPr lang="en-US" dirty="0" smtClean="0"/>
              <a:t>”</a:t>
            </a:r>
            <a:endParaRPr lang="ar-SA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ST: “You all” or  “you guys”</a:t>
            </a:r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Reflexive and emphatic pronouns: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Geordie: </a:t>
            </a:r>
            <a:r>
              <a:rPr lang="en-US" dirty="0" err="1" smtClean="0"/>
              <a:t>mysell</a:t>
            </a:r>
            <a:r>
              <a:rPr lang="en-US" dirty="0" smtClean="0"/>
              <a:t>,…, </a:t>
            </a:r>
            <a:r>
              <a:rPr lang="en-US" dirty="0" err="1" smtClean="0"/>
              <a:t>themsells</a:t>
            </a:r>
            <a:r>
              <a:rPr lang="en-US" dirty="0" smtClean="0"/>
              <a:t>.</a:t>
            </a:r>
            <a:endParaRPr lang="ar-SA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ST: my self,…., themselves.</a:t>
            </a:r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Anticipatory pronoun:</a:t>
            </a:r>
          </a:p>
          <a:p>
            <a:pPr algn="l" rtl="0">
              <a:buNone/>
            </a:pPr>
            <a:r>
              <a:rPr lang="en-US" dirty="0" smtClean="0"/>
              <a:t>Geordie: I read a book, </a:t>
            </a:r>
            <a:r>
              <a:rPr lang="en-US" dirty="0" smtClean="0">
                <a:solidFill>
                  <a:srgbClr val="FF0000"/>
                </a:solidFill>
              </a:rPr>
              <a:t>me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/>
              <a:t>                She has been always clever, </a:t>
            </a:r>
            <a:r>
              <a:rPr lang="en-US" dirty="0" smtClean="0">
                <a:solidFill>
                  <a:srgbClr val="FF0000"/>
                </a:solidFill>
              </a:rPr>
              <a:t>her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ST: No equivalent!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“them”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Geordie: Are</a:t>
            </a:r>
            <a:r>
              <a:rPr lang="en-US" dirty="0" smtClean="0">
                <a:solidFill>
                  <a:srgbClr val="FF0000"/>
                </a:solidFill>
              </a:rPr>
              <a:t> them </a:t>
            </a:r>
            <a:r>
              <a:rPr lang="en-US" dirty="0" smtClean="0"/>
              <a:t>chairs free?</a:t>
            </a:r>
            <a:endParaRPr lang="ar-SA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ST: Are </a:t>
            </a:r>
            <a:r>
              <a:rPr lang="en-US" dirty="0" smtClean="0">
                <a:solidFill>
                  <a:srgbClr val="FF0000"/>
                </a:solidFill>
              </a:rPr>
              <a:t>these</a:t>
            </a:r>
            <a:r>
              <a:rPr lang="en-US" dirty="0" smtClean="0"/>
              <a:t> chairs free?</a:t>
            </a:r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“what” instead of “that”: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Geordie: There is something on the table </a:t>
            </a:r>
            <a:r>
              <a:rPr lang="en-US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your brother brought yesterday.</a:t>
            </a:r>
            <a:endParaRPr lang="ar-SA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ST: There is something on the table </a:t>
            </a:r>
            <a:r>
              <a:rPr lang="en-US" dirty="0" smtClean="0">
                <a:solidFill>
                  <a:srgbClr val="FF0000"/>
                </a:solidFill>
              </a:rPr>
              <a:t>that</a:t>
            </a:r>
            <a:r>
              <a:rPr lang="en-US" dirty="0" smtClean="0"/>
              <a:t> your brother brought yesterday.</a:t>
            </a:r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One of the most obvious differences is the use of “is” for third person plural.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Geordie: There is /was four lasses in the house.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ST: There are/were four girls in the house.</a:t>
            </a:r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Negation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Double negation</a:t>
            </a:r>
          </a:p>
          <a:p>
            <a:pPr algn="l" rtl="0"/>
            <a:r>
              <a:rPr lang="en-US" dirty="0" smtClean="0"/>
              <a:t>“</a:t>
            </a:r>
            <a:r>
              <a:rPr lang="en-US" dirty="0" err="1" smtClean="0"/>
              <a:t>divn’t</a:t>
            </a:r>
            <a:r>
              <a:rPr lang="en-US" dirty="0" smtClean="0"/>
              <a:t>” instead of “don’t”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Geordie: I </a:t>
            </a:r>
            <a:r>
              <a:rPr lang="en-US" dirty="0" err="1" smtClean="0"/>
              <a:t>divn’t</a:t>
            </a:r>
            <a:r>
              <a:rPr lang="en-US" dirty="0" smtClean="0"/>
              <a:t> like </a:t>
            </a:r>
            <a:r>
              <a:rPr lang="en-US" dirty="0" err="1" smtClean="0"/>
              <a:t>bairns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ST: I don’t like children.</a:t>
            </a:r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Historical Background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System:</a:t>
            </a:r>
            <a:endParaRPr lang="ar-SA" dirty="0"/>
          </a:p>
        </p:txBody>
      </p:sp>
      <p:pic>
        <p:nvPicPr>
          <p:cNvPr id="7" name="عنصر نائب للمحتوى 6" descr="untitled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2214554"/>
            <a:ext cx="7215238" cy="41100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untitled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4758" y="1935163"/>
            <a:ext cx="5854483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ctr" rtl="0">
              <a:buNone/>
            </a:pPr>
            <a:r>
              <a:rPr lang="en-US" sz="5400" dirty="0" err="1" smtClean="0"/>
              <a:t>Hadaway</a:t>
            </a:r>
            <a:r>
              <a:rPr lang="en-US" sz="5400" dirty="0" smtClean="0"/>
              <a:t>, let us </a:t>
            </a:r>
            <a:r>
              <a:rPr lang="en-US" sz="5400" dirty="0" err="1" smtClean="0"/>
              <a:t>larn</a:t>
            </a:r>
            <a:r>
              <a:rPr lang="en-US" sz="5400" dirty="0" smtClean="0"/>
              <a:t> </a:t>
            </a:r>
            <a:r>
              <a:rPr lang="en-US" sz="5400" dirty="0" err="1" smtClean="0"/>
              <a:t>youse</a:t>
            </a:r>
            <a:r>
              <a:rPr lang="en-US" sz="5400" dirty="0" smtClean="0"/>
              <a:t> Geordie</a:t>
            </a:r>
            <a:endParaRPr lang="ar-SA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6000" dirty="0" err="1" smtClean="0"/>
              <a:t>Toon</a:t>
            </a:r>
            <a:endParaRPr lang="ar-SA" sz="6000" dirty="0"/>
          </a:p>
        </p:txBody>
      </p:sp>
      <p:pic>
        <p:nvPicPr>
          <p:cNvPr id="6" name="عنصر نائب للصورة 5" descr="Too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1050" r="1105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sz="6000" dirty="0" smtClean="0"/>
              <a:t>Lad/</a:t>
            </a:r>
            <a:r>
              <a:rPr lang="en-US" sz="6000" dirty="0" err="1" smtClean="0"/>
              <a:t>Laddie</a:t>
            </a:r>
            <a:endParaRPr lang="ar-SA" sz="6000" dirty="0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pPr algn="l" rtl="0"/>
            <a:r>
              <a:rPr lang="en-US" sz="5400" dirty="0" smtClean="0"/>
              <a:t>Lass/Lassie</a:t>
            </a:r>
            <a:endParaRPr lang="ar-SA" sz="5400" dirty="0"/>
          </a:p>
        </p:txBody>
      </p:sp>
      <p:pic>
        <p:nvPicPr>
          <p:cNvPr id="11" name="عنصر نائب للمحتوى 10" descr="Lass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072066" y="2571743"/>
            <a:ext cx="2517771" cy="3099601"/>
          </a:xfrm>
        </p:spPr>
      </p:pic>
      <p:pic>
        <p:nvPicPr>
          <p:cNvPr id="13" name="عنصر نائب للمحتوى 12" descr="boy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1153319" y="2928934"/>
            <a:ext cx="2647950" cy="26432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Gadgie</a:t>
            </a:r>
            <a:endParaRPr lang="ar-SA" sz="5400" dirty="0"/>
          </a:p>
        </p:txBody>
      </p:sp>
      <p:pic>
        <p:nvPicPr>
          <p:cNvPr id="7" name="عنصر نائب للصورة 6" descr="Gadgi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681" r="9681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Bairn</a:t>
            </a:r>
            <a:endParaRPr lang="ar-SA" sz="5400" dirty="0"/>
          </a:p>
        </p:txBody>
      </p:sp>
      <p:pic>
        <p:nvPicPr>
          <p:cNvPr id="5" name="عنصر نائب للصورة 4" descr="happy_little_boy_cartoon_0515-1003-3016-3350_SMU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5954" b="1595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Damn, they </a:t>
            </a:r>
            <a:r>
              <a:rPr lang="en-US" dirty="0" err="1" smtClean="0"/>
              <a:t>divn’t</a:t>
            </a:r>
            <a:r>
              <a:rPr lang="en-US" dirty="0" smtClean="0"/>
              <a:t> leave us no hope! I </a:t>
            </a:r>
            <a:r>
              <a:rPr lang="en-US" dirty="0" err="1" smtClean="0"/>
              <a:t>gan</a:t>
            </a:r>
            <a:r>
              <a:rPr lang="en-US" dirty="0" smtClean="0"/>
              <a:t> </a:t>
            </a:r>
            <a:r>
              <a:rPr lang="en-US" dirty="0" err="1" smtClean="0"/>
              <a:t>hyem</a:t>
            </a:r>
            <a:r>
              <a:rPr lang="en-US" dirty="0" smtClean="0"/>
              <a:t>, me. </a:t>
            </a:r>
            <a:endParaRPr lang="ar-SA" dirty="0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l" rtl="0"/>
            <a:r>
              <a:rPr lang="en-US" dirty="0" smtClean="0"/>
              <a:t>Let we </a:t>
            </a:r>
            <a:r>
              <a:rPr lang="en-US" dirty="0" err="1" smtClean="0"/>
              <a:t>gan</a:t>
            </a:r>
            <a:r>
              <a:rPr lang="en-US" dirty="0" smtClean="0"/>
              <a:t> </a:t>
            </a:r>
            <a:r>
              <a:rPr lang="en-US" dirty="0" err="1" smtClean="0"/>
              <a:t>yem</a:t>
            </a:r>
            <a:r>
              <a:rPr lang="en-US" dirty="0" smtClean="0"/>
              <a:t>!</a:t>
            </a:r>
            <a:endParaRPr lang="ar-SA" dirty="0"/>
          </a:p>
        </p:txBody>
      </p:sp>
      <p:pic>
        <p:nvPicPr>
          <p:cNvPr id="10" name="عنصر نائب للمحتوى 9" descr="going home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343819" y="3428206"/>
            <a:ext cx="2266950" cy="2019300"/>
          </a:xfrm>
        </p:spPr>
      </p:pic>
      <p:pic>
        <p:nvPicPr>
          <p:cNvPr id="11" name="عنصر نائب للمحتوى 10" descr="gan hyem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461000" y="3490119"/>
            <a:ext cx="2409825" cy="18954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Crack</a:t>
            </a:r>
            <a:endParaRPr lang="ar-SA" dirty="0"/>
          </a:p>
        </p:txBody>
      </p:sp>
      <p:sp>
        <p:nvSpPr>
          <p:cNvPr id="10" name="عنصر نائب للنص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l" rtl="0"/>
            <a:r>
              <a:rPr lang="en-US" dirty="0" smtClean="0"/>
              <a:t>Crack</a:t>
            </a:r>
            <a:endParaRPr lang="ar-SA" dirty="0"/>
          </a:p>
        </p:txBody>
      </p:sp>
      <p:pic>
        <p:nvPicPr>
          <p:cNvPr id="12" name="عنصر نائب للمحتوى 11" descr="gossip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57158" y="4357694"/>
            <a:ext cx="2628900" cy="1743075"/>
          </a:xfrm>
        </p:spPr>
      </p:pic>
      <p:pic>
        <p:nvPicPr>
          <p:cNvPr id="13" name="عنصر نائب للمحتوى 12" descr="news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608637" y="3356769"/>
            <a:ext cx="2114550" cy="2162175"/>
          </a:xfrm>
        </p:spPr>
      </p:pic>
      <p:pic>
        <p:nvPicPr>
          <p:cNvPr id="1026" name="Picture 2" descr="C:\Documents and Settings\rami\Desktop\Crac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500306"/>
            <a:ext cx="2466975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 smtClean="0"/>
              <a:t>Them lasses is canny beautiful.</a:t>
            </a:r>
            <a:endParaRPr lang="ar-SA" dirty="0"/>
          </a:p>
        </p:txBody>
      </p:sp>
      <p:sp>
        <p:nvSpPr>
          <p:cNvPr id="7" name="عنصر نائب للنص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Them lasses is canny.</a:t>
            </a:r>
            <a:endParaRPr lang="ar-SA" dirty="0"/>
          </a:p>
        </p:txBody>
      </p:sp>
      <p:pic>
        <p:nvPicPr>
          <p:cNvPr id="9" name="عنصر نائب للمحتوى 8" descr="canny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85786" y="3071810"/>
            <a:ext cx="2986908" cy="2247109"/>
          </a:xfrm>
        </p:spPr>
      </p:pic>
      <p:pic>
        <p:nvPicPr>
          <p:cNvPr id="10" name="عنصر نائب للمحتوى 9" descr="very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929191" y="3000372"/>
            <a:ext cx="2970210" cy="23614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Expansion </a:t>
            </a:r>
            <a:r>
              <a:rPr lang="en-US" smtClean="0"/>
              <a:t>and Decline </a:t>
            </a:r>
            <a:r>
              <a:rPr lang="en-US" dirty="0" smtClean="0"/>
              <a:t>of the Celtic Culture</a:t>
            </a:r>
            <a:endParaRPr lang="ar-SA" dirty="0"/>
          </a:p>
        </p:txBody>
      </p:sp>
      <p:pic>
        <p:nvPicPr>
          <p:cNvPr id="4" name="عنصر نائب للمحتوى 3" descr="300px-Celts_in_Europ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238" y="2802897"/>
            <a:ext cx="3809524" cy="26539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وان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1" name="عنصر نائب للنص 10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Do you agree?</a:t>
            </a:r>
          </a:p>
          <a:p>
            <a:r>
              <a:rPr lang="en-US" sz="2800" dirty="0" smtClean="0"/>
              <a:t>Whey aye! </a:t>
            </a:r>
            <a:r>
              <a:rPr lang="en-US" sz="2800" dirty="0" err="1" smtClean="0"/>
              <a:t>Whyaye</a:t>
            </a:r>
            <a:r>
              <a:rPr lang="en-US" sz="2800" dirty="0" smtClean="0"/>
              <a:t>!</a:t>
            </a:r>
            <a:endParaRPr lang="ar-SA" sz="2800" dirty="0"/>
          </a:p>
        </p:txBody>
      </p:sp>
      <p:pic>
        <p:nvPicPr>
          <p:cNvPr id="9" name="عنصر نائب للمحتوى 8" descr="dialogu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940300" y="3000375"/>
            <a:ext cx="2381250" cy="1924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12" name="عنصر نائب للمحتوى 11"/>
          <p:cNvGraphicFramePr>
            <a:graphicFrameLocks noGrp="1"/>
          </p:cNvGraphicFramePr>
          <p:nvPr>
            <p:ph sz="half" idx="1"/>
          </p:nvPr>
        </p:nvGraphicFramePr>
        <p:xfrm>
          <a:off x="457200" y="1920875"/>
          <a:ext cx="4038600" cy="2595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ST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Geordie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Teach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err="1" smtClean="0"/>
                        <a:t>larn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Come on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err="1" smtClean="0"/>
                        <a:t>Hadaway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Go home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err="1" smtClean="0"/>
                        <a:t>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hyem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Of course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Whey aye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Very, pleasant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canny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عنصر نائب للمحتوى 12"/>
          <p:cNvGraphicFramePr>
            <a:graphicFrameLocks noGrp="1"/>
          </p:cNvGraphicFramePr>
          <p:nvPr>
            <p:ph sz="half" idx="2"/>
          </p:nvPr>
        </p:nvGraphicFramePr>
        <p:xfrm>
          <a:off x="4648200" y="1920875"/>
          <a:ext cx="4038600" cy="2595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ST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Geordie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town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err="1" smtClean="0"/>
                        <a:t>toon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girl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lass/lassie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boy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lad/</a:t>
                      </a:r>
                      <a:r>
                        <a:rPr lang="en-US" dirty="0" err="1" smtClean="0"/>
                        <a:t>laddie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child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err="1" smtClean="0"/>
                        <a:t>bairn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Old man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err="1" smtClean="0"/>
                        <a:t>gadgie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gossip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crack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sz="3600" dirty="0" smtClean="0"/>
              <a:t>       Thank “</a:t>
            </a:r>
            <a:r>
              <a:rPr lang="en-US" sz="3600" dirty="0" err="1" smtClean="0"/>
              <a:t>youse</a:t>
            </a:r>
            <a:r>
              <a:rPr lang="en-US" sz="3600" dirty="0" smtClean="0"/>
              <a:t>”  for  your attention!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Anglo-Saxons and their language</a:t>
            </a:r>
            <a:endParaRPr lang="ar-SA" dirty="0"/>
          </a:p>
        </p:txBody>
      </p:sp>
      <p:sp>
        <p:nvSpPr>
          <p:cNvPr id="7" name="عنصر نائب للنص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The Geordie dialect started to develop after the Romans left Britain in the 5</a:t>
            </a:r>
            <a:r>
              <a:rPr lang="en-US" baseline="30000" dirty="0" smtClean="0"/>
              <a:t>th</a:t>
            </a:r>
            <a:r>
              <a:rPr lang="en-US" dirty="0" smtClean="0"/>
              <a:t> century and the Anglo-Saxons  started invading Britain. Anglo-Saxons introduced their language  which is known today as old English. Over the years the Anglo-Saxon language changed greatly due to the influence of Latin, Greek and Norman- French. As a result of its  relative remoteness and isolation, the North- East was not influenced so heavily and Old English has not changed to such an extent as it was in other parts of England. </a:t>
            </a:r>
            <a:endParaRPr lang="ar-SA" dirty="0"/>
          </a:p>
        </p:txBody>
      </p:sp>
      <p:pic>
        <p:nvPicPr>
          <p:cNvPr id="8" name="عنصر نائب للمحتوى 3" descr="300px-Britain_peoples_circa_600_svg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702175" y="2190750"/>
            <a:ext cx="2857500" cy="35433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English: Remnants and Survival </a:t>
            </a:r>
            <a:endParaRPr lang="ar-SA" dirty="0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modern-day dialects which bear the closest resemblance to Old English are the dialects of Northumberland, Durham and </a:t>
            </a:r>
            <a:r>
              <a:rPr lang="en-US" dirty="0" err="1" smtClean="0"/>
              <a:t>Tyneside</a:t>
            </a:r>
            <a:r>
              <a:rPr lang="en-US" dirty="0" smtClean="0"/>
              <a:t>. 80 % of  distinctively Geordie words are of an Anglo-Saxon origin.</a:t>
            </a:r>
          </a:p>
          <a:p>
            <a:r>
              <a:rPr lang="en-US" dirty="0" smtClean="0"/>
              <a:t> </a:t>
            </a:r>
            <a:endParaRPr lang="ar-SA" dirty="0"/>
          </a:p>
        </p:txBody>
      </p:sp>
      <p:pic>
        <p:nvPicPr>
          <p:cNvPr id="7" name="عنصر نائب للمحتوى 3" descr="clip_image00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285860"/>
            <a:ext cx="5111750" cy="49292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term Geordie generally refers to a native of Newcastle-upon-Tyne, also called </a:t>
            </a:r>
            <a:r>
              <a:rPr lang="en-US" dirty="0" err="1" smtClean="0"/>
              <a:t>Tyneside</a:t>
            </a:r>
            <a:r>
              <a:rPr lang="en-US" dirty="0" smtClean="0"/>
              <a:t>. However, the term is used sometimes in connection with the whole of North East England. </a:t>
            </a:r>
          </a:p>
          <a:p>
            <a:pPr algn="l" rtl="0"/>
            <a:r>
              <a:rPr lang="en-US" dirty="0" smtClean="0"/>
              <a:t>Several theories about how the term Geordie came into existence.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English Versus Geordie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Grammatical Differences: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Pronominal System: the most notable one is the use of different possessive pronouns.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Possessive “me”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Geordie: </a:t>
            </a:r>
            <a:r>
              <a:rPr lang="en-US" dirty="0" smtClean="0">
                <a:solidFill>
                  <a:srgbClr val="FF0000"/>
                </a:solidFill>
              </a:rPr>
              <a:t>Me</a:t>
            </a:r>
            <a:r>
              <a:rPr lang="en-US" dirty="0" smtClean="0"/>
              <a:t> mum and </a:t>
            </a:r>
            <a:r>
              <a:rPr lang="en-US" dirty="0" smtClean="0">
                <a:solidFill>
                  <a:srgbClr val="FF0000"/>
                </a:solidFill>
              </a:rPr>
              <a:t>me</a:t>
            </a:r>
            <a:r>
              <a:rPr lang="en-US" dirty="0" smtClean="0"/>
              <a:t> dad are very proud.</a:t>
            </a:r>
            <a:endParaRPr lang="ar-SA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ST: </a:t>
            </a:r>
            <a:r>
              <a:rPr lang="en-US" dirty="0" smtClean="0">
                <a:solidFill>
                  <a:srgbClr val="FF0000"/>
                </a:solidFill>
              </a:rPr>
              <a:t>My</a:t>
            </a:r>
            <a:r>
              <a:rPr lang="en-US" dirty="0" smtClean="0"/>
              <a:t> mum and</a:t>
            </a:r>
            <a:r>
              <a:rPr lang="en-US" dirty="0" smtClean="0">
                <a:solidFill>
                  <a:srgbClr val="FF0000"/>
                </a:solidFill>
              </a:rPr>
              <a:t> my </a:t>
            </a:r>
            <a:r>
              <a:rPr lang="en-US" dirty="0" smtClean="0"/>
              <a:t>dad are very proud.</a:t>
            </a:r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777</TotalTime>
  <Words>621</Words>
  <Application>Microsoft Office PowerPoint</Application>
  <PresentationFormat>Předvádění na obrazovce (4:3)</PresentationFormat>
  <Paragraphs>131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تدفق</vt:lpstr>
      <vt:lpstr>Geordie Dialect</vt:lpstr>
      <vt:lpstr>Historical Background</vt:lpstr>
      <vt:lpstr>Expansion and Decline of the Celtic Culture</vt:lpstr>
      <vt:lpstr>Anglo-Saxons and their language</vt:lpstr>
      <vt:lpstr>Old English: Remnants and Survival </vt:lpstr>
      <vt:lpstr>Term</vt:lpstr>
      <vt:lpstr>Standard English Versus Geordie</vt:lpstr>
      <vt:lpstr>Grammatical Differences: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Verbs</vt:lpstr>
      <vt:lpstr>Negation</vt:lpstr>
      <vt:lpstr>Sound System:</vt:lpstr>
      <vt:lpstr>Snímek 21</vt:lpstr>
      <vt:lpstr>Vocabulary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Geordie Dialect</dc:title>
  <cp:lastModifiedBy>Tomek</cp:lastModifiedBy>
  <cp:revision>92</cp:revision>
  <dcterms:modified xsi:type="dcterms:W3CDTF">2013-10-31T09:00:50Z</dcterms:modified>
</cp:coreProperties>
</file>