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8" r:id="rId10"/>
    <p:sldId id="265" r:id="rId11"/>
    <p:sldId id="263" r:id="rId12"/>
    <p:sldId id="264" r:id="rId13"/>
    <p:sldId id="267" r:id="rId1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9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8816-EB01-4368-BE49-665801E00951}" type="datetimeFigureOut">
              <a:rPr lang="sk-SK" smtClean="0"/>
              <a:pPr/>
              <a:t>14. 10. 2015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6756-B007-43AD-B6C3-004CA742AB3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02979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8816-EB01-4368-BE49-665801E00951}" type="datetimeFigureOut">
              <a:rPr lang="sk-SK" smtClean="0"/>
              <a:pPr/>
              <a:t>14. 10. 2015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6756-B007-43AD-B6C3-004CA742AB3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1383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8816-EB01-4368-BE49-665801E00951}" type="datetimeFigureOut">
              <a:rPr lang="sk-SK" smtClean="0"/>
              <a:pPr/>
              <a:t>14. 10. 2015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6756-B007-43AD-B6C3-004CA742AB3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37183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8816-EB01-4368-BE49-665801E00951}" type="datetimeFigureOut">
              <a:rPr lang="sk-SK" smtClean="0"/>
              <a:pPr/>
              <a:t>14. 10. 2015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6756-B007-43AD-B6C3-004CA742AB3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73670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8816-EB01-4368-BE49-665801E00951}" type="datetimeFigureOut">
              <a:rPr lang="sk-SK" smtClean="0"/>
              <a:pPr/>
              <a:t>14. 10. 2015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6756-B007-43AD-B6C3-004CA742AB3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77137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8816-EB01-4368-BE49-665801E00951}" type="datetimeFigureOut">
              <a:rPr lang="sk-SK" smtClean="0"/>
              <a:pPr/>
              <a:t>14. 10. 2015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6756-B007-43AD-B6C3-004CA742AB3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88240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8816-EB01-4368-BE49-665801E00951}" type="datetimeFigureOut">
              <a:rPr lang="sk-SK" smtClean="0"/>
              <a:pPr/>
              <a:t>14. 10. 2015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6756-B007-43AD-B6C3-004CA742AB3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4932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8816-EB01-4368-BE49-665801E00951}" type="datetimeFigureOut">
              <a:rPr lang="sk-SK" smtClean="0"/>
              <a:pPr/>
              <a:t>14. 10. 2015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6756-B007-43AD-B6C3-004CA742AB3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42154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8816-EB01-4368-BE49-665801E00951}" type="datetimeFigureOut">
              <a:rPr lang="sk-SK" smtClean="0"/>
              <a:pPr/>
              <a:t>14. 10. 2015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6756-B007-43AD-B6C3-004CA742AB3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27288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8816-EB01-4368-BE49-665801E00951}" type="datetimeFigureOut">
              <a:rPr lang="sk-SK" smtClean="0"/>
              <a:pPr/>
              <a:t>14. 10. 2015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6756-B007-43AD-B6C3-004CA742AB3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36847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8816-EB01-4368-BE49-665801E00951}" type="datetimeFigureOut">
              <a:rPr lang="sk-SK" smtClean="0"/>
              <a:pPr/>
              <a:t>14. 10. 2015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6756-B007-43AD-B6C3-004CA742AB3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07602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98816-EB01-4368-BE49-665801E00951}" type="datetimeFigureOut">
              <a:rPr lang="sk-SK" smtClean="0"/>
              <a:pPr/>
              <a:t>14. 10. 2015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E6756-B007-43AD-B6C3-004CA742AB3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4437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ing.upenn.edu/phono_atlas/home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General American Dialect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sk-SK" dirty="0" smtClean="0"/>
              <a:t>I</a:t>
            </a:r>
            <a:r>
              <a:rPr lang="en-US" dirty="0" err="1" smtClean="0"/>
              <a:t>ntroduction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30089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Diphtongs</a:t>
            </a:r>
            <a:endParaRPr lang="sk-SK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4334066"/>
              </p:ext>
            </p:extLst>
          </p:nvPr>
        </p:nvGraphicFramePr>
        <p:xfrm>
          <a:off x="467544" y="2636912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Diphtong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Lexical</a:t>
                      </a:r>
                      <a:r>
                        <a:rPr lang="en-US" baseline="0" dirty="0" smtClean="0"/>
                        <a:t> Set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eɪ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FACE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aɪ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PRICE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ɔɪ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CHOICE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GOAT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aʊ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MOUTH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4215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Merging of vowels before /r/ </a:t>
            </a:r>
            <a:endParaRPr lang="sk-SK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3274982"/>
              </p:ext>
            </p:extLst>
          </p:nvPr>
        </p:nvGraphicFramePr>
        <p:xfrm>
          <a:off x="467544" y="2492896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Vowel in /____r/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Merge as…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 words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ir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0" dirty="0" smtClean="0"/>
                        <a:t> ~ </a:t>
                      </a:r>
                      <a:r>
                        <a:rPr lang="en-US" baseline="0" dirty="0" err="1" smtClean="0"/>
                        <a:t>ɪr</a:t>
                      </a:r>
                      <a:r>
                        <a:rPr lang="en-US" baseline="0" dirty="0" smtClean="0"/>
                        <a:t>/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baseline="0" dirty="0" err="1" smtClean="0"/>
                        <a:t>ɪr</a:t>
                      </a:r>
                      <a:r>
                        <a:rPr lang="en-US" dirty="0" smtClean="0"/>
                        <a:t>/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near, spirit</a:t>
                      </a:r>
                      <a:endParaRPr lang="sk-SK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eɪr</a:t>
                      </a:r>
                      <a:r>
                        <a:rPr lang="en-US" dirty="0" smtClean="0"/>
                        <a:t> ~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ɛr</a:t>
                      </a:r>
                      <a:r>
                        <a:rPr lang="en-US" baseline="0" dirty="0" smtClean="0"/>
                        <a:t> ~ </a:t>
                      </a:r>
                      <a:r>
                        <a:rPr lang="en-US" baseline="0" dirty="0" err="1" smtClean="0"/>
                        <a:t>ær</a:t>
                      </a:r>
                      <a:r>
                        <a:rPr lang="en-US" baseline="0" dirty="0" smtClean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baseline="0" dirty="0" err="1" smtClean="0"/>
                        <a:t>ɛr</a:t>
                      </a:r>
                      <a:r>
                        <a:rPr lang="en-US" dirty="0" smtClean="0"/>
                        <a:t>/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fairy, ferry, marry</a:t>
                      </a:r>
                      <a:endParaRPr lang="sk-SK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ɑr</a:t>
                      </a:r>
                      <a:r>
                        <a:rPr lang="en-US" dirty="0" smtClean="0"/>
                        <a:t>/ (START, LOT)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bar, sorry</a:t>
                      </a:r>
                      <a:endParaRPr lang="sk-SK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ɔr</a:t>
                      </a:r>
                      <a:r>
                        <a:rPr lang="en-US" dirty="0" smtClean="0"/>
                        <a:t> ~ or/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ɔr</a:t>
                      </a:r>
                      <a:r>
                        <a:rPr lang="en-US" dirty="0" smtClean="0"/>
                        <a:t>/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war, bore, orange</a:t>
                      </a:r>
                      <a:endParaRPr lang="sk-SK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ur</a:t>
                      </a:r>
                      <a:r>
                        <a:rPr lang="en-US" dirty="0" smtClean="0"/>
                        <a:t> ~ </a:t>
                      </a:r>
                      <a:r>
                        <a:rPr lang="en-US" dirty="0" err="1" smtClean="0"/>
                        <a:t>ʊr</a:t>
                      </a:r>
                      <a:r>
                        <a:rPr lang="en-US" dirty="0" smtClean="0"/>
                        <a:t>/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ʊr</a:t>
                      </a:r>
                      <a:r>
                        <a:rPr lang="en-US" dirty="0" smtClean="0"/>
                        <a:t>/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you’re, poor</a:t>
                      </a:r>
                      <a:endParaRPr lang="sk-SK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ʌr</a:t>
                      </a:r>
                      <a:r>
                        <a:rPr lang="en-US" dirty="0" smtClean="0"/>
                        <a:t> ~ </a:t>
                      </a:r>
                      <a:r>
                        <a:rPr lang="en-US" dirty="0" err="1" smtClean="0"/>
                        <a:t>ɛr</a:t>
                      </a:r>
                      <a:r>
                        <a:rPr lang="en-US" dirty="0" smtClean="0"/>
                        <a:t>/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/</a:t>
                      </a:r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ɝ</a:t>
                      </a:r>
                      <a:r>
                        <a:rPr lang="en-US" dirty="0" smtClean="0"/>
                        <a:t>/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current, furry</a:t>
                      </a:r>
                      <a:endParaRPr lang="sk-SK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3375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Rhythm, Tempo, Tone &amp; Pitch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61048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PITCH: Sentence emphasis added by increasing volume rather than pitch. Higher pitches typically avoided in </a:t>
            </a:r>
            <a:r>
              <a:rPr lang="en-US" dirty="0" err="1" smtClean="0">
                <a:solidFill>
                  <a:schemeClr val="bg1"/>
                </a:solidFill>
              </a:rPr>
              <a:t>GenAm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RHYTHM: Emphasis is spread more evenly throughout the utterance than in RP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TEMPO: of </a:t>
            </a:r>
            <a:r>
              <a:rPr lang="en-US" dirty="0" err="1" smtClean="0">
                <a:solidFill>
                  <a:schemeClr val="bg1"/>
                </a:solidFill>
              </a:rPr>
              <a:t>GenAm</a:t>
            </a:r>
            <a:r>
              <a:rPr lang="en-US" dirty="0" smtClean="0">
                <a:solidFill>
                  <a:schemeClr val="bg1"/>
                </a:solidFill>
              </a:rPr>
              <a:t> is usually lower than in RP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SENTENCE STRESS: The beginning of the utterance spoken more loudly, volume decreases towards the end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TONE: Harder tone, more emphasis on vowels than in RP    </a:t>
            </a:r>
            <a:endParaRPr lang="sk-S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204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References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Meier, P. </a:t>
            </a:r>
            <a:r>
              <a:rPr lang="en-US" i="1" dirty="0" smtClean="0">
                <a:solidFill>
                  <a:schemeClr val="bg1"/>
                </a:solidFill>
              </a:rPr>
              <a:t>Accents for Stage and Screen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Wells, J.C. Accents of English, vol. 3</a:t>
            </a:r>
          </a:p>
          <a:p>
            <a:pPr marL="0" indent="0">
              <a:buNone/>
            </a:pPr>
            <a:endParaRPr lang="en-US" i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i="1" dirty="0" smtClean="0">
                <a:solidFill>
                  <a:schemeClr val="bg1"/>
                </a:solidFill>
              </a:rPr>
              <a:t>The </a:t>
            </a:r>
            <a:r>
              <a:rPr lang="en-US" i="1" dirty="0" err="1" smtClean="0">
                <a:solidFill>
                  <a:schemeClr val="bg1"/>
                </a:solidFill>
              </a:rPr>
              <a:t>Telsur</a:t>
            </a:r>
            <a:r>
              <a:rPr lang="en-US" i="1" dirty="0" smtClean="0">
                <a:solidFill>
                  <a:schemeClr val="bg1"/>
                </a:solidFill>
              </a:rPr>
              <a:t> Project </a:t>
            </a:r>
            <a:r>
              <a:rPr lang="en-US" dirty="0" smtClean="0">
                <a:solidFill>
                  <a:schemeClr val="bg1"/>
                </a:solidFill>
              </a:rPr>
              <a:t>by William </a:t>
            </a:r>
            <a:r>
              <a:rPr lang="en-US" dirty="0" err="1" smtClean="0">
                <a:solidFill>
                  <a:schemeClr val="bg1"/>
                </a:solidFill>
              </a:rPr>
              <a:t>Labov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i="1" dirty="0" smtClean="0">
                <a:solidFill>
                  <a:schemeClr val="bg1"/>
                </a:solidFill>
              </a:rPr>
              <a:t>et al.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sk-SK" dirty="0" smtClean="0">
                <a:hlinkClick r:id="rId2"/>
              </a:rPr>
              <a:t>http://www.ling.upenn.edu/phono_atlas/home.html</a:t>
            </a:r>
            <a:endParaRPr lang="en-US" dirty="0" smtClean="0"/>
          </a:p>
          <a:p>
            <a:pPr marL="0" indent="0">
              <a:buNone/>
            </a:pPr>
            <a:endParaRPr lang="sk-S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642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bg1"/>
                </a:solidFill>
              </a:rPr>
              <a:t>What is GenAm?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dirty="0" smtClean="0">
                <a:solidFill>
                  <a:schemeClr val="bg1"/>
                </a:solidFill>
              </a:rPr>
              <a:t>-  Network English, Standard American English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chemeClr val="bg1"/>
                </a:solidFill>
              </a:rPr>
              <a:t>Few native speakers, usually acquired. 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chemeClr val="bg1"/>
                </a:solidFill>
              </a:rPr>
              <a:t>Minor differences in realization depending on speaker.</a:t>
            </a:r>
          </a:p>
          <a:p>
            <a:pPr>
              <a:buFontTx/>
              <a:buChar char="-"/>
            </a:pPr>
            <a:r>
              <a:rPr lang="sk-SK" dirty="0" smtClean="0">
                <a:solidFill>
                  <a:schemeClr val="bg1"/>
                </a:solidFill>
              </a:rPr>
              <a:t>Regionally intermediate, different from the regional accents of both the Southern states, the midwest and the US Northeast</a:t>
            </a:r>
            <a:endParaRPr lang="en-US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sk-SK" dirty="0" smtClean="0">
                <a:solidFill>
                  <a:schemeClr val="bg1"/>
                </a:solidFill>
              </a:rPr>
              <a:t>One of the 2 globally preferred dialects of English, next to RP.</a:t>
            </a:r>
            <a:endParaRPr lang="sk-S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256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bg1"/>
                </a:solidFill>
              </a:rPr>
              <a:t>The </a:t>
            </a:r>
            <a:r>
              <a:rPr lang="en-US" dirty="0" smtClean="0">
                <a:solidFill>
                  <a:schemeClr val="bg1"/>
                </a:solidFill>
              </a:rPr>
              <a:t>‘R</a:t>
            </a:r>
            <a:r>
              <a:rPr lang="sk-SK" dirty="0" smtClean="0">
                <a:solidFill>
                  <a:schemeClr val="bg1"/>
                </a:solidFill>
              </a:rPr>
              <a:t>egional Home</a:t>
            </a:r>
            <a:r>
              <a:rPr lang="en-US" dirty="0" smtClean="0">
                <a:solidFill>
                  <a:schemeClr val="bg1"/>
                </a:solidFill>
              </a:rPr>
              <a:t>’</a:t>
            </a:r>
            <a:r>
              <a:rPr lang="sk-SK" dirty="0" smtClean="0">
                <a:solidFill>
                  <a:schemeClr val="bg1"/>
                </a:solidFill>
              </a:rPr>
              <a:t> of GenAm</a:t>
            </a:r>
            <a:endParaRPr lang="sk-SK" dirty="0">
              <a:solidFill>
                <a:schemeClr val="bg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412776"/>
            <a:ext cx="5904656" cy="5023155"/>
          </a:xfrm>
        </p:spPr>
      </p:pic>
    </p:spTree>
    <p:extLst>
      <p:ext uri="{BB962C8B-B14F-4D97-AF65-F5344CB8AC3E}">
        <p14:creationId xmlns:p14="http://schemas.microsoft.com/office/powerpoint/2010/main" val="2848703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bg1"/>
                </a:solidFill>
              </a:rPr>
              <a:t>History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Prior to </a:t>
            </a:r>
            <a:r>
              <a:rPr lang="en-US" dirty="0" smtClean="0">
                <a:solidFill>
                  <a:schemeClr val="bg1"/>
                </a:solidFill>
              </a:rPr>
              <a:t>WWII, a variety based on RP considered standard for stage and screen in </a:t>
            </a:r>
            <a:r>
              <a:rPr lang="en-US" dirty="0" err="1" smtClean="0">
                <a:solidFill>
                  <a:schemeClr val="bg1"/>
                </a:solidFill>
              </a:rPr>
              <a:t>anglophone</a:t>
            </a:r>
            <a:r>
              <a:rPr lang="en-US" dirty="0" smtClean="0">
                <a:solidFill>
                  <a:schemeClr val="bg1"/>
                </a:solidFill>
              </a:rPr>
              <a:t> North America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1944 John Kenyon &amp; Thomas Knott – </a:t>
            </a:r>
            <a:r>
              <a:rPr lang="en-US" i="1" dirty="0" smtClean="0">
                <a:solidFill>
                  <a:schemeClr val="bg1"/>
                </a:solidFill>
              </a:rPr>
              <a:t>Pronouncing Dictionary </a:t>
            </a:r>
            <a:r>
              <a:rPr lang="cs-CZ" i="1" dirty="0" smtClean="0">
                <a:solidFill>
                  <a:schemeClr val="bg1"/>
                </a:solidFill>
              </a:rPr>
              <a:t>o</a:t>
            </a:r>
            <a:r>
              <a:rPr lang="en-US" i="1" dirty="0" smtClean="0">
                <a:solidFill>
                  <a:schemeClr val="bg1"/>
                </a:solidFill>
              </a:rPr>
              <a:t>f </a:t>
            </a:r>
            <a:r>
              <a:rPr lang="en-US" i="1" dirty="0" smtClean="0">
                <a:solidFill>
                  <a:schemeClr val="bg1"/>
                </a:solidFill>
              </a:rPr>
              <a:t>American English – </a:t>
            </a:r>
            <a:r>
              <a:rPr lang="en-US" dirty="0" smtClean="0">
                <a:solidFill>
                  <a:schemeClr val="bg1"/>
                </a:solidFill>
              </a:rPr>
              <a:t>set the standard for </a:t>
            </a:r>
            <a:r>
              <a:rPr lang="en-US" dirty="0" err="1" smtClean="0">
                <a:solidFill>
                  <a:schemeClr val="bg1"/>
                </a:solidFill>
              </a:rPr>
              <a:t>GenAm</a:t>
            </a:r>
            <a:r>
              <a:rPr lang="en-US" dirty="0" smtClean="0">
                <a:solidFill>
                  <a:schemeClr val="bg1"/>
                </a:solidFill>
              </a:rPr>
              <a:t> pronunciation.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1940’s -Mid-Atlantic English – halfway between RP and </a:t>
            </a:r>
            <a:r>
              <a:rPr lang="en-US" dirty="0" err="1" smtClean="0">
                <a:solidFill>
                  <a:schemeClr val="bg1"/>
                </a:solidFill>
              </a:rPr>
              <a:t>GenAm</a:t>
            </a:r>
            <a:r>
              <a:rPr lang="en-US" dirty="0" smtClean="0">
                <a:solidFill>
                  <a:schemeClr val="bg1"/>
                </a:solidFill>
              </a:rPr>
              <a:t>, used on stage and in films.</a:t>
            </a:r>
          </a:p>
          <a:p>
            <a:pPr marL="0" indent="0">
              <a:buNone/>
            </a:pPr>
            <a:endParaRPr lang="sk-S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363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Signature Sounds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Rhoticity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(r-coloration)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Absence of intrusive /r/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Glottal stop /ˀ/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/ɛ/ slightly more open than RP /e/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Difference between short lax /ɪ/ and long /i:/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BATH and TRAP lexical sets both pronounced with /æ/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No </a:t>
            </a:r>
            <a:r>
              <a:rPr lang="en-US" dirty="0" err="1" smtClean="0">
                <a:solidFill>
                  <a:schemeClr val="bg1"/>
                </a:solidFill>
              </a:rPr>
              <a:t>diphtongization</a:t>
            </a:r>
            <a:r>
              <a:rPr lang="en-US" dirty="0" smtClean="0">
                <a:solidFill>
                  <a:schemeClr val="bg1"/>
                </a:solidFill>
              </a:rPr>
              <a:t> of /o/ in GOAT, unlike RP /</a:t>
            </a:r>
            <a:r>
              <a:rPr lang="en-US" dirty="0" err="1" smtClean="0">
                <a:solidFill>
                  <a:schemeClr val="bg1"/>
                </a:solidFill>
              </a:rPr>
              <a:t>əʊ</a:t>
            </a:r>
            <a:r>
              <a:rPr lang="en-US" dirty="0" smtClean="0">
                <a:solidFill>
                  <a:schemeClr val="bg1"/>
                </a:solidFill>
              </a:rPr>
              <a:t>/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/t/ in middle position before vowels realized as tapped of </a:t>
            </a:r>
            <a:r>
              <a:rPr lang="en-US" dirty="0" smtClean="0">
                <a:solidFill>
                  <a:schemeClr val="bg1"/>
                </a:solidFill>
              </a:rPr>
              <a:t>flapped /</a:t>
            </a:r>
            <a:r>
              <a:rPr lang="en-US" dirty="0" smtClean="0">
                <a:solidFill>
                  <a:schemeClr val="bg1"/>
                </a:solidFill>
              </a:rPr>
              <a:t>ɾ/ 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sk-S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849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BATH raising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 the front near-open /æ/ in words such as </a:t>
            </a:r>
            <a:r>
              <a:rPr lang="en-US" i="1" dirty="0" smtClean="0">
                <a:solidFill>
                  <a:schemeClr val="bg1"/>
                </a:solidFill>
              </a:rPr>
              <a:t>half, cab, bad, man </a:t>
            </a:r>
            <a:r>
              <a:rPr lang="en-US" dirty="0" smtClean="0">
                <a:solidFill>
                  <a:schemeClr val="bg1"/>
                </a:solidFill>
              </a:rPr>
              <a:t>or </a:t>
            </a:r>
            <a:r>
              <a:rPr lang="en-US" i="1" dirty="0" smtClean="0">
                <a:solidFill>
                  <a:schemeClr val="bg1"/>
                </a:solidFill>
              </a:rPr>
              <a:t>lash</a:t>
            </a:r>
            <a:r>
              <a:rPr lang="en-US" dirty="0" smtClean="0">
                <a:solidFill>
                  <a:schemeClr val="bg1"/>
                </a:solidFill>
              </a:rPr>
              <a:t> is raised (Eastern New England)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THOUGHT-LOT merger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 words from both lexical sets pronounced with back open-mid /ɑ/ (i.e. </a:t>
            </a:r>
            <a:r>
              <a:rPr lang="en-US" i="1" dirty="0" smtClean="0">
                <a:solidFill>
                  <a:schemeClr val="bg1"/>
                </a:solidFill>
              </a:rPr>
              <a:t>lawn, on, frog,</a:t>
            </a:r>
            <a:r>
              <a:rPr lang="en-US" dirty="0" smtClean="0">
                <a:solidFill>
                  <a:schemeClr val="bg1"/>
                </a:solidFill>
              </a:rPr>
              <a:t> and </a:t>
            </a:r>
            <a:r>
              <a:rPr lang="en-US" i="1" dirty="0" smtClean="0">
                <a:solidFill>
                  <a:schemeClr val="bg1"/>
                </a:solidFill>
              </a:rPr>
              <a:t>John</a:t>
            </a:r>
            <a:r>
              <a:rPr lang="en-US" dirty="0" smtClean="0">
                <a:solidFill>
                  <a:schemeClr val="bg1"/>
                </a:solidFill>
              </a:rPr>
              <a:t> share the same vowel) (Northwest and North-central areas)</a:t>
            </a: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Threefold </a:t>
            </a:r>
            <a:r>
              <a:rPr lang="en-US" dirty="0" err="1" smtClean="0">
                <a:solidFill>
                  <a:schemeClr val="bg1"/>
                </a:solidFill>
              </a:rPr>
              <a:t>homophonization</a:t>
            </a:r>
            <a:r>
              <a:rPr lang="en-US" dirty="0" smtClean="0">
                <a:solidFill>
                  <a:schemeClr val="bg1"/>
                </a:solidFill>
              </a:rPr>
              <a:t> in marry-merry-Mary typical of most </a:t>
            </a:r>
            <a:r>
              <a:rPr lang="en-US" dirty="0" err="1" smtClean="0">
                <a:solidFill>
                  <a:schemeClr val="bg1"/>
                </a:solidFill>
              </a:rPr>
              <a:t>GenAm</a:t>
            </a:r>
            <a:r>
              <a:rPr lang="en-US" dirty="0" smtClean="0">
                <a:solidFill>
                  <a:schemeClr val="bg1"/>
                </a:solidFill>
              </a:rPr>
              <a:t> Speakers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(for more see Wells 1982, vol. 3. section 6.1.2-6)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256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Consonants</a:t>
            </a:r>
            <a:endParaRPr lang="sk-SK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6000354"/>
              </p:ext>
            </p:extLst>
          </p:nvPr>
        </p:nvGraphicFramePr>
        <p:xfrm>
          <a:off x="179514" y="1600200"/>
          <a:ext cx="8712963" cy="407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0"/>
                <a:gridCol w="928104"/>
                <a:gridCol w="968107"/>
                <a:gridCol w="968107"/>
                <a:gridCol w="736082"/>
                <a:gridCol w="1200132"/>
                <a:gridCol w="968107"/>
                <a:gridCol w="968107"/>
                <a:gridCol w="968107"/>
              </a:tblGrid>
              <a:tr h="559576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Bilabial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Labio</a:t>
                      </a:r>
                      <a:r>
                        <a:rPr lang="en-US" dirty="0" smtClean="0"/>
                        <a:t>-dental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Dental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Alveolar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Post –alveolar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Palatal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Velar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Glottal</a:t>
                      </a:r>
                      <a:endParaRPr lang="sk-SK" dirty="0"/>
                    </a:p>
                  </a:txBody>
                  <a:tcPr/>
                </a:tc>
              </a:tr>
              <a:tr h="55957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Plosive</a:t>
                      </a:r>
                      <a:endParaRPr lang="sk-S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 b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 d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 g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</a:tr>
              <a:tr h="55957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Affricate</a:t>
                      </a:r>
                      <a:endParaRPr lang="sk-S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tʃ</a:t>
                      </a:r>
                      <a:r>
                        <a:rPr lang="sk-SK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</a:t>
                      </a:r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dʒ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</a:tr>
              <a:tr h="55957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Fricative</a:t>
                      </a:r>
                      <a:endParaRPr lang="sk-S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 v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θ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</a:t>
                      </a:r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ð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 z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ʃ</a:t>
                      </a:r>
                      <a:r>
                        <a:rPr lang="sk-SK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</a:t>
                      </a:r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ʒ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</a:t>
                      </a:r>
                      <a:endParaRPr lang="sk-SK" dirty="0"/>
                    </a:p>
                  </a:txBody>
                  <a:tcPr/>
                </a:tc>
              </a:tr>
              <a:tr h="55957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Nasal</a:t>
                      </a:r>
                      <a:endParaRPr lang="sk-S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ŋ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</a:tr>
              <a:tr h="55957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Lateral</a:t>
                      </a:r>
                      <a:endParaRPr lang="sk-S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</a:tr>
              <a:tr h="55957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Approximant</a:t>
                      </a:r>
                      <a:endParaRPr lang="sk-S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ɹ</a:t>
                      </a:r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ʍ</a:t>
                      </a:r>
                      <a:r>
                        <a:rPr lang="sk-SK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  </a:t>
                      </a:r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963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Vowels</a:t>
            </a:r>
            <a:endParaRPr lang="sk-SK" dirty="0">
              <a:solidFill>
                <a:schemeClr val="bg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1207765"/>
              </p:ext>
            </p:extLst>
          </p:nvPr>
        </p:nvGraphicFramePr>
        <p:xfrm>
          <a:off x="1547664" y="1600201"/>
          <a:ext cx="5976664" cy="38754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4166"/>
                <a:gridCol w="1494166"/>
                <a:gridCol w="747083"/>
                <a:gridCol w="747083"/>
                <a:gridCol w="1494166"/>
              </a:tblGrid>
              <a:tr h="335029">
                <a:tc rowSpan="2"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err="1" smtClean="0"/>
                        <a:t>Monophtongs</a:t>
                      </a:r>
                      <a:endParaRPr lang="sk-SK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Front</a:t>
                      </a:r>
                      <a:endParaRPr lang="sk-SK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Central</a:t>
                      </a:r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Back</a:t>
                      </a:r>
                      <a:endParaRPr lang="sk-SK" dirty="0"/>
                    </a:p>
                  </a:txBody>
                  <a:tcPr/>
                </a:tc>
              </a:tr>
              <a:tr h="568366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plain</a:t>
                      </a:r>
                      <a:endParaRPr lang="sk-S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rhotacized</a:t>
                      </a:r>
                      <a:endParaRPr lang="sk-S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46025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Close</a:t>
                      </a:r>
                      <a:endParaRPr lang="sk-S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</a:t>
                      </a:r>
                      <a:endParaRPr lang="sk-SK" dirty="0"/>
                    </a:p>
                  </a:txBody>
                  <a:tcPr/>
                </a:tc>
              </a:tr>
              <a:tr h="46025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Near-close</a:t>
                      </a:r>
                      <a:endParaRPr lang="sk-S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ɪ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ʊ</a:t>
                      </a:r>
                      <a:endParaRPr lang="sk-SK" dirty="0"/>
                    </a:p>
                  </a:txBody>
                  <a:tcPr/>
                </a:tc>
              </a:tr>
              <a:tr h="46025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Close-mid</a:t>
                      </a:r>
                      <a:endParaRPr lang="sk-S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e (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eɪ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r>
                        <a:rPr lang="en-US" baseline="30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sk-SK" baseline="30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lang="sk-SK" dirty="0"/>
                    </a:p>
                  </a:txBody>
                  <a:tcPr/>
                </a:tc>
              </a:tr>
              <a:tr h="46025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Mid</a:t>
                      </a:r>
                      <a:endParaRPr lang="sk-S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ə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ɚ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</a:tr>
              <a:tr h="56836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Open-mid</a:t>
                      </a:r>
                      <a:endParaRPr lang="sk-S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ɛ</a:t>
                      </a:r>
                      <a:endParaRPr lang="sk-SK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ʌ</a:t>
                      </a:r>
                      <a:r>
                        <a:rPr lang="en-US" sz="1800" b="0" i="0" u="none" strike="noStrike" kern="1200" baseline="30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(ɜ)</a:t>
                      </a:r>
                      <a:r>
                        <a:rPr lang="en-US" sz="1800" b="0" i="0" u="none" strike="noStrike" kern="1200" baseline="30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endParaRPr lang="sk-SK" baseline="30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ɝ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ɔ</a:t>
                      </a:r>
                      <a:r>
                        <a:rPr lang="sk-SK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~</a:t>
                      </a:r>
                      <a:r>
                        <a:rPr lang="sk-SK" sz="18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ɑ</a:t>
                      </a:r>
                      <a:r>
                        <a:rPr lang="en-US" sz="1800" b="0" i="0" u="none" strike="noStrike" kern="1200" baseline="30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sk-SK" baseline="30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6025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Near-open</a:t>
                      </a:r>
                      <a:endParaRPr lang="sk-S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æ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ɑ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551723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close-mid /e/ occurs in open syllables only, also occurs as a </a:t>
            </a:r>
            <a:r>
              <a:rPr lang="en-US" dirty="0" err="1" smtClean="0">
                <a:solidFill>
                  <a:schemeClr val="bg1"/>
                </a:solidFill>
              </a:rPr>
              <a:t>diphtong</a:t>
            </a:r>
            <a:r>
              <a:rPr lang="en-US" dirty="0" smtClean="0">
                <a:solidFill>
                  <a:schemeClr val="bg1"/>
                </a:solidFill>
              </a:rPr>
              <a:t> in the FACE set</a:t>
            </a:r>
          </a:p>
          <a:p>
            <a:pPr marL="342900" indent="-342900"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a</a:t>
            </a:r>
            <a:r>
              <a:rPr lang="en-US" dirty="0" smtClean="0">
                <a:solidFill>
                  <a:schemeClr val="bg1"/>
                </a:solidFill>
              </a:rPr>
              <a:t>lways has a centralized back quality preceding /ɫ/, in some speakers may be more front, in OH realized as a central /ɜ/</a:t>
            </a:r>
          </a:p>
          <a:p>
            <a:pPr marL="342900" indent="-342900"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d</a:t>
            </a:r>
            <a:r>
              <a:rPr lang="en-US" dirty="0" smtClean="0">
                <a:solidFill>
                  <a:schemeClr val="bg1"/>
                </a:solidFill>
              </a:rPr>
              <a:t>epends on whether speaker is from an area affected by the THOUGHT-LOT merger</a:t>
            </a:r>
            <a:endParaRPr lang="sk-S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073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Lexical Sets</a:t>
            </a:r>
            <a:endParaRPr lang="sk-SK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1877779"/>
              </p:ext>
            </p:extLst>
          </p:nvPr>
        </p:nvGraphicFramePr>
        <p:xfrm>
          <a:off x="457200" y="1600201"/>
          <a:ext cx="8229600" cy="4182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590437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Lexical</a:t>
                      </a:r>
                      <a:r>
                        <a:rPr lang="en-US" baseline="0" dirty="0" smtClean="0"/>
                        <a:t> Sets representing </a:t>
                      </a:r>
                      <a:r>
                        <a:rPr lang="en-US" baseline="0" dirty="0" err="1" smtClean="0"/>
                        <a:t>GenAm</a:t>
                      </a:r>
                      <a:r>
                        <a:rPr lang="en-US" baseline="0" dirty="0" smtClean="0"/>
                        <a:t> vowel pronunciation.</a:t>
                      </a:r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</a:tr>
              <a:tr h="5904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FLEECE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GOOSE</a:t>
                      </a:r>
                      <a:endParaRPr lang="sk-SK" dirty="0"/>
                    </a:p>
                  </a:txBody>
                  <a:tcPr/>
                </a:tc>
              </a:tr>
              <a:tr h="5904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KIT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FOOT</a:t>
                      </a:r>
                      <a:endParaRPr lang="sk-SK" dirty="0"/>
                    </a:p>
                  </a:txBody>
                  <a:tcPr/>
                </a:tc>
              </a:tr>
              <a:tr h="5904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FACE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GOAT</a:t>
                      </a:r>
                      <a:endParaRPr lang="sk-SK" dirty="0"/>
                    </a:p>
                  </a:txBody>
                  <a:tcPr/>
                </a:tc>
              </a:tr>
              <a:tr h="590437"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NURSE</a:t>
                      </a:r>
                      <a:endParaRPr lang="sk-SK" dirty="0" smtClean="0"/>
                    </a:p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</a:tr>
              <a:tr h="5904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DRESS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STRUT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THOUGHT</a:t>
                      </a:r>
                      <a:endParaRPr lang="sk-SK" dirty="0"/>
                    </a:p>
                  </a:txBody>
                  <a:tcPr/>
                </a:tc>
              </a:tr>
              <a:tr h="5904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TRAP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PALM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580526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Note In the CLOTH lexical set either /ɑ/ or /ɔ/ are used depending on the speaker. </a:t>
            </a:r>
            <a:r>
              <a:rPr lang="en-US" dirty="0" err="1" smtClean="0">
                <a:solidFill>
                  <a:schemeClr val="bg1"/>
                </a:solidFill>
              </a:rPr>
              <a:t>GenAm</a:t>
            </a:r>
            <a:r>
              <a:rPr lang="en-US" dirty="0" smtClean="0">
                <a:solidFill>
                  <a:schemeClr val="bg1"/>
                </a:solidFill>
              </a:rPr>
              <a:t> naturally lacks the open back rounded RP vowel  /ɒ/. </a:t>
            </a:r>
            <a:endParaRPr lang="sk-S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124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</TotalTime>
  <Words>706</Words>
  <Application>Microsoft Office PowerPoint</Application>
  <PresentationFormat>Předvádění na obrazovce (4:3)</PresentationFormat>
  <Paragraphs>159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Office Theme</vt:lpstr>
      <vt:lpstr>The General American Dialect</vt:lpstr>
      <vt:lpstr>What is GenAm?</vt:lpstr>
      <vt:lpstr>The ‘Regional Home’ of GenAm</vt:lpstr>
      <vt:lpstr>History</vt:lpstr>
      <vt:lpstr>Signature Sounds</vt:lpstr>
      <vt:lpstr>Prezentace aplikace PowerPoint</vt:lpstr>
      <vt:lpstr>Consonants</vt:lpstr>
      <vt:lpstr>Vowels</vt:lpstr>
      <vt:lpstr>Lexical Sets</vt:lpstr>
      <vt:lpstr>Diphtongs</vt:lpstr>
      <vt:lpstr>Merging of vowels before /r/ </vt:lpstr>
      <vt:lpstr>Rhythm, Tempo, Tone &amp; Pitch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General American Dialect</dc:title>
  <dc:creator>inoxx</dc:creator>
  <cp:lastModifiedBy>Kateřina Tomková</cp:lastModifiedBy>
  <cp:revision>103</cp:revision>
  <dcterms:created xsi:type="dcterms:W3CDTF">2012-10-10T19:08:49Z</dcterms:created>
  <dcterms:modified xsi:type="dcterms:W3CDTF">2015-10-14T13:11:58Z</dcterms:modified>
</cp:coreProperties>
</file>