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70" r:id="rId10"/>
    <p:sldId id="267" r:id="rId11"/>
    <p:sldId id="263" r:id="rId12"/>
    <p:sldId id="265" r:id="rId13"/>
    <p:sldId id="268" r:id="rId14"/>
    <p:sldId id="264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B9CB-8F9A-4365-96CC-607C6403547D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D7BC1-DF11-448C-B3B2-2FD4F102059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5F79C-77F4-4E5D-A838-AB065C113EA5}" type="slidenum">
              <a:rPr lang="cs-CZ"/>
              <a:pPr/>
              <a:t>2</a:t>
            </a:fld>
            <a:endParaRPr 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36A06-6BDA-4529-A81E-FE8B70AD31FA}" type="slidenum">
              <a:rPr lang="cs-CZ"/>
              <a:pPr/>
              <a:t>4</a:t>
            </a:fld>
            <a:endParaRPr 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E7056-ED58-475D-9DCB-71FB4C028DA3}" type="slidenum">
              <a:rPr lang="cs-CZ"/>
              <a:pPr/>
              <a:t>6</a:t>
            </a:fld>
            <a:endParaRPr lang="cs-CZ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BAFD5F-3546-4D79-9C51-90C62E6A846F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C7D880-BDCE-46FE-8E57-213318CD8AE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36C5-FA0C-48B0-9DCF-23E254B49C94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8F1F-0378-45AA-85B9-D198CEB3B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Středověké město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Atributy města (1)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Zakládací </a:t>
            </a:r>
            <a:r>
              <a:rPr lang="cs-CZ" dirty="0" smtClean="0"/>
              <a:t>listina – viz Uničovská</a:t>
            </a:r>
            <a:endParaRPr lang="cs-CZ" dirty="0" smtClean="0"/>
          </a:p>
          <a:p>
            <a:r>
              <a:rPr lang="cs-CZ" dirty="0" smtClean="0"/>
              <a:t>Městská práva</a:t>
            </a:r>
          </a:p>
          <a:p>
            <a:r>
              <a:rPr lang="cs-CZ" dirty="0" smtClean="0"/>
              <a:t>Pečeť</a:t>
            </a:r>
          </a:p>
          <a:p>
            <a:r>
              <a:rPr lang="cs-CZ" dirty="0" smtClean="0"/>
              <a:t>Znak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První písemná zmínka a další metody určení vzniku stáří sídla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Nejstarší písemná zmínka</a:t>
            </a:r>
          </a:p>
          <a:p>
            <a:pPr>
              <a:buNone/>
            </a:pPr>
            <a:r>
              <a:rPr lang="cs-CZ" dirty="0" smtClean="0"/>
              <a:t>Antonín Profous: </a:t>
            </a:r>
            <a:r>
              <a:rPr lang="cs-CZ" i="1" dirty="0" smtClean="0"/>
              <a:t>Místní jména v Čechách – Jejich vznik, původní význam a </a:t>
            </a:r>
            <a:r>
              <a:rPr lang="cs-CZ" i="1" dirty="0" smtClean="0"/>
              <a:t>změny</a:t>
            </a:r>
            <a:r>
              <a:rPr lang="cs-CZ" dirty="0" smtClean="0"/>
              <a:t>, Praha 1947-1960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Onomastika</a:t>
            </a:r>
            <a:r>
              <a:rPr lang="cs-CZ" dirty="0" smtClean="0"/>
              <a:t> – nauka o jménech. Zabývá se jejich vznikem, tvořením, rozšířením a povahou.</a:t>
            </a:r>
          </a:p>
          <a:p>
            <a:pPr>
              <a:buNone/>
            </a:pPr>
            <a:r>
              <a:rPr lang="cs-CZ" dirty="0" smtClean="0"/>
              <a:t>	Má tato hlavní odvětví:</a:t>
            </a:r>
          </a:p>
          <a:p>
            <a:pPr lvl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antroponomastika</a:t>
            </a:r>
            <a:r>
              <a:rPr lang="cs-CZ" dirty="0" smtClean="0"/>
              <a:t> – nauka o jménech živých bytostí</a:t>
            </a:r>
          </a:p>
          <a:p>
            <a:pPr lvl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chrématonomastika</a:t>
            </a:r>
            <a:r>
              <a:rPr lang="cs-CZ" dirty="0" smtClean="0"/>
              <a:t> - nauka o pojmenování věcí</a:t>
            </a:r>
          </a:p>
          <a:p>
            <a:pPr lvl="0">
              <a:buNone/>
            </a:pPr>
            <a:r>
              <a:rPr lang="cs-CZ" b="1" dirty="0" smtClean="0"/>
              <a:t>	toponomastika – nauka o zeměpisných jménech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Vladimír </a:t>
            </a:r>
            <a:r>
              <a:rPr lang="cs-CZ" dirty="0" err="1" smtClean="0"/>
              <a:t>Šmilauer</a:t>
            </a:r>
            <a:r>
              <a:rPr lang="cs-CZ" dirty="0" smtClean="0"/>
              <a:t>: koncovky v názvech osad:</a:t>
            </a:r>
          </a:p>
          <a:p>
            <a:pPr>
              <a:buNone/>
            </a:pPr>
            <a:r>
              <a:rPr lang="cs-CZ" dirty="0" smtClean="0"/>
              <a:t>	2. polovina 11. + 12. stol. –ANY</a:t>
            </a:r>
          </a:p>
          <a:p>
            <a:pPr>
              <a:buNone/>
            </a:pPr>
            <a:r>
              <a:rPr lang="cs-CZ" dirty="0" smtClean="0"/>
              <a:t>	12. stol. –ICE, -OVICE</a:t>
            </a:r>
          </a:p>
          <a:p>
            <a:pPr>
              <a:buNone/>
            </a:pPr>
            <a:r>
              <a:rPr lang="cs-CZ" dirty="0" smtClean="0"/>
              <a:t>	13. stol. –IN, -OV</a:t>
            </a:r>
          </a:p>
          <a:p>
            <a:pPr>
              <a:buNone/>
            </a:pPr>
            <a:r>
              <a:rPr lang="cs-CZ" dirty="0" smtClean="0"/>
              <a:t>	Újezdy – 12. stol. v </a:t>
            </a:r>
            <a:r>
              <a:rPr lang="cs-CZ" dirty="0" err="1" smtClean="0"/>
              <a:t>obd</a:t>
            </a:r>
            <a:r>
              <a:rPr lang="cs-CZ" dirty="0" smtClean="0"/>
              <a:t>. vnitřní kolonizace , Lhoty – 13. stol., dnes 300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b="1" dirty="0" smtClean="0"/>
              <a:t>Patrocinia</a:t>
            </a:r>
            <a:r>
              <a:rPr lang="cs-CZ" dirty="0" smtClean="0"/>
              <a:t> – Zdeněk Boháč</a:t>
            </a:r>
          </a:p>
          <a:p>
            <a:pPr>
              <a:buNone/>
            </a:pPr>
            <a:r>
              <a:rPr lang="cs-CZ" dirty="0" smtClean="0"/>
              <a:t>	Kliment, Petr, Jan Křtitel, Václav, </a:t>
            </a:r>
            <a:r>
              <a:rPr lang="cs-CZ" dirty="0" err="1" smtClean="0"/>
              <a:t>Vavřinec</a:t>
            </a:r>
            <a:r>
              <a:rPr lang="cs-CZ" dirty="0" smtClean="0"/>
              <a:t>, Jiří, Archanděl Michael, </a:t>
            </a:r>
            <a:r>
              <a:rPr lang="cs-CZ" dirty="0" err="1" smtClean="0"/>
              <a:t>Gothard</a:t>
            </a:r>
            <a:r>
              <a:rPr lang="cs-CZ" dirty="0" smtClean="0"/>
              <a:t>, Havel</a:t>
            </a:r>
          </a:p>
          <a:p>
            <a:pPr>
              <a:buNone/>
            </a:pPr>
            <a:r>
              <a:rPr lang="cs-CZ" dirty="0" smtClean="0"/>
              <a:t>	Od </a:t>
            </a:r>
            <a:r>
              <a:rPr lang="cs-CZ" dirty="0" err="1" smtClean="0"/>
              <a:t>pol</a:t>
            </a:r>
            <a:r>
              <a:rPr lang="cs-CZ" dirty="0" smtClean="0"/>
              <a:t>. 12. stol.: Martin, Linhart, Jiljí, Jakub, Bartoloměj, Mikuláš, sv. Kříž</a:t>
            </a:r>
          </a:p>
          <a:p>
            <a:pPr>
              <a:buNone/>
            </a:pPr>
            <a:r>
              <a:rPr lang="cs-CZ" dirty="0" smtClean="0"/>
              <a:t>	13. stol. Boží Tělo, Všech svatých, Kateřina aj. ženská jména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Atributy města (2)- </a:t>
            </a:r>
            <a:br>
              <a:rPr lang="cs-CZ" sz="3600" dirty="0" smtClean="0">
                <a:solidFill>
                  <a:schemeClr val="accent1"/>
                </a:solidFill>
              </a:rPr>
            </a:br>
            <a:r>
              <a:rPr lang="cs-CZ" sz="3600" dirty="0" smtClean="0">
                <a:solidFill>
                  <a:schemeClr val="accent1"/>
                </a:solidFill>
              </a:rPr>
              <a:t>základní charakteristiky v prostoru</a:t>
            </a:r>
            <a:br>
              <a:rPr lang="cs-CZ" sz="3600" dirty="0" smtClean="0">
                <a:solidFill>
                  <a:schemeClr val="accent1"/>
                </a:solidFill>
              </a:rPr>
            </a:br>
            <a:r>
              <a:rPr lang="cs-CZ" sz="3600" dirty="0" smtClean="0">
                <a:solidFill>
                  <a:schemeClr val="accent1"/>
                </a:solidFill>
              </a:rPr>
              <a:t>(Urbánní morfologie)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Poloha </a:t>
            </a:r>
            <a:r>
              <a:rPr lang="cs-CZ" dirty="0" smtClean="0"/>
              <a:t>– nadmořská výška, </a:t>
            </a:r>
          </a:p>
          <a:p>
            <a:pPr>
              <a:buNone/>
            </a:pPr>
            <a:r>
              <a:rPr lang="cs-CZ" dirty="0" smtClean="0"/>
              <a:t>vůči řece, cestám a dalším sídlům v okolí</a:t>
            </a:r>
          </a:p>
          <a:p>
            <a:r>
              <a:rPr lang="cs-CZ" dirty="0" smtClean="0"/>
              <a:t>Náměstí</a:t>
            </a:r>
          </a:p>
          <a:p>
            <a:r>
              <a:rPr lang="cs-CZ" dirty="0" smtClean="0"/>
              <a:t>Tržní náměstí</a:t>
            </a:r>
          </a:p>
          <a:p>
            <a:r>
              <a:rPr lang="cs-CZ" dirty="0" smtClean="0"/>
              <a:t>Kostel</a:t>
            </a:r>
          </a:p>
          <a:p>
            <a:r>
              <a:rPr lang="cs-CZ" dirty="0" smtClean="0"/>
              <a:t>Kláštery</a:t>
            </a:r>
          </a:p>
          <a:p>
            <a:r>
              <a:rPr lang="cs-CZ" dirty="0" smtClean="0"/>
              <a:t>Radnice</a:t>
            </a:r>
          </a:p>
          <a:p>
            <a:r>
              <a:rPr lang="cs-CZ" dirty="0" smtClean="0"/>
              <a:t>Ulice, hradby, brány</a:t>
            </a:r>
          </a:p>
          <a:p>
            <a:r>
              <a:rPr lang="cs-CZ" dirty="0" smtClean="0"/>
              <a:t>Mosty a brody</a:t>
            </a:r>
          </a:p>
          <a:p>
            <a:r>
              <a:rPr lang="cs-CZ" dirty="0" smtClean="0"/>
              <a:t>Koncentrace řemesel</a:t>
            </a:r>
          </a:p>
          <a:p>
            <a:r>
              <a:rPr lang="cs-CZ" dirty="0" smtClean="0"/>
              <a:t>mlýny</a:t>
            </a:r>
            <a:endParaRPr lang="cs-CZ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72132" y="485776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altLang="cs-CZ" dirty="0">
                <a:solidFill>
                  <a:schemeClr val="folHlink"/>
                </a:solidFill>
              </a:rPr>
              <a:t>Cardo x </a:t>
            </a:r>
            <a:r>
              <a:rPr lang="cs-CZ" altLang="cs-CZ" dirty="0" err="1">
                <a:solidFill>
                  <a:schemeClr val="folHlink"/>
                </a:solidFill>
              </a:rPr>
              <a:t>decumanus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pic>
        <p:nvPicPr>
          <p:cNvPr id="9" name="Picture 4" descr="P4088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86058"/>
            <a:ext cx="3054668" cy="203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Lokační města: pravidelný půdorys, souvislá zástavba</a:t>
            </a:r>
          </a:p>
          <a:p>
            <a:endParaRPr lang="cs-CZ" dirty="0" smtClean="0"/>
          </a:p>
          <a:p>
            <a:r>
              <a:rPr lang="cs-CZ" sz="2800" dirty="0" smtClean="0"/>
              <a:t>Přemysl Otakar II.: České Budějovice, </a:t>
            </a:r>
            <a:r>
              <a:rPr lang="cs-CZ" sz="2800" dirty="0" err="1" smtClean="0"/>
              <a:t>Marchegg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(srov. mapy stabilního katastru)</a:t>
            </a:r>
            <a:endParaRPr 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folHlink"/>
                </a:solidFill>
              </a:rPr>
              <a:t>Marchegg</a:t>
            </a:r>
          </a:p>
        </p:txBody>
      </p:sp>
      <p:pic>
        <p:nvPicPr>
          <p:cNvPr id="14339" name="Picture 4" descr="PA231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644900"/>
            <a:ext cx="37798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PA2315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89363"/>
            <a:ext cx="19986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PA2315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538" y="3860800"/>
            <a:ext cx="21034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PA2315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8913"/>
            <a:ext cx="43783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Úkol: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Zjistěte: datum první písemné zmínky o vašem </a:t>
            </a:r>
            <a:r>
              <a:rPr lang="cs-CZ" dirty="0" smtClean="0"/>
              <a:t>městě</a:t>
            </a:r>
          </a:p>
          <a:p>
            <a:pPr marL="0" indent="0">
              <a:buNone/>
            </a:pPr>
            <a:r>
              <a:rPr lang="cs-CZ" sz="1900" dirty="0" smtClean="0"/>
              <a:t>(Antonín </a:t>
            </a:r>
            <a:r>
              <a:rPr lang="cs-CZ" sz="1900" dirty="0"/>
              <a:t>Profous: </a:t>
            </a:r>
            <a:r>
              <a:rPr lang="cs-CZ" sz="1900" i="1" dirty="0"/>
              <a:t>Místní jména v Čechách – Jejich vznik, původní význam a změny</a:t>
            </a:r>
            <a:r>
              <a:rPr lang="cs-CZ" sz="1900" dirty="0"/>
              <a:t>, Praha </a:t>
            </a:r>
            <a:r>
              <a:rPr lang="cs-CZ" sz="1900" dirty="0" smtClean="0"/>
              <a:t>1947-1960)</a:t>
            </a:r>
            <a:endParaRPr lang="cs-CZ" sz="1900" b="1" dirty="0"/>
          </a:p>
          <a:p>
            <a:r>
              <a:rPr lang="cs-CZ" dirty="0" smtClean="0"/>
              <a:t>Způsob </a:t>
            </a:r>
            <a:r>
              <a:rPr lang="cs-CZ" dirty="0" smtClean="0"/>
              <a:t>založení, dá-li se určit, a typ (královské/poddanské) – jestli se měnilo, tak </a:t>
            </a:r>
            <a:r>
              <a:rPr lang="cs-CZ" dirty="0" smtClean="0"/>
              <a:t>vypište</a:t>
            </a:r>
          </a:p>
          <a:p>
            <a:pPr marL="0" indent="0">
              <a:buNone/>
            </a:pPr>
            <a:r>
              <a:rPr lang="cs-CZ" sz="1900" dirty="0" smtClean="0"/>
              <a:t>(Kuča)</a:t>
            </a:r>
            <a:endParaRPr lang="cs-CZ" sz="1900" dirty="0" smtClean="0"/>
          </a:p>
          <a:p>
            <a:r>
              <a:rPr lang="cs-CZ" dirty="0" smtClean="0"/>
              <a:t>Pečeť</a:t>
            </a:r>
          </a:p>
          <a:p>
            <a:pPr marL="0" indent="0">
              <a:buNone/>
            </a:pPr>
            <a:r>
              <a:rPr lang="cs-CZ" sz="2300" dirty="0" smtClean="0"/>
              <a:t>(Alois </a:t>
            </a:r>
            <a:r>
              <a:rPr lang="cs-CZ" sz="2300" dirty="0"/>
              <a:t>Přibyl – Karel Liška, </a:t>
            </a:r>
            <a:r>
              <a:rPr lang="cs-CZ" sz="2300" i="1" dirty="0"/>
              <a:t>Znaky a pečetě středočeských měst</a:t>
            </a:r>
            <a:r>
              <a:rPr lang="cs-CZ" sz="2300" dirty="0"/>
              <a:t>, Praha </a:t>
            </a:r>
            <a:r>
              <a:rPr lang="cs-CZ" sz="2300" dirty="0" smtClean="0"/>
              <a:t>1975;</a:t>
            </a:r>
            <a:r>
              <a:rPr lang="cs-CZ" sz="2300" dirty="0"/>
              <a:t> Jaroslav Dřímal – Ivan </a:t>
            </a:r>
            <a:r>
              <a:rPr lang="cs-CZ" sz="2300" dirty="0" err="1"/>
              <a:t>Starha</a:t>
            </a:r>
            <a:r>
              <a:rPr lang="cs-CZ" sz="2300" dirty="0"/>
              <a:t> (</a:t>
            </a:r>
            <a:r>
              <a:rPr lang="cs-CZ" sz="2300" dirty="0" err="1"/>
              <a:t>red</a:t>
            </a:r>
            <a:r>
              <a:rPr lang="cs-CZ" sz="2300" dirty="0"/>
              <a:t>.), </a:t>
            </a:r>
            <a:r>
              <a:rPr lang="cs-CZ" sz="2300" i="1" dirty="0"/>
              <a:t>Znaky a pečeti jihomoravských měst a městeček</a:t>
            </a:r>
            <a:r>
              <a:rPr lang="cs-CZ" sz="2300" dirty="0"/>
              <a:t>, Brno </a:t>
            </a:r>
            <a:r>
              <a:rPr lang="cs-CZ" sz="2300" dirty="0" smtClean="0"/>
              <a:t>1979; základní </a:t>
            </a:r>
            <a:r>
              <a:rPr lang="cs-CZ" sz="2300" dirty="0" err="1" smtClean="0"/>
              <a:t>info</a:t>
            </a:r>
            <a:r>
              <a:rPr lang="cs-CZ" sz="2300" dirty="0" smtClean="0"/>
              <a:t> Kuča nebo HAM nebo, pokud nenajdete speciální studii, se nejlépe informujte v příslušném okresním archivu)</a:t>
            </a:r>
            <a:endParaRPr lang="cs-CZ" sz="2300" dirty="0" smtClean="0"/>
          </a:p>
          <a:p>
            <a:r>
              <a:rPr lang="cs-CZ" dirty="0" smtClean="0"/>
              <a:t>Městský </a:t>
            </a:r>
            <a:r>
              <a:rPr lang="cs-CZ" dirty="0" smtClean="0"/>
              <a:t>znak</a:t>
            </a:r>
          </a:p>
          <a:p>
            <a:pPr marL="0" indent="0">
              <a:buNone/>
            </a:pPr>
            <a:r>
              <a:rPr lang="cs-CZ" sz="2300" dirty="0" smtClean="0"/>
              <a:t>(Jiří Čarek, </a:t>
            </a:r>
            <a:r>
              <a:rPr lang="cs-CZ" sz="2300" i="1" dirty="0" smtClean="0"/>
              <a:t>Městské znaky v českých zemích</a:t>
            </a:r>
            <a:r>
              <a:rPr lang="cs-CZ" sz="2300" dirty="0" smtClean="0"/>
              <a:t>, Praha 1985)</a:t>
            </a:r>
            <a:endParaRPr lang="cs-CZ" sz="2300" dirty="0" smtClean="0"/>
          </a:p>
          <a:p>
            <a:r>
              <a:rPr lang="cs-CZ" dirty="0" smtClean="0"/>
              <a:t>Zjistěte údaje o opevnění, farním kostele a klášterech v předhusitské době (zasvěcení a polohu)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imska mesta po Ev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392877" cy="5076802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Města v Evropě: antika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Města v Evropě: </a:t>
            </a:r>
            <a:r>
              <a:rPr lang="cs-CZ" dirty="0" smtClean="0">
                <a:solidFill>
                  <a:schemeClr val="accent1"/>
                </a:solidFill>
              </a:rPr>
              <a:t>středověk-21. stol.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Předindustriální</a:t>
            </a:r>
            <a:r>
              <a:rPr lang="cs-CZ" dirty="0" smtClean="0"/>
              <a:t> město</a:t>
            </a:r>
          </a:p>
          <a:p>
            <a:pPr lvl="1"/>
            <a:r>
              <a:rPr lang="cs-CZ" dirty="0" smtClean="0"/>
              <a:t>Středověké a raně novověké město</a:t>
            </a:r>
          </a:p>
          <a:p>
            <a:r>
              <a:rPr lang="cs-CZ" dirty="0" smtClean="0"/>
              <a:t>Moderní město</a:t>
            </a:r>
          </a:p>
          <a:p>
            <a:pPr lvl="1"/>
            <a:r>
              <a:rPr lang="cs-CZ" dirty="0" smtClean="0"/>
              <a:t>Město 19. a 1. </a:t>
            </a:r>
            <a:r>
              <a:rPr lang="cs-CZ" dirty="0" err="1" smtClean="0"/>
              <a:t>pol</a:t>
            </a:r>
            <a:r>
              <a:rPr lang="cs-CZ" dirty="0" smtClean="0"/>
              <a:t>. 20. století: industrializace a urbanizace</a:t>
            </a:r>
          </a:p>
          <a:p>
            <a:r>
              <a:rPr lang="cs-CZ" dirty="0" smtClean="0"/>
              <a:t>Město 2. poloviny 20. a 21. století</a:t>
            </a:r>
          </a:p>
          <a:p>
            <a:pPr lvl="1"/>
            <a:r>
              <a:rPr lang="cs-CZ" dirty="0" smtClean="0"/>
              <a:t>Postmoderní město; </a:t>
            </a:r>
            <a:r>
              <a:rPr lang="cs-CZ" dirty="0" err="1" smtClean="0"/>
              <a:t>suburbanizace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radska soustava do pol13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2143116"/>
            <a:ext cx="6396769" cy="458990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Tradiční - </a:t>
            </a:r>
            <a:r>
              <a:rPr lang="cs-CZ" dirty="0" err="1" smtClean="0"/>
              <a:t>předindustriální</a:t>
            </a:r>
            <a:r>
              <a:rPr lang="cs-CZ" dirty="0" smtClean="0"/>
              <a:t> město</a:t>
            </a:r>
            <a:br>
              <a:rPr lang="cs-CZ" dirty="0" smtClean="0"/>
            </a:br>
            <a:r>
              <a:rPr lang="cs-CZ" dirty="0" smtClean="0">
                <a:solidFill>
                  <a:schemeClr val="accent1"/>
                </a:solidFill>
              </a:rPr>
              <a:t>středověké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předlokační</a:t>
            </a:r>
            <a:r>
              <a:rPr lang="cs-CZ" dirty="0" smtClean="0"/>
              <a:t> města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Městská revoluce 13. století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právní města</a:t>
            </a:r>
          </a:p>
          <a:p>
            <a:pPr>
              <a:buNone/>
            </a:pPr>
            <a:r>
              <a:rPr lang="cs-CZ" dirty="0" smtClean="0"/>
              <a:t>	- přetvořena z </a:t>
            </a:r>
            <a:r>
              <a:rPr lang="cs-CZ" dirty="0" err="1" smtClean="0"/>
              <a:t>předlokačních</a:t>
            </a:r>
            <a:r>
              <a:rPr lang="cs-CZ" dirty="0" smtClean="0"/>
              <a:t> měst</a:t>
            </a:r>
          </a:p>
          <a:p>
            <a:pPr>
              <a:buNone/>
            </a:pPr>
            <a:r>
              <a:rPr lang="cs-CZ" dirty="0" smtClean="0"/>
              <a:t>	- založena „na zeleném drnu“ – lokační města</a:t>
            </a:r>
          </a:p>
          <a:p>
            <a:pPr>
              <a:buNone/>
            </a:pPr>
            <a:r>
              <a:rPr lang="cs-CZ" dirty="0" smtClean="0"/>
              <a:t>	- přenesení (trhové) osady</a:t>
            </a:r>
          </a:p>
          <a:p>
            <a:pPr>
              <a:buNone/>
            </a:pPr>
            <a:r>
              <a:rPr lang="cs-CZ" dirty="0" smtClean="0"/>
              <a:t>	- přeměna z římského tábora (u nás ne!)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souvisí s německou, tzv. vnější kolonizací</a:t>
            </a:r>
          </a:p>
          <a:p>
            <a:pPr>
              <a:buNone/>
            </a:pPr>
            <a:r>
              <a:rPr lang="cs-CZ" dirty="0" smtClean="0"/>
              <a:t>- 1220-1300 vytvořena síť měst v českých zemích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mesta 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16497"/>
            <a:ext cx="6351576" cy="4941503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</a:rPr>
              <a:t>Města v Čechách a na Moravě kolem r. 1300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mesta 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119727" cy="5572140"/>
          </a:xfrm>
          <a:prstGeom prst="rect">
            <a:avLst/>
          </a:prstGeom>
          <a:noFill/>
        </p:spPr>
      </p:pic>
      <p:sp>
        <p:nvSpPr>
          <p:cNvPr id="7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</a:rPr>
              <a:t>Města v Čechách a na Moravě kolem r. 1500</a:t>
            </a:r>
            <a:endParaRPr lang="cs-CZ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Hornická kolonizace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Jihlava a Havlíčkův Brod </a:t>
            </a:r>
            <a:r>
              <a:rPr lang="cs-CZ" dirty="0" smtClean="0"/>
              <a:t>(vznikly nové osady: Přibyslav, Bělá, </a:t>
            </a:r>
            <a:r>
              <a:rPr lang="cs-CZ" dirty="0" err="1" smtClean="0"/>
              <a:t>Šlapanice</a:t>
            </a:r>
            <a:r>
              <a:rPr lang="cs-CZ" dirty="0" smtClean="0"/>
              <a:t>) – Václav I. – konec 13. století, pak </a:t>
            </a:r>
            <a:r>
              <a:rPr lang="cs-CZ" b="1" dirty="0" smtClean="0"/>
              <a:t>Kutní Hora</a:t>
            </a:r>
          </a:p>
          <a:p>
            <a:r>
              <a:rPr lang="cs-CZ" dirty="0" smtClean="0"/>
              <a:t>16. stol. – </a:t>
            </a:r>
            <a:r>
              <a:rPr lang="cs-CZ" b="1" dirty="0" smtClean="0"/>
              <a:t>Jáchymov</a:t>
            </a:r>
            <a:r>
              <a:rPr lang="cs-CZ" dirty="0" smtClean="0"/>
              <a:t> - 1516 a stal se 2. největším městem v království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Typologie středověkých měst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královská</a:t>
            </a:r>
          </a:p>
          <a:p>
            <a:r>
              <a:rPr lang="cs-CZ" dirty="0" smtClean="0"/>
              <a:t>poddanská</a:t>
            </a:r>
          </a:p>
          <a:p>
            <a:endParaRPr lang="cs-CZ" dirty="0" smtClean="0"/>
          </a:p>
          <a:p>
            <a:r>
              <a:rPr lang="cs-CZ" dirty="0" smtClean="0"/>
              <a:t>města</a:t>
            </a:r>
          </a:p>
          <a:p>
            <a:r>
              <a:rPr lang="cs-CZ" dirty="0" smtClean="0"/>
              <a:t>městečka (</a:t>
            </a:r>
            <a:r>
              <a:rPr lang="cs-CZ" dirty="0" err="1" smtClean="0"/>
              <a:t>Markt</a:t>
            </a:r>
            <a:r>
              <a:rPr lang="cs-CZ" dirty="0" smtClean="0"/>
              <a:t>, </a:t>
            </a:r>
            <a:r>
              <a:rPr lang="cs-CZ" dirty="0" err="1" smtClean="0"/>
              <a:t>Flecke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416</Words>
  <Application>Microsoft Office PowerPoint</Application>
  <PresentationFormat>Předvádění na obrazovce (4:3)</PresentationFormat>
  <Paragraphs>90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Středověké město</vt:lpstr>
      <vt:lpstr>Města v Evropě: antika</vt:lpstr>
      <vt:lpstr>Města v Evropě: středověk-21. stol.</vt:lpstr>
      <vt:lpstr>Tradiční - předindustriální město středověké</vt:lpstr>
      <vt:lpstr>Městská revoluce 13. století</vt:lpstr>
      <vt:lpstr>Města v Čechách a na Moravě kolem r. 1300</vt:lpstr>
      <vt:lpstr>Města v Čechách a na Moravě kolem r. 1500</vt:lpstr>
      <vt:lpstr>Hornická kolonizace</vt:lpstr>
      <vt:lpstr>Typologie středověkých měst</vt:lpstr>
      <vt:lpstr>Atributy města (1)</vt:lpstr>
      <vt:lpstr>První písemná zmínka a další metody určení vzniku stáří sídla</vt:lpstr>
      <vt:lpstr>Atributy města (2)-  základní charakteristiky v prostoru (Urbánní morfologie)</vt:lpstr>
      <vt:lpstr>Prezentace aplikace PowerPoint</vt:lpstr>
      <vt:lpstr>Marchegg</vt:lpstr>
      <vt:lpstr>Úkol: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Evelina</dc:creator>
  <cp:lastModifiedBy>Eva Chodějovská</cp:lastModifiedBy>
  <cp:revision>6</cp:revision>
  <dcterms:created xsi:type="dcterms:W3CDTF">2017-11-28T09:27:34Z</dcterms:created>
  <dcterms:modified xsi:type="dcterms:W3CDTF">2017-11-30T08:25:00Z</dcterms:modified>
</cp:coreProperties>
</file>