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3"/>
  </p:notesMasterIdLst>
  <p:sldIdLst>
    <p:sldId id="256" r:id="rId2"/>
    <p:sldId id="258" r:id="rId3"/>
    <p:sldId id="289" r:id="rId4"/>
    <p:sldId id="257" r:id="rId5"/>
    <p:sldId id="260" r:id="rId6"/>
    <p:sldId id="291" r:id="rId7"/>
    <p:sldId id="290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3" r:id="rId27"/>
    <p:sldId id="280" r:id="rId28"/>
    <p:sldId id="292" r:id="rId29"/>
    <p:sldId id="281" r:id="rId30"/>
    <p:sldId id="282" r:id="rId31"/>
    <p:sldId id="293" r:id="rId32"/>
    <p:sldId id="286" r:id="rId33"/>
    <p:sldId id="296" r:id="rId34"/>
    <p:sldId id="294" r:id="rId35"/>
    <p:sldId id="295" r:id="rId36"/>
    <p:sldId id="285" r:id="rId37"/>
    <p:sldId id="288" r:id="rId38"/>
    <p:sldId id="284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58" autoAdjust="0"/>
  </p:normalViewPr>
  <p:slideViewPr>
    <p:cSldViewPr>
      <p:cViewPr varScale="1">
        <p:scale>
          <a:sx n="91" d="100"/>
          <a:sy n="91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Abov</c:v>
                </c:pt>
              </c:strCache>
            </c:strRef>
          </c:tx>
          <c:invertIfNegative val="0"/>
          <c:cat>
            <c:numRef>
              <c:f>Hárok1!$A$2:$A$46</c:f>
              <c:numCache>
                <c:formatCode>General</c:formatCode>
                <c:ptCount val="45"/>
                <c:pt idx="0">
                  <c:v>1300</c:v>
                </c:pt>
                <c:pt idx="1">
                  <c:v>1305</c:v>
                </c:pt>
                <c:pt idx="2">
                  <c:v>1310</c:v>
                </c:pt>
                <c:pt idx="3">
                  <c:v>1315</c:v>
                </c:pt>
                <c:pt idx="4">
                  <c:v>1320</c:v>
                </c:pt>
                <c:pt idx="5">
                  <c:v>1325</c:v>
                </c:pt>
                <c:pt idx="6">
                  <c:v>1330</c:v>
                </c:pt>
                <c:pt idx="7">
                  <c:v>1335</c:v>
                </c:pt>
                <c:pt idx="8">
                  <c:v>1340</c:v>
                </c:pt>
                <c:pt idx="9">
                  <c:v>1345</c:v>
                </c:pt>
                <c:pt idx="10">
                  <c:v>1350</c:v>
                </c:pt>
                <c:pt idx="11">
                  <c:v>1355</c:v>
                </c:pt>
                <c:pt idx="12">
                  <c:v>1360</c:v>
                </c:pt>
                <c:pt idx="13">
                  <c:v>1365</c:v>
                </c:pt>
                <c:pt idx="14">
                  <c:v>1370</c:v>
                </c:pt>
                <c:pt idx="15">
                  <c:v>1375</c:v>
                </c:pt>
                <c:pt idx="16">
                  <c:v>1380</c:v>
                </c:pt>
                <c:pt idx="17">
                  <c:v>1385</c:v>
                </c:pt>
                <c:pt idx="18">
                  <c:v>1390</c:v>
                </c:pt>
                <c:pt idx="19">
                  <c:v>1395</c:v>
                </c:pt>
                <c:pt idx="20">
                  <c:v>1400</c:v>
                </c:pt>
                <c:pt idx="21">
                  <c:v>1405</c:v>
                </c:pt>
                <c:pt idx="22">
                  <c:v>1410</c:v>
                </c:pt>
                <c:pt idx="23">
                  <c:v>1415</c:v>
                </c:pt>
                <c:pt idx="24">
                  <c:v>1420</c:v>
                </c:pt>
                <c:pt idx="25">
                  <c:v>1425</c:v>
                </c:pt>
                <c:pt idx="26">
                  <c:v>1430</c:v>
                </c:pt>
                <c:pt idx="27">
                  <c:v>1435</c:v>
                </c:pt>
                <c:pt idx="28">
                  <c:v>1440</c:v>
                </c:pt>
                <c:pt idx="29">
                  <c:v>1445</c:v>
                </c:pt>
                <c:pt idx="30">
                  <c:v>1450</c:v>
                </c:pt>
                <c:pt idx="31">
                  <c:v>1455</c:v>
                </c:pt>
                <c:pt idx="32">
                  <c:v>1460</c:v>
                </c:pt>
                <c:pt idx="33">
                  <c:v>1465</c:v>
                </c:pt>
                <c:pt idx="34">
                  <c:v>1470</c:v>
                </c:pt>
                <c:pt idx="35">
                  <c:v>1475</c:v>
                </c:pt>
                <c:pt idx="36">
                  <c:v>1480</c:v>
                </c:pt>
                <c:pt idx="37">
                  <c:v>1485</c:v>
                </c:pt>
                <c:pt idx="38">
                  <c:v>1490</c:v>
                </c:pt>
                <c:pt idx="39">
                  <c:v>1495</c:v>
                </c:pt>
                <c:pt idx="40">
                  <c:v>1500</c:v>
                </c:pt>
                <c:pt idx="41">
                  <c:v>1505</c:v>
                </c:pt>
                <c:pt idx="42">
                  <c:v>1510</c:v>
                </c:pt>
                <c:pt idx="43">
                  <c:v>1515</c:v>
                </c:pt>
                <c:pt idx="44">
                  <c:v>1520</c:v>
                </c:pt>
              </c:numCache>
            </c:numRef>
          </c:cat>
          <c:val>
            <c:numRef>
              <c:f>Hárok1!$B$2:$B$46</c:f>
              <c:numCache>
                <c:formatCode>General</c:formatCode>
                <c:ptCount val="45"/>
                <c:pt idx="0">
                  <c:v>6</c:v>
                </c:pt>
                <c:pt idx="1">
                  <c:v>4</c:v>
                </c:pt>
                <c:pt idx="2">
                  <c:v>22</c:v>
                </c:pt>
                <c:pt idx="3">
                  <c:v>17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4</c:v>
                </c:pt>
                <c:pt idx="21">
                  <c:v>5</c:v>
                </c:pt>
                <c:pt idx="22">
                  <c:v>8</c:v>
                </c:pt>
                <c:pt idx="23">
                  <c:v>4</c:v>
                </c:pt>
                <c:pt idx="24">
                  <c:v>4</c:v>
                </c:pt>
                <c:pt idx="25">
                  <c:v>10</c:v>
                </c:pt>
                <c:pt idx="26">
                  <c:v>4</c:v>
                </c:pt>
                <c:pt idx="27">
                  <c:v>14</c:v>
                </c:pt>
                <c:pt idx="28">
                  <c:v>1</c:v>
                </c:pt>
                <c:pt idx="29">
                  <c:v>3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14</c:v>
                </c:pt>
                <c:pt idx="34">
                  <c:v>16</c:v>
                </c:pt>
                <c:pt idx="35">
                  <c:v>17</c:v>
                </c:pt>
                <c:pt idx="36">
                  <c:v>16</c:v>
                </c:pt>
                <c:pt idx="37">
                  <c:v>19</c:v>
                </c:pt>
                <c:pt idx="38">
                  <c:v>9</c:v>
                </c:pt>
                <c:pt idx="39">
                  <c:v>28</c:v>
                </c:pt>
                <c:pt idx="40">
                  <c:v>17</c:v>
                </c:pt>
                <c:pt idx="41">
                  <c:v>28</c:v>
                </c:pt>
                <c:pt idx="42">
                  <c:v>19</c:v>
                </c:pt>
                <c:pt idx="43">
                  <c:v>18</c:v>
                </c:pt>
                <c:pt idx="4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7-4001-AAC6-9151C066960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Bratislava</c:v>
                </c:pt>
              </c:strCache>
            </c:strRef>
          </c:tx>
          <c:invertIfNegative val="0"/>
          <c:cat>
            <c:numRef>
              <c:f>Hárok1!$A$2:$A$46</c:f>
              <c:numCache>
                <c:formatCode>General</c:formatCode>
                <c:ptCount val="45"/>
                <c:pt idx="0">
                  <c:v>1300</c:v>
                </c:pt>
                <c:pt idx="1">
                  <c:v>1305</c:v>
                </c:pt>
                <c:pt idx="2">
                  <c:v>1310</c:v>
                </c:pt>
                <c:pt idx="3">
                  <c:v>1315</c:v>
                </c:pt>
                <c:pt idx="4">
                  <c:v>1320</c:v>
                </c:pt>
                <c:pt idx="5">
                  <c:v>1325</c:v>
                </c:pt>
                <c:pt idx="6">
                  <c:v>1330</c:v>
                </c:pt>
                <c:pt idx="7">
                  <c:v>1335</c:v>
                </c:pt>
                <c:pt idx="8">
                  <c:v>1340</c:v>
                </c:pt>
                <c:pt idx="9">
                  <c:v>1345</c:v>
                </c:pt>
                <c:pt idx="10">
                  <c:v>1350</c:v>
                </c:pt>
                <c:pt idx="11">
                  <c:v>1355</c:v>
                </c:pt>
                <c:pt idx="12">
                  <c:v>1360</c:v>
                </c:pt>
                <c:pt idx="13">
                  <c:v>1365</c:v>
                </c:pt>
                <c:pt idx="14">
                  <c:v>1370</c:v>
                </c:pt>
                <c:pt idx="15">
                  <c:v>1375</c:v>
                </c:pt>
                <c:pt idx="16">
                  <c:v>1380</c:v>
                </c:pt>
                <c:pt idx="17">
                  <c:v>1385</c:v>
                </c:pt>
                <c:pt idx="18">
                  <c:v>1390</c:v>
                </c:pt>
                <c:pt idx="19">
                  <c:v>1395</c:v>
                </c:pt>
                <c:pt idx="20">
                  <c:v>1400</c:v>
                </c:pt>
                <c:pt idx="21">
                  <c:v>1405</c:v>
                </c:pt>
                <c:pt idx="22">
                  <c:v>1410</c:v>
                </c:pt>
                <c:pt idx="23">
                  <c:v>1415</c:v>
                </c:pt>
                <c:pt idx="24">
                  <c:v>1420</c:v>
                </c:pt>
                <c:pt idx="25">
                  <c:v>1425</c:v>
                </c:pt>
                <c:pt idx="26">
                  <c:v>1430</c:v>
                </c:pt>
                <c:pt idx="27">
                  <c:v>1435</c:v>
                </c:pt>
                <c:pt idx="28">
                  <c:v>1440</c:v>
                </c:pt>
                <c:pt idx="29">
                  <c:v>1445</c:v>
                </c:pt>
                <c:pt idx="30">
                  <c:v>1450</c:v>
                </c:pt>
                <c:pt idx="31">
                  <c:v>1455</c:v>
                </c:pt>
                <c:pt idx="32">
                  <c:v>1460</c:v>
                </c:pt>
                <c:pt idx="33">
                  <c:v>1465</c:v>
                </c:pt>
                <c:pt idx="34">
                  <c:v>1470</c:v>
                </c:pt>
                <c:pt idx="35">
                  <c:v>1475</c:v>
                </c:pt>
                <c:pt idx="36">
                  <c:v>1480</c:v>
                </c:pt>
                <c:pt idx="37">
                  <c:v>1485</c:v>
                </c:pt>
                <c:pt idx="38">
                  <c:v>1490</c:v>
                </c:pt>
                <c:pt idx="39">
                  <c:v>1495</c:v>
                </c:pt>
                <c:pt idx="40">
                  <c:v>1500</c:v>
                </c:pt>
                <c:pt idx="41">
                  <c:v>1505</c:v>
                </c:pt>
                <c:pt idx="42">
                  <c:v>1510</c:v>
                </c:pt>
                <c:pt idx="43">
                  <c:v>1515</c:v>
                </c:pt>
                <c:pt idx="44">
                  <c:v>1520</c:v>
                </c:pt>
              </c:numCache>
            </c:numRef>
          </c:cat>
          <c:val>
            <c:numRef>
              <c:f>Hárok1!$C$2:$C$46</c:f>
              <c:numCache>
                <c:formatCode>General</c:formatCode>
                <c:ptCount val="45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23</c:v>
                </c:pt>
                <c:pt idx="5">
                  <c:v>17</c:v>
                </c:pt>
                <c:pt idx="6">
                  <c:v>10</c:v>
                </c:pt>
                <c:pt idx="7">
                  <c:v>3</c:v>
                </c:pt>
                <c:pt idx="8">
                  <c:v>4</c:v>
                </c:pt>
                <c:pt idx="9">
                  <c:v>12</c:v>
                </c:pt>
                <c:pt idx="10">
                  <c:v>14</c:v>
                </c:pt>
                <c:pt idx="11">
                  <c:v>18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10</c:v>
                </c:pt>
                <c:pt idx="16">
                  <c:v>25</c:v>
                </c:pt>
                <c:pt idx="17">
                  <c:v>14</c:v>
                </c:pt>
                <c:pt idx="18">
                  <c:v>9</c:v>
                </c:pt>
                <c:pt idx="19">
                  <c:v>11</c:v>
                </c:pt>
                <c:pt idx="20">
                  <c:v>15</c:v>
                </c:pt>
                <c:pt idx="21">
                  <c:v>17</c:v>
                </c:pt>
                <c:pt idx="22">
                  <c:v>13</c:v>
                </c:pt>
                <c:pt idx="23">
                  <c:v>8</c:v>
                </c:pt>
                <c:pt idx="24">
                  <c:v>15</c:v>
                </c:pt>
                <c:pt idx="25">
                  <c:v>23</c:v>
                </c:pt>
                <c:pt idx="26">
                  <c:v>22</c:v>
                </c:pt>
                <c:pt idx="27">
                  <c:v>58</c:v>
                </c:pt>
                <c:pt idx="28">
                  <c:v>35</c:v>
                </c:pt>
                <c:pt idx="29">
                  <c:v>14</c:v>
                </c:pt>
                <c:pt idx="30">
                  <c:v>22</c:v>
                </c:pt>
                <c:pt idx="31">
                  <c:v>9</c:v>
                </c:pt>
                <c:pt idx="32">
                  <c:v>13</c:v>
                </c:pt>
                <c:pt idx="33">
                  <c:v>17</c:v>
                </c:pt>
                <c:pt idx="34">
                  <c:v>6</c:v>
                </c:pt>
                <c:pt idx="35">
                  <c:v>8</c:v>
                </c:pt>
                <c:pt idx="36">
                  <c:v>8</c:v>
                </c:pt>
                <c:pt idx="37">
                  <c:v>11</c:v>
                </c:pt>
                <c:pt idx="38">
                  <c:v>16</c:v>
                </c:pt>
                <c:pt idx="39">
                  <c:v>31</c:v>
                </c:pt>
                <c:pt idx="40">
                  <c:v>15</c:v>
                </c:pt>
                <c:pt idx="41">
                  <c:v>35</c:v>
                </c:pt>
                <c:pt idx="42">
                  <c:v>18</c:v>
                </c:pt>
                <c:pt idx="43">
                  <c:v>26</c:v>
                </c:pt>
                <c:pt idx="4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7-4001-AAC6-9151C0669603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Tekov</c:v>
                </c:pt>
              </c:strCache>
            </c:strRef>
          </c:tx>
          <c:invertIfNegative val="0"/>
          <c:cat>
            <c:numRef>
              <c:f>Hárok1!$A$2:$A$46</c:f>
              <c:numCache>
                <c:formatCode>General</c:formatCode>
                <c:ptCount val="45"/>
                <c:pt idx="0">
                  <c:v>1300</c:v>
                </c:pt>
                <c:pt idx="1">
                  <c:v>1305</c:v>
                </c:pt>
                <c:pt idx="2">
                  <c:v>1310</c:v>
                </c:pt>
                <c:pt idx="3">
                  <c:v>1315</c:v>
                </c:pt>
                <c:pt idx="4">
                  <c:v>1320</c:v>
                </c:pt>
                <c:pt idx="5">
                  <c:v>1325</c:v>
                </c:pt>
                <c:pt idx="6">
                  <c:v>1330</c:v>
                </c:pt>
                <c:pt idx="7">
                  <c:v>1335</c:v>
                </c:pt>
                <c:pt idx="8">
                  <c:v>1340</c:v>
                </c:pt>
                <c:pt idx="9">
                  <c:v>1345</c:v>
                </c:pt>
                <c:pt idx="10">
                  <c:v>1350</c:v>
                </c:pt>
                <c:pt idx="11">
                  <c:v>1355</c:v>
                </c:pt>
                <c:pt idx="12">
                  <c:v>1360</c:v>
                </c:pt>
                <c:pt idx="13">
                  <c:v>1365</c:v>
                </c:pt>
                <c:pt idx="14">
                  <c:v>1370</c:v>
                </c:pt>
                <c:pt idx="15">
                  <c:v>1375</c:v>
                </c:pt>
                <c:pt idx="16">
                  <c:v>1380</c:v>
                </c:pt>
                <c:pt idx="17">
                  <c:v>1385</c:v>
                </c:pt>
                <c:pt idx="18">
                  <c:v>1390</c:v>
                </c:pt>
                <c:pt idx="19">
                  <c:v>1395</c:v>
                </c:pt>
                <c:pt idx="20">
                  <c:v>1400</c:v>
                </c:pt>
                <c:pt idx="21">
                  <c:v>1405</c:v>
                </c:pt>
                <c:pt idx="22">
                  <c:v>1410</c:v>
                </c:pt>
                <c:pt idx="23">
                  <c:v>1415</c:v>
                </c:pt>
                <c:pt idx="24">
                  <c:v>1420</c:v>
                </c:pt>
                <c:pt idx="25">
                  <c:v>1425</c:v>
                </c:pt>
                <c:pt idx="26">
                  <c:v>1430</c:v>
                </c:pt>
                <c:pt idx="27">
                  <c:v>1435</c:v>
                </c:pt>
                <c:pt idx="28">
                  <c:v>1440</c:v>
                </c:pt>
                <c:pt idx="29">
                  <c:v>1445</c:v>
                </c:pt>
                <c:pt idx="30">
                  <c:v>1450</c:v>
                </c:pt>
                <c:pt idx="31">
                  <c:v>1455</c:v>
                </c:pt>
                <c:pt idx="32">
                  <c:v>1460</c:v>
                </c:pt>
                <c:pt idx="33">
                  <c:v>1465</c:v>
                </c:pt>
                <c:pt idx="34">
                  <c:v>1470</c:v>
                </c:pt>
                <c:pt idx="35">
                  <c:v>1475</c:v>
                </c:pt>
                <c:pt idx="36">
                  <c:v>1480</c:v>
                </c:pt>
                <c:pt idx="37">
                  <c:v>1485</c:v>
                </c:pt>
                <c:pt idx="38">
                  <c:v>1490</c:v>
                </c:pt>
                <c:pt idx="39">
                  <c:v>1495</c:v>
                </c:pt>
                <c:pt idx="40">
                  <c:v>1500</c:v>
                </c:pt>
                <c:pt idx="41">
                  <c:v>1505</c:v>
                </c:pt>
                <c:pt idx="42">
                  <c:v>1510</c:v>
                </c:pt>
                <c:pt idx="43">
                  <c:v>1515</c:v>
                </c:pt>
                <c:pt idx="44">
                  <c:v>1520</c:v>
                </c:pt>
              </c:numCache>
            </c:numRef>
          </c:cat>
          <c:val>
            <c:numRef>
              <c:f>Hárok1!$D$2:$D$46</c:f>
              <c:numCache>
                <c:formatCode>General</c:formatCode>
                <c:ptCount val="45"/>
                <c:pt idx="4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3">
                  <c:v>1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5</c:v>
                </c:pt>
                <c:pt idx="23">
                  <c:v>1</c:v>
                </c:pt>
                <c:pt idx="24">
                  <c:v>1</c:v>
                </c:pt>
                <c:pt idx="25">
                  <c:v>5</c:v>
                </c:pt>
                <c:pt idx="27">
                  <c:v>10</c:v>
                </c:pt>
                <c:pt idx="28">
                  <c:v>1</c:v>
                </c:pt>
                <c:pt idx="29">
                  <c:v>4</c:v>
                </c:pt>
                <c:pt idx="31">
                  <c:v>2</c:v>
                </c:pt>
                <c:pt idx="33">
                  <c:v>2</c:v>
                </c:pt>
                <c:pt idx="34">
                  <c:v>5</c:v>
                </c:pt>
                <c:pt idx="35">
                  <c:v>9</c:v>
                </c:pt>
                <c:pt idx="36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4</c:v>
                </c:pt>
                <c:pt idx="41">
                  <c:v>2</c:v>
                </c:pt>
                <c:pt idx="42">
                  <c:v>3</c:v>
                </c:pt>
                <c:pt idx="43">
                  <c:v>4</c:v>
                </c:pt>
                <c:pt idx="4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7-4001-AAC6-9151C0669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80256"/>
        <c:axId val="70481792"/>
      </c:barChart>
      <c:catAx>
        <c:axId val="704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481792"/>
        <c:crosses val="autoZero"/>
        <c:auto val="1"/>
        <c:lblAlgn val="ctr"/>
        <c:lblOffset val="100"/>
        <c:noMultiLvlLbl val="0"/>
      </c:catAx>
      <c:valAx>
        <c:axId val="7048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48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5E04-67EC-459C-A072-4AA68D524235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A07BF-78F9-44A1-BDA8-F8110542098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 45 – južné</a:t>
            </a:r>
            <a:r>
              <a:rPr lang="sk-SK" baseline="0" dirty="0" smtClean="0"/>
              <a:t> Slovensko, severné Maďarsko, okolie Tisy a </a:t>
            </a:r>
            <a:r>
              <a:rPr lang="sk-SK" baseline="0" dirty="0" err="1" smtClean="0"/>
              <a:t>zadunajsko</a:t>
            </a:r>
            <a:endParaRPr lang="sk-SK" baseline="0" dirty="0" smtClean="0"/>
          </a:p>
          <a:p>
            <a:pPr>
              <a:buFontTx/>
              <a:buChar char="-"/>
            </a:pPr>
            <a:r>
              <a:rPr lang="sk-SK" baseline="0" dirty="0" smtClean="0"/>
              <a:t> 45 – na SVK – BA, NR, Komárno, Novohrad, Hont, Zemplín, Ostrihom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Voj – velí</a:t>
            </a:r>
            <a:r>
              <a:rPr lang="sk-SK" baseline="0" dirty="0" smtClean="0"/>
              <a:t> vojsku, vedie ho do tábora, eviduje a dozerá na povinnosti</a:t>
            </a:r>
          </a:p>
          <a:p>
            <a:r>
              <a:rPr lang="sk-SK" baseline="0" dirty="0" smtClean="0"/>
              <a:t>Sud – len nešľachtické obyvateľstvo, prísediaci </a:t>
            </a:r>
            <a:r>
              <a:rPr lang="sk-SK" baseline="0" dirty="0" err="1" smtClean="0"/>
              <a:t>palatínskeho</a:t>
            </a:r>
            <a:r>
              <a:rPr lang="sk-SK" baseline="0" dirty="0" smtClean="0"/>
              <a:t> súdu</a:t>
            </a:r>
          </a:p>
          <a:p>
            <a:r>
              <a:rPr lang="sk-SK" baseline="0" dirty="0" err="1" smtClean="0"/>
              <a:t>Hosp</a:t>
            </a:r>
            <a:r>
              <a:rPr lang="sk-SK" baseline="0" dirty="0" smtClean="0"/>
              <a:t> – správa daní, dávok a poplatkov, </a:t>
            </a:r>
            <a:r>
              <a:rPr lang="sk-SK" baseline="0" dirty="0" err="1" smtClean="0"/>
              <a:t>regálnych</a:t>
            </a:r>
            <a:r>
              <a:rPr lang="sk-SK" baseline="0" dirty="0" smtClean="0"/>
              <a:t> práv (soľ, mincové) – 1/3 pre réžiu – opravy hradov, ciest, mostov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Darovanie majetku aj s ľuďmi – rozpad súdnictva</a:t>
            </a:r>
          </a:p>
          <a:p>
            <a:r>
              <a:rPr lang="sk-SK" dirty="0" smtClean="0"/>
              <a:t>Rozpad</a:t>
            </a:r>
            <a:r>
              <a:rPr lang="sk-SK" baseline="0" dirty="0" smtClean="0"/>
              <a:t> organizácie armády</a:t>
            </a:r>
          </a:p>
          <a:p>
            <a:r>
              <a:rPr lang="sk-SK" baseline="0" dirty="0" smtClean="0"/>
              <a:t>Úpadok moci úradníkov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1437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07BF-78F9-44A1-BDA8-F81105420985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D275F5-1BDA-458A-AABB-8AC516CB90FC}" type="datetimeFigureOut">
              <a:rPr lang="sk-SK" smtClean="0"/>
              <a:pPr/>
              <a:t>24.11.2017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4CD726-5D80-489F-AF0C-16691729888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Diplomatická produkcia </a:t>
            </a:r>
            <a:br>
              <a:rPr lang="sk-SK" dirty="0" smtClean="0"/>
            </a:br>
            <a:r>
              <a:rPr lang="sk-SK" dirty="0" smtClean="0"/>
              <a:t>stolíc (a šľachty) v stredoveku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5301208"/>
            <a:ext cx="8077200" cy="1296144"/>
          </a:xfrm>
        </p:spPr>
        <p:txBody>
          <a:bodyPr>
            <a:normAutofit/>
          </a:bodyPr>
          <a:lstStyle/>
          <a:p>
            <a:r>
              <a:rPr lang="sk-SK" dirty="0" smtClean="0"/>
              <a:t>Mgr. Rastislav Luz</a:t>
            </a:r>
          </a:p>
          <a:p>
            <a:r>
              <a:rPr lang="sk-SK" dirty="0" smtClean="0"/>
              <a:t>Katedra archívnictva a PVH </a:t>
            </a:r>
            <a:r>
              <a:rPr lang="sk-SK" dirty="0" err="1" smtClean="0"/>
              <a:t>FiF</a:t>
            </a:r>
            <a:r>
              <a:rPr lang="sk-SK" dirty="0" smtClean="0"/>
              <a:t> UK</a:t>
            </a:r>
          </a:p>
          <a:p>
            <a:endParaRPr lang="sk-SK" dirty="0" smtClean="0"/>
          </a:p>
          <a:p>
            <a:r>
              <a:rPr lang="sk-SK" dirty="0" smtClean="0"/>
              <a:t>Brno, 24.11.2017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6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 </a:t>
            </a:r>
            <a:br>
              <a:rPr lang="sk-SK" dirty="0" smtClean="0"/>
            </a:br>
            <a:r>
              <a:rPr lang="sk-SK" dirty="0" smtClean="0"/>
              <a:t>2. Štefan I. (11. stor.)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Využil vzor predošlej sústavy a rozšíril ho na celé územie</a:t>
            </a:r>
          </a:p>
          <a:p>
            <a:r>
              <a:rPr lang="sk-SK" dirty="0" smtClean="0"/>
              <a:t>Stanovil hranice obvodov (celá krajina)</a:t>
            </a:r>
          </a:p>
          <a:p>
            <a:r>
              <a:rPr lang="sk-SK" dirty="0" smtClean="0"/>
              <a:t>Spresnil povinnosti funkcionárov – zástupcovia kráľa (</a:t>
            </a:r>
            <a:r>
              <a:rPr lang="sk-SK" dirty="0" err="1" smtClean="0"/>
              <a:t>patrimónium</a:t>
            </a:r>
            <a:r>
              <a:rPr lang="sk-SK" dirty="0" smtClean="0"/>
              <a:t>)</a:t>
            </a:r>
          </a:p>
          <a:p>
            <a:r>
              <a:rPr lang="sk-SK" i="1" dirty="0" err="1" smtClean="0"/>
              <a:t>comes</a:t>
            </a:r>
            <a:r>
              <a:rPr lang="sk-SK" dirty="0" smtClean="0"/>
              <a:t> - člen kráľovej družiny </a:t>
            </a:r>
          </a:p>
          <a:p>
            <a:pPr>
              <a:buNone/>
            </a:pPr>
            <a:r>
              <a:rPr lang="sk-SK" dirty="0" smtClean="0"/>
              <a:t>	– tvoria </a:t>
            </a:r>
            <a:r>
              <a:rPr lang="sk-SK" i="1" dirty="0" err="1" smtClean="0"/>
              <a:t>comitatus</a:t>
            </a:r>
            <a:r>
              <a:rPr lang="sk-SK" i="1" dirty="0" smtClean="0"/>
              <a:t> → </a:t>
            </a:r>
          </a:p>
          <a:p>
            <a:pPr>
              <a:buNone/>
            </a:pPr>
            <a:r>
              <a:rPr lang="sk-SK" i="1" dirty="0" smtClean="0"/>
              <a:t>	</a:t>
            </a:r>
            <a:r>
              <a:rPr lang="sk-SK" i="1" dirty="0" err="1" smtClean="0"/>
              <a:t>comes</a:t>
            </a:r>
            <a:r>
              <a:rPr lang="sk-SK" i="1" dirty="0" smtClean="0"/>
              <a:t> </a:t>
            </a:r>
            <a:r>
              <a:rPr lang="sk-SK" i="1" dirty="0" err="1" smtClean="0"/>
              <a:t>castri</a:t>
            </a:r>
            <a:r>
              <a:rPr lang="sk-SK" i="1" dirty="0" smtClean="0"/>
              <a:t> → </a:t>
            </a:r>
            <a:r>
              <a:rPr lang="sk-SK" i="1" dirty="0" err="1" smtClean="0"/>
              <a:t>comes</a:t>
            </a:r>
            <a:r>
              <a:rPr lang="sk-SK" i="1" dirty="0" smtClean="0"/>
              <a:t> </a:t>
            </a:r>
            <a:r>
              <a:rPr lang="sk-SK" i="1" dirty="0" err="1" smtClean="0"/>
              <a:t>comitatus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9218" name="Picture 2" descr="C:\Users\LUZ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622798" cy="244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 </a:t>
            </a:r>
            <a:br>
              <a:rPr lang="sk-SK" dirty="0" smtClean="0"/>
            </a:br>
            <a:r>
              <a:rPr lang="sk-SK" dirty="0" smtClean="0"/>
              <a:t>3. </a:t>
            </a:r>
            <a:r>
              <a:rPr lang="sk-SK" dirty="0" err="1" smtClean="0"/>
              <a:t>Patrimoniálny</a:t>
            </a:r>
            <a:r>
              <a:rPr lang="sk-SK" dirty="0" smtClean="0"/>
              <a:t> štát (11. – 13. stor.)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Zač. 11. </a:t>
            </a:r>
            <a:r>
              <a:rPr lang="sk-SK" dirty="0" err="1" smtClean="0"/>
              <a:t>stor</a:t>
            </a:r>
            <a:r>
              <a:rPr lang="sk-SK" dirty="0" smtClean="0"/>
              <a:t> – asi 45 </a:t>
            </a:r>
            <a:r>
              <a:rPr lang="sk-SK" dirty="0" err="1" smtClean="0"/>
              <a:t>španstiev</a:t>
            </a:r>
            <a:endParaRPr lang="sk-SK" dirty="0" smtClean="0"/>
          </a:p>
          <a:p>
            <a:r>
              <a:rPr lang="sk-SK" dirty="0" smtClean="0"/>
              <a:t>Rozširovanie hraníc, nárast obyvateľstva, nové hrady – 72 </a:t>
            </a:r>
            <a:r>
              <a:rPr lang="sk-SK" dirty="0" err="1" smtClean="0"/>
              <a:t>španstiev</a:t>
            </a:r>
            <a:endParaRPr lang="sk-SK" dirty="0" smtClean="0"/>
          </a:p>
          <a:p>
            <a:r>
              <a:rPr lang="sk-SK" dirty="0" smtClean="0"/>
              <a:t>Sídlom je kráľovský hrad – vojenská sila, súdnictvo, hospodárstvo, cirkevné centrum</a:t>
            </a:r>
          </a:p>
          <a:p>
            <a:r>
              <a:rPr lang="sk-SK" dirty="0" smtClean="0"/>
              <a:t>Funkcionári – </a:t>
            </a:r>
            <a:r>
              <a:rPr lang="sk-SK" dirty="0" err="1" smtClean="0"/>
              <a:t>hradský</a:t>
            </a:r>
            <a:r>
              <a:rPr lang="sk-SK" dirty="0" smtClean="0"/>
              <a:t> </a:t>
            </a:r>
            <a:r>
              <a:rPr lang="sk-SK" dirty="0" err="1" smtClean="0"/>
              <a:t>špán</a:t>
            </a:r>
            <a:r>
              <a:rPr lang="sk-SK" dirty="0" smtClean="0"/>
              <a:t>, kráľovskí </a:t>
            </a:r>
            <a:r>
              <a:rPr lang="sk-SK" dirty="0" err="1" smtClean="0"/>
              <a:t>hradskí</a:t>
            </a:r>
            <a:r>
              <a:rPr lang="sk-SK" dirty="0" smtClean="0"/>
              <a:t> sudcovia a úradníci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Hradský</a:t>
            </a:r>
            <a:r>
              <a:rPr lang="sk-SK" dirty="0" smtClean="0"/>
              <a:t> </a:t>
            </a:r>
            <a:r>
              <a:rPr lang="sk-SK" dirty="0" err="1" smtClean="0"/>
              <a:t>špán</a:t>
            </a:r>
            <a:r>
              <a:rPr lang="sk-SK" dirty="0" smtClean="0"/>
              <a:t> (</a:t>
            </a:r>
            <a:r>
              <a:rPr lang="sk-SK" i="1" dirty="0" err="1" smtClean="0"/>
              <a:t>comes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Menovaný kráľom na určitý čas – plne mu podlieha – aj viac </a:t>
            </a:r>
            <a:r>
              <a:rPr lang="sk-SK" dirty="0" err="1" smtClean="0"/>
              <a:t>španstiev</a:t>
            </a:r>
            <a:r>
              <a:rPr lang="sk-SK" dirty="0" smtClean="0"/>
              <a:t> súčasne</a:t>
            </a:r>
          </a:p>
          <a:p>
            <a:r>
              <a:rPr lang="sk-SK" dirty="0" smtClean="0"/>
              <a:t>Kompetencie</a:t>
            </a:r>
          </a:p>
          <a:p>
            <a:pPr>
              <a:buNone/>
            </a:pPr>
            <a:r>
              <a:rPr lang="sk-SK" dirty="0" smtClean="0"/>
              <a:t>	a) vojensko-veliteľské (</a:t>
            </a:r>
            <a:r>
              <a:rPr lang="sk-SK" i="1" dirty="0" err="1" smtClean="0"/>
              <a:t>agmen</a:t>
            </a:r>
            <a:r>
              <a:rPr lang="sk-SK" i="1" dirty="0" smtClean="0"/>
              <a:t> </a:t>
            </a:r>
            <a:r>
              <a:rPr lang="sk-SK" dirty="0" smtClean="0"/>
              <a:t>- voj)</a:t>
            </a:r>
          </a:p>
          <a:p>
            <a:pPr>
              <a:buNone/>
            </a:pPr>
            <a:r>
              <a:rPr lang="sk-SK" dirty="0" smtClean="0"/>
              <a:t>	b) sudcovské</a:t>
            </a:r>
          </a:p>
          <a:p>
            <a:pPr>
              <a:buNone/>
            </a:pPr>
            <a:r>
              <a:rPr lang="sk-SK" dirty="0" smtClean="0"/>
              <a:t>	c) hospodárske</a:t>
            </a:r>
          </a:p>
          <a:p>
            <a:pPr>
              <a:buNone/>
            </a:pPr>
            <a:r>
              <a:rPr lang="sk-SK" dirty="0" smtClean="0"/>
              <a:t>	d) správa </a:t>
            </a:r>
            <a:r>
              <a:rPr lang="sk-SK" dirty="0" err="1" smtClean="0"/>
              <a:t>španstva</a:t>
            </a:r>
            <a:r>
              <a:rPr lang="sk-SK" dirty="0" smtClean="0"/>
              <a:t> – najvyšší úradník</a:t>
            </a:r>
          </a:p>
          <a:p>
            <a:pPr>
              <a:buNone/>
            </a:pPr>
            <a:r>
              <a:rPr lang="sk-SK" dirty="0" smtClean="0"/>
              <a:t>	e) ochrana cirkvi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Kráľovskí </a:t>
            </a:r>
            <a:r>
              <a:rPr lang="sk-SK" dirty="0" err="1" smtClean="0"/>
              <a:t>hradskí</a:t>
            </a:r>
            <a:r>
              <a:rPr lang="sk-SK" dirty="0" smtClean="0"/>
              <a:t> sudcovia (</a:t>
            </a:r>
            <a:r>
              <a:rPr lang="sk-SK" i="1" dirty="0" err="1" smtClean="0"/>
              <a:t>iudices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iudices</a:t>
            </a:r>
            <a:r>
              <a:rPr lang="sk-SK" i="1" dirty="0" smtClean="0"/>
              <a:t> </a:t>
            </a:r>
            <a:r>
              <a:rPr lang="sk-SK" i="1" dirty="0" err="1" smtClean="0"/>
              <a:t>regis</a:t>
            </a:r>
            <a:r>
              <a:rPr lang="sk-SK" dirty="0" smtClean="0"/>
              <a:t>, </a:t>
            </a:r>
            <a:r>
              <a:rPr lang="sk-SK" i="1" dirty="0" err="1" smtClean="0"/>
              <a:t>iudices</a:t>
            </a:r>
            <a:r>
              <a:rPr lang="sk-SK" i="1" dirty="0" smtClean="0"/>
              <a:t> a domino </a:t>
            </a:r>
            <a:r>
              <a:rPr lang="sk-SK" i="1" dirty="0" err="1" smtClean="0"/>
              <a:t>rege</a:t>
            </a:r>
            <a:r>
              <a:rPr lang="sk-SK" i="1" dirty="0" smtClean="0"/>
              <a:t> </a:t>
            </a:r>
            <a:r>
              <a:rPr lang="sk-SK" i="1" dirty="0" err="1" smtClean="0"/>
              <a:t>deputati</a:t>
            </a:r>
            <a:r>
              <a:rPr lang="sk-SK" dirty="0" smtClean="0"/>
              <a:t>, ...</a:t>
            </a:r>
          </a:p>
          <a:p>
            <a:r>
              <a:rPr lang="sk-SK" dirty="0" smtClean="0"/>
              <a:t>2 – 4 v každom </a:t>
            </a:r>
            <a:r>
              <a:rPr lang="sk-SK" dirty="0" err="1" smtClean="0"/>
              <a:t>španstve</a:t>
            </a:r>
            <a:endParaRPr lang="sk-SK" dirty="0" smtClean="0"/>
          </a:p>
          <a:p>
            <a:r>
              <a:rPr lang="sk-SK" dirty="0" smtClean="0"/>
              <a:t>do 11. st. podliehajú kráľovi, potom </a:t>
            </a:r>
            <a:r>
              <a:rPr lang="sk-SK" dirty="0" err="1" smtClean="0"/>
              <a:t>špánovi</a:t>
            </a:r>
            <a:endParaRPr lang="sk-SK" dirty="0" smtClean="0"/>
          </a:p>
          <a:p>
            <a:r>
              <a:rPr lang="sk-SK" dirty="0" smtClean="0"/>
              <a:t>každý mal svoj obvod </a:t>
            </a:r>
            <a:r>
              <a:rPr lang="sk-SK" i="1" dirty="0" err="1" smtClean="0"/>
              <a:t>terminus</a:t>
            </a:r>
            <a:r>
              <a:rPr lang="sk-SK" dirty="0" smtClean="0"/>
              <a:t> (?)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8460432" cy="7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Španskí</a:t>
            </a:r>
            <a:r>
              <a:rPr lang="sk-SK" dirty="0" smtClean="0"/>
              <a:t> úradníci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sk-SK" dirty="0" smtClean="0"/>
              <a:t>I. dvorský </a:t>
            </a:r>
            <a:r>
              <a:rPr lang="sk-SK" dirty="0" err="1" smtClean="0"/>
              <a:t>špán</a:t>
            </a:r>
            <a:r>
              <a:rPr lang="sk-SK" dirty="0" smtClean="0"/>
              <a:t> (</a:t>
            </a:r>
            <a:r>
              <a:rPr lang="sk-SK" i="1" dirty="0" err="1" smtClean="0"/>
              <a:t>curialis</a:t>
            </a:r>
            <a:r>
              <a:rPr lang="sk-SK" i="1" dirty="0" smtClean="0"/>
              <a:t> </a:t>
            </a:r>
            <a:r>
              <a:rPr lang="sk-SK" i="1" dirty="0" err="1" smtClean="0"/>
              <a:t>comes</a:t>
            </a:r>
            <a:r>
              <a:rPr lang="sk-SK" dirty="0" smtClean="0"/>
              <a:t>) – najmä súdnictvo a zastupovanie v neprítomnosti</a:t>
            </a:r>
          </a:p>
          <a:p>
            <a:r>
              <a:rPr lang="sk-SK" dirty="0" smtClean="0"/>
              <a:t>II. </a:t>
            </a:r>
            <a:r>
              <a:rPr lang="sk-SK" dirty="0" err="1" smtClean="0"/>
              <a:t>hradský</a:t>
            </a:r>
            <a:r>
              <a:rPr lang="sk-SK" dirty="0" smtClean="0"/>
              <a:t> veliteľ (</a:t>
            </a:r>
            <a:r>
              <a:rPr lang="sk-SK" i="1" dirty="0" err="1" smtClean="0"/>
              <a:t>dux</a:t>
            </a:r>
            <a:r>
              <a:rPr lang="sk-SK" i="1" dirty="0" smtClean="0"/>
              <a:t> </a:t>
            </a:r>
            <a:r>
              <a:rPr lang="sk-SK" i="1" dirty="0" err="1" smtClean="0"/>
              <a:t>exercitus</a:t>
            </a:r>
            <a:r>
              <a:rPr lang="sk-SK" dirty="0" smtClean="0"/>
              <a:t>) – aj sudca pre vojakov</a:t>
            </a:r>
          </a:p>
          <a:p>
            <a:r>
              <a:rPr lang="sk-SK" dirty="0" smtClean="0"/>
              <a:t>III. </a:t>
            </a:r>
            <a:r>
              <a:rPr lang="sk-SK" dirty="0" err="1" smtClean="0"/>
              <a:t>hradský</a:t>
            </a:r>
            <a:r>
              <a:rPr lang="sk-SK" dirty="0" smtClean="0"/>
              <a:t> kastelán (</a:t>
            </a:r>
            <a:r>
              <a:rPr lang="sk-SK" i="1" dirty="0" err="1" smtClean="0"/>
              <a:t>castelanus</a:t>
            </a:r>
            <a:r>
              <a:rPr lang="sk-SK" dirty="0" smtClean="0"/>
              <a:t>) – aj sudca pre obyvateľov hradu a podhradia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+ </a:t>
            </a:r>
            <a:r>
              <a:rPr lang="sk-SK" dirty="0" err="1" smtClean="0"/>
              <a:t>pristavovia</a:t>
            </a:r>
            <a:r>
              <a:rPr lang="sk-SK" dirty="0" smtClean="0"/>
              <a:t>/</a:t>
            </a:r>
            <a:r>
              <a:rPr lang="sk-SK" dirty="0" err="1" smtClean="0"/>
              <a:t>pristaldi</a:t>
            </a:r>
            <a:r>
              <a:rPr lang="sk-SK" dirty="0" smtClean="0"/>
              <a:t>, poslovia, výbercovia daní a poplatkov (colníci, zmenárnici, ...)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</a:t>
            </a:r>
            <a:br>
              <a:rPr lang="sk-SK" dirty="0" smtClean="0"/>
            </a:br>
            <a:r>
              <a:rPr lang="sk-SK" dirty="0" smtClean="0"/>
              <a:t>4. Premena h. </a:t>
            </a:r>
            <a:r>
              <a:rPr lang="sk-SK" dirty="0" err="1" smtClean="0"/>
              <a:t>španstva</a:t>
            </a:r>
            <a:r>
              <a:rPr lang="sk-SK" dirty="0" smtClean="0"/>
              <a:t> na š. stolicu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k-SK" dirty="0" smtClean="0"/>
              <a:t>rozpad </a:t>
            </a:r>
            <a:r>
              <a:rPr lang="sk-SK" dirty="0" err="1" smtClean="0"/>
              <a:t>patrimoniálneho</a:t>
            </a:r>
            <a:r>
              <a:rPr lang="sk-SK" dirty="0" smtClean="0"/>
              <a:t> štátu → štát feudálnej rozdrobenosti</a:t>
            </a:r>
          </a:p>
          <a:p>
            <a:r>
              <a:rPr lang="sk-SK" dirty="0" smtClean="0"/>
              <a:t>13. </a:t>
            </a:r>
            <a:r>
              <a:rPr lang="sk-SK" dirty="0" err="1" smtClean="0"/>
              <a:t>stor</a:t>
            </a:r>
            <a:r>
              <a:rPr lang="sk-SK" dirty="0" smtClean="0"/>
              <a:t> – nárast počtu sporov pred </a:t>
            </a:r>
            <a:r>
              <a:rPr lang="sk-SK" dirty="0" err="1" smtClean="0"/>
              <a:t>palatínskymi</a:t>
            </a:r>
            <a:r>
              <a:rPr lang="sk-SK" dirty="0" smtClean="0"/>
              <a:t> súdmi – zapojenie miestnej šľachty → voľba prísediacich</a:t>
            </a:r>
          </a:p>
          <a:p>
            <a:r>
              <a:rPr lang="sk-SK" dirty="0" smtClean="0"/>
              <a:t>1232 – </a:t>
            </a:r>
            <a:r>
              <a:rPr lang="sk-SK" dirty="0" err="1" smtClean="0"/>
              <a:t>španstvo</a:t>
            </a:r>
            <a:r>
              <a:rPr lang="sk-SK" dirty="0" smtClean="0"/>
              <a:t> </a:t>
            </a:r>
            <a:r>
              <a:rPr lang="sk-SK" dirty="0" err="1" smtClean="0"/>
              <a:t>Zala</a:t>
            </a:r>
            <a:r>
              <a:rPr lang="sk-SK" dirty="0" smtClean="0"/>
              <a:t> – autonómny šľachtický súd (bez palatína)</a:t>
            </a:r>
          </a:p>
          <a:p>
            <a:r>
              <a:rPr lang="sk-SK" dirty="0" smtClean="0"/>
              <a:t>1267 – súdne dni v Belehrade – 2 až 3 zástupcovia za </a:t>
            </a:r>
            <a:r>
              <a:rPr lang="sk-SK" dirty="0" err="1" smtClean="0"/>
              <a:t>španstvo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</a:t>
            </a:r>
            <a:br>
              <a:rPr lang="sk-SK" dirty="0" smtClean="0"/>
            </a:br>
            <a:r>
              <a:rPr lang="sk-SK" dirty="0" smtClean="0"/>
              <a:t>4. Premena h. </a:t>
            </a:r>
            <a:r>
              <a:rPr lang="sk-SK" dirty="0" err="1" smtClean="0"/>
              <a:t>španstva</a:t>
            </a:r>
            <a:r>
              <a:rPr lang="sk-SK" dirty="0" smtClean="0"/>
              <a:t> na š. stolicu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prelom 13./14. </a:t>
            </a:r>
            <a:r>
              <a:rPr lang="sk-SK" dirty="0" err="1" smtClean="0"/>
              <a:t>stor</a:t>
            </a:r>
            <a:r>
              <a:rPr lang="sk-SK" dirty="0" smtClean="0"/>
              <a:t> – </a:t>
            </a:r>
            <a:r>
              <a:rPr lang="sk-SK" dirty="0" err="1" smtClean="0"/>
              <a:t>špán</a:t>
            </a:r>
            <a:r>
              <a:rPr lang="sk-SK" dirty="0" smtClean="0"/>
              <a:t> zastupuje kráľa + šľachta sama spravuje súdnictvo</a:t>
            </a:r>
          </a:p>
          <a:p>
            <a:r>
              <a:rPr lang="sk-SK" dirty="0" err="1" smtClean="0"/>
              <a:t>hradský</a:t>
            </a:r>
            <a:r>
              <a:rPr lang="sk-SK" dirty="0" smtClean="0"/>
              <a:t> </a:t>
            </a:r>
            <a:r>
              <a:rPr lang="sk-SK" dirty="0" err="1" smtClean="0"/>
              <a:t>špán</a:t>
            </a:r>
            <a:r>
              <a:rPr lang="sk-SK" dirty="0" smtClean="0"/>
              <a:t> (</a:t>
            </a:r>
            <a:r>
              <a:rPr lang="sk-SK" i="1" dirty="0" err="1" smtClean="0"/>
              <a:t>comes</a:t>
            </a:r>
            <a:r>
              <a:rPr lang="sk-SK" dirty="0" smtClean="0"/>
              <a:t>) – prostredník medzi kráľom a šľachtou → stoličný župan (</a:t>
            </a:r>
            <a:r>
              <a:rPr lang="sk-SK" i="1" dirty="0" err="1" smtClean="0"/>
              <a:t>comes</a:t>
            </a:r>
            <a:r>
              <a:rPr lang="sk-SK" dirty="0" smtClean="0"/>
              <a:t>)</a:t>
            </a:r>
          </a:p>
          <a:p>
            <a:r>
              <a:rPr lang="sk-SK" dirty="0" smtClean="0"/>
              <a:t>1290 – povinná účasť slúžnych na súdoch</a:t>
            </a:r>
          </a:p>
          <a:p>
            <a:r>
              <a:rPr lang="sk-SK" dirty="0" smtClean="0"/>
              <a:t>Doba premeny rôzna </a:t>
            </a:r>
          </a:p>
          <a:p>
            <a:pPr>
              <a:buNone/>
            </a:pPr>
            <a:r>
              <a:rPr lang="sk-SK" dirty="0" smtClean="0"/>
              <a:t>	(Nitra 1317, Tekov 1321, BA 1323, </a:t>
            </a:r>
            <a:r>
              <a:rPr lang="sk-SK" dirty="0" err="1" smtClean="0"/>
              <a:t>Abov</a:t>
            </a:r>
            <a:r>
              <a:rPr lang="sk-SK" dirty="0" smtClean="0"/>
              <a:t> 1324)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</a:t>
            </a:r>
            <a:br>
              <a:rPr lang="sk-SK" dirty="0" smtClean="0"/>
            </a:br>
            <a:r>
              <a:rPr lang="sk-SK" dirty="0" smtClean="0"/>
              <a:t>5. Šľachtická stolica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Kompetencie: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Súdnictvo – úplná autonómia – voľba sudcov - slúžni (</a:t>
            </a:r>
            <a:r>
              <a:rPr lang="sk-SK" i="1" dirty="0" err="1" smtClean="0"/>
              <a:t>iud</a:t>
            </a:r>
            <a:r>
              <a:rPr lang="sk-SK" i="1" dirty="0" smtClean="0"/>
              <a:t>. </a:t>
            </a:r>
            <a:r>
              <a:rPr lang="sk-SK" i="1" dirty="0" err="1" smtClean="0"/>
              <a:t>regis</a:t>
            </a:r>
            <a:r>
              <a:rPr lang="sk-SK" dirty="0" smtClean="0"/>
              <a:t> – </a:t>
            </a:r>
            <a:r>
              <a:rPr lang="sk-SK" i="1" dirty="0" err="1" smtClean="0">
                <a:solidFill>
                  <a:srgbClr val="FF0000"/>
                </a:solidFill>
              </a:rPr>
              <a:t>iud</a:t>
            </a:r>
            <a:r>
              <a:rPr lang="sk-SK" i="1" dirty="0" err="1" smtClean="0"/>
              <a:t>ices</a:t>
            </a:r>
            <a:r>
              <a:rPr lang="sk-SK" i="1" dirty="0" smtClean="0"/>
              <a:t> </a:t>
            </a:r>
            <a:r>
              <a:rPr lang="sk-SK" i="1" dirty="0" err="1" smtClean="0"/>
              <a:t>nobi</a:t>
            </a:r>
            <a:r>
              <a:rPr lang="sk-SK" i="1" dirty="0" err="1" smtClean="0">
                <a:solidFill>
                  <a:srgbClr val="FF0000"/>
                </a:solidFill>
              </a:rPr>
              <a:t>lium</a:t>
            </a:r>
            <a:r>
              <a:rPr lang="sk-SK" i="1" dirty="0" smtClean="0"/>
              <a:t>/</a:t>
            </a:r>
            <a:r>
              <a:rPr lang="sk-SK" i="1" dirty="0" err="1" smtClean="0">
                <a:solidFill>
                  <a:srgbClr val="FF0000"/>
                </a:solidFill>
              </a:rPr>
              <a:t>iudlium</a:t>
            </a:r>
            <a:r>
              <a:rPr lang="sk-SK" dirty="0" smtClean="0"/>
              <a:t>) – vznik </a:t>
            </a:r>
            <a:r>
              <a:rPr lang="sk-SK" dirty="0" err="1" smtClean="0">
                <a:solidFill>
                  <a:srgbClr val="00B050"/>
                </a:solidFill>
              </a:rPr>
              <a:t>sedrie</a:t>
            </a:r>
            <a:r>
              <a:rPr lang="sk-SK" dirty="0" smtClean="0"/>
              <a:t> (</a:t>
            </a:r>
            <a:r>
              <a:rPr lang="sk-SK" i="1" dirty="0" err="1" smtClean="0">
                <a:solidFill>
                  <a:srgbClr val="00B050"/>
                </a:solidFill>
              </a:rPr>
              <a:t>sed</a:t>
            </a:r>
            <a:r>
              <a:rPr lang="sk-SK" i="1" dirty="0" err="1" smtClean="0"/>
              <a:t>es</a:t>
            </a:r>
            <a:r>
              <a:rPr lang="sk-SK" i="1" dirty="0" smtClean="0"/>
              <a:t> </a:t>
            </a:r>
            <a:r>
              <a:rPr lang="sk-SK" i="1" dirty="0" err="1" smtClean="0"/>
              <a:t>iudicia</a:t>
            </a:r>
            <a:r>
              <a:rPr lang="sk-SK" i="1" dirty="0" err="1" smtClean="0">
                <a:solidFill>
                  <a:srgbClr val="00B050"/>
                </a:solidFill>
              </a:rPr>
              <a:t>ria</a:t>
            </a:r>
            <a:r>
              <a:rPr lang="sk-SK" dirty="0" smtClean="0"/>
              <a:t>)</a:t>
            </a:r>
          </a:p>
          <a:p>
            <a:r>
              <a:rPr lang="sk-SK" dirty="0" smtClean="0"/>
              <a:t>Vojenstvo – branná povinnosť šľachty, </a:t>
            </a:r>
            <a:r>
              <a:rPr lang="sk-SK" dirty="0" err="1" smtClean="0"/>
              <a:t>bandériá</a:t>
            </a:r>
            <a:endParaRPr lang="sk-SK" dirty="0" smtClean="0"/>
          </a:p>
          <a:p>
            <a:r>
              <a:rPr lang="sk-SK" dirty="0" smtClean="0"/>
              <a:t>Hospodárstvo – evidencia a výber </a:t>
            </a:r>
            <a:r>
              <a:rPr lang="sk-SK" dirty="0" err="1" smtClean="0"/>
              <a:t>portálnej</a:t>
            </a:r>
            <a:r>
              <a:rPr lang="sk-SK" dirty="0" smtClean="0"/>
              <a:t> dane pre kráľa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Župan (</a:t>
            </a:r>
            <a:r>
              <a:rPr lang="sk-SK" dirty="0" err="1" smtClean="0"/>
              <a:t>comes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Menuje a odvoláva panovník – majetky v stolici</a:t>
            </a:r>
          </a:p>
          <a:p>
            <a:r>
              <a:rPr lang="sk-SK" dirty="0" smtClean="0"/>
              <a:t>Zastupuje kráľa </a:t>
            </a:r>
            <a:r>
              <a:rPr lang="sk-SK" dirty="0" err="1" smtClean="0"/>
              <a:t>vs</a:t>
            </a:r>
            <a:r>
              <a:rPr lang="sk-SK" dirty="0" smtClean="0"/>
              <a:t>. obrana práv stolice/šľachty (!!!) , správa daní a príjmov</a:t>
            </a:r>
          </a:p>
          <a:p>
            <a:r>
              <a:rPr lang="sk-SK" dirty="0" smtClean="0"/>
              <a:t>Často viac funkcií: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→ mimo reálneho života stolice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8229600" cy="102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Stoličné zhromaždenia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Congregatio</a:t>
            </a:r>
            <a:r>
              <a:rPr lang="sk-SK" i="1" dirty="0" smtClean="0"/>
              <a:t> </a:t>
            </a:r>
            <a:r>
              <a:rPr lang="sk-SK" i="1" dirty="0" err="1" smtClean="0"/>
              <a:t>nobilium</a:t>
            </a:r>
            <a:r>
              <a:rPr lang="sk-SK" dirty="0" smtClean="0"/>
              <a:t>, </a:t>
            </a:r>
          </a:p>
          <a:p>
            <a:pPr>
              <a:buNone/>
            </a:pPr>
            <a:r>
              <a:rPr lang="sk-SK" i="1" dirty="0" smtClean="0"/>
              <a:t>	</a:t>
            </a:r>
            <a:r>
              <a:rPr lang="sk-SK" i="1" dirty="0" err="1" smtClean="0"/>
              <a:t>congregatio</a:t>
            </a:r>
            <a:r>
              <a:rPr lang="sk-SK" i="1" dirty="0" smtClean="0"/>
              <a:t> </a:t>
            </a:r>
            <a:r>
              <a:rPr lang="sk-SK" i="1" dirty="0" err="1" smtClean="0"/>
              <a:t>comitatus</a:t>
            </a:r>
            <a:endParaRPr lang="sk-SK" i="1" dirty="0" smtClean="0"/>
          </a:p>
          <a:p>
            <a:r>
              <a:rPr lang="sk-SK" dirty="0" smtClean="0"/>
              <a:t>Voľba funkcionárov, </a:t>
            </a:r>
          </a:p>
          <a:p>
            <a:pPr>
              <a:buNone/>
            </a:pPr>
            <a:r>
              <a:rPr lang="sk-SK" dirty="0" smtClean="0"/>
              <a:t>	obrana, dane, </a:t>
            </a:r>
          </a:p>
          <a:p>
            <a:pPr>
              <a:buNone/>
            </a:pPr>
            <a:r>
              <a:rPr lang="sk-SK" dirty="0" smtClean="0"/>
              <a:t>	práva šľachty, </a:t>
            </a:r>
          </a:p>
          <a:p>
            <a:pPr>
              <a:buNone/>
            </a:pPr>
            <a:r>
              <a:rPr lang="sk-SK" dirty="0" smtClean="0"/>
              <a:t>	správa ver. vecí, </a:t>
            </a:r>
          </a:p>
          <a:p>
            <a:pPr>
              <a:buNone/>
            </a:pPr>
            <a:r>
              <a:rPr lang="sk-SK" dirty="0" smtClean="0"/>
              <a:t>	kontrola účtov, </a:t>
            </a:r>
          </a:p>
          <a:p>
            <a:pPr>
              <a:buNone/>
            </a:pPr>
            <a:r>
              <a:rPr lang="sk-SK" dirty="0" smtClean="0"/>
              <a:t>	štatúty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27206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63" y="1774825"/>
            <a:ext cx="6994474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Podžupan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Vicecomes</a:t>
            </a:r>
            <a:endParaRPr lang="sk-SK" i="1" dirty="0" smtClean="0"/>
          </a:p>
          <a:p>
            <a:r>
              <a:rPr lang="sk-SK" dirty="0" smtClean="0"/>
              <a:t>14. stor. menuje župan</a:t>
            </a:r>
          </a:p>
          <a:p>
            <a:r>
              <a:rPr lang="sk-SK" dirty="0" smtClean="0"/>
              <a:t>15. stor. menuje župan ale prisahá kongregácii</a:t>
            </a:r>
          </a:p>
          <a:p>
            <a:r>
              <a:rPr lang="sk-SK" dirty="0" smtClean="0"/>
              <a:t>15./16. stor. – župan menuje 3 kandidátov, kongregácia volí</a:t>
            </a:r>
          </a:p>
          <a:p>
            <a:r>
              <a:rPr lang="sk-SK" dirty="0" smtClean="0"/>
              <a:t>Predsedá stoličnému súdu, dozerá na aparát, kontrola plnenia nariadení, komunikuje so županom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Slúžni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Iudices</a:t>
            </a:r>
            <a:r>
              <a:rPr lang="sk-SK" i="1" dirty="0" smtClean="0"/>
              <a:t> </a:t>
            </a:r>
            <a:r>
              <a:rPr lang="sk-SK" i="1" dirty="0" err="1" smtClean="0"/>
              <a:t>nobilium</a:t>
            </a:r>
            <a:endParaRPr lang="sk-SK" i="1" dirty="0" smtClean="0"/>
          </a:p>
          <a:p>
            <a:r>
              <a:rPr lang="sk-SK" dirty="0" smtClean="0"/>
              <a:t>Výkon súdnej kompetencie, súpis a výber daní </a:t>
            </a:r>
          </a:p>
          <a:p>
            <a:r>
              <a:rPr lang="sk-SK" dirty="0" smtClean="0"/>
              <a:t>Vo veľkých stoliciach aj </a:t>
            </a:r>
            <a:r>
              <a:rPr lang="sk-SK" dirty="0" err="1" smtClean="0"/>
              <a:t>podslúžni</a:t>
            </a:r>
            <a:r>
              <a:rPr lang="sk-SK" dirty="0" smtClean="0"/>
              <a:t> (</a:t>
            </a:r>
            <a:r>
              <a:rPr lang="sk-SK" dirty="0" err="1" smtClean="0"/>
              <a:t>viceiudices</a:t>
            </a:r>
            <a:r>
              <a:rPr lang="sk-SK" dirty="0" smtClean="0"/>
              <a:t> </a:t>
            </a:r>
            <a:r>
              <a:rPr lang="sk-SK" dirty="0" err="1" smtClean="0"/>
              <a:t>nobilium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1. Problém zaradenia písomností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286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51571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„Z titulu ktorej funkcie vznikla písomnosť?“ </a:t>
            </a:r>
          </a:p>
          <a:p>
            <a:pPr algn="ctr"/>
            <a:r>
              <a:rPr lang="sk-SK" sz="2400" dirty="0" smtClean="0"/>
              <a:t>a niekedy aj „Je písomnosť úradná alebo súkromná?“</a:t>
            </a:r>
          </a:p>
          <a:p>
            <a:pPr algn="ctr"/>
            <a:endParaRPr lang="sk-SK" sz="2400" dirty="0" smtClean="0"/>
          </a:p>
          <a:p>
            <a:pPr algn="ctr"/>
            <a:r>
              <a:rPr lang="sk-SK" sz="2400" dirty="0" smtClean="0">
                <a:latin typeface="Calibri"/>
              </a:rPr>
              <a:t>→ čo patrí do analýzy???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2. Počiatky produkcie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1061 – Otto, </a:t>
            </a:r>
            <a:r>
              <a:rPr lang="sk-SK" dirty="0" err="1" smtClean="0"/>
              <a:t>šomoďský</a:t>
            </a:r>
            <a:r>
              <a:rPr lang="sk-SK" dirty="0" smtClean="0"/>
              <a:t> </a:t>
            </a:r>
            <a:r>
              <a:rPr lang="sk-SK" dirty="0" err="1" smtClean="0"/>
              <a:t>špán</a:t>
            </a:r>
            <a:endParaRPr lang="sk-SK" dirty="0" smtClean="0"/>
          </a:p>
          <a:p>
            <a:r>
              <a:rPr lang="sk-SK" dirty="0" smtClean="0"/>
              <a:t>1171 – Benedikt, vesprémsky </a:t>
            </a:r>
            <a:r>
              <a:rPr lang="sk-SK" dirty="0" err="1" smtClean="0"/>
              <a:t>špán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388424" cy="33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2. Počiatky produkcie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1061 – </a:t>
            </a:r>
            <a:r>
              <a:rPr lang="sk-SK" dirty="0" err="1" smtClean="0"/>
              <a:t>Otto</a:t>
            </a:r>
            <a:r>
              <a:rPr lang="sk-SK" dirty="0" smtClean="0"/>
              <a:t>, </a:t>
            </a:r>
            <a:r>
              <a:rPr lang="sk-SK" dirty="0" err="1" smtClean="0"/>
              <a:t>šomoďský</a:t>
            </a:r>
            <a:r>
              <a:rPr lang="sk-SK" dirty="0" smtClean="0"/>
              <a:t> župan</a:t>
            </a:r>
          </a:p>
          <a:p>
            <a:r>
              <a:rPr lang="sk-SK" dirty="0" smtClean="0"/>
              <a:t>1171 – Benedikt, vesprémsky župan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388424" cy="33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4962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>
            <a:stCxn id="5122" idx="0"/>
          </p:cNvCxnSpPr>
          <p:nvPr/>
        </p:nvCxnSpPr>
        <p:spPr>
          <a:xfrm flipV="1">
            <a:off x="5973143" y="3429000"/>
            <a:ext cx="1983233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2. Počiatky produkcie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smtClean="0"/>
              <a:t>Po roku 1200 – listina má prednosť pred ústnym svedectvom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	1208 – Nitra			1244 – Gemer</a:t>
            </a:r>
          </a:p>
          <a:p>
            <a:pPr>
              <a:buNone/>
            </a:pPr>
            <a:r>
              <a:rPr lang="sk-SK" dirty="0" smtClean="0"/>
              <a:t>	1238 – Bratislava		1246 – Tekov, Zvolen</a:t>
            </a:r>
          </a:p>
          <a:p>
            <a:pPr>
              <a:buNone/>
            </a:pPr>
            <a:r>
              <a:rPr lang="sk-SK" dirty="0" smtClean="0"/>
              <a:t>	1239 – Hont			1249 – Šariš</a:t>
            </a:r>
          </a:p>
          <a:p>
            <a:pPr>
              <a:buNone/>
            </a:pPr>
            <a:r>
              <a:rPr lang="sk-SK" dirty="0" smtClean="0"/>
              <a:t>	1241 – Trenčín		1256 – Spiš 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3. Typy písomností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Diplomatické kategórie:</a:t>
            </a:r>
          </a:p>
          <a:p>
            <a:pPr>
              <a:buNone/>
            </a:pPr>
            <a:r>
              <a:rPr lang="sk-SK" dirty="0" smtClean="0"/>
              <a:t>		Listiny			</a:t>
            </a:r>
            <a:r>
              <a:rPr lang="sk-SK" dirty="0" smtClean="0">
                <a:latin typeface="Calibri"/>
              </a:rPr>
              <a:t>√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Mandáty			</a:t>
            </a:r>
            <a:r>
              <a:rPr lang="sk-SK" dirty="0" smtClean="0">
                <a:latin typeface="Calibri"/>
              </a:rPr>
              <a:t>√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Listy 			</a:t>
            </a:r>
            <a:r>
              <a:rPr lang="sk-SK" smtClean="0"/>
              <a:t>	</a:t>
            </a:r>
            <a:r>
              <a:rPr lang="sk-SK" smtClean="0">
                <a:latin typeface="Calibri"/>
              </a:rPr>
              <a:t>√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Protokoly			</a:t>
            </a:r>
            <a:r>
              <a:rPr lang="sk-SK" dirty="0" smtClean="0">
                <a:latin typeface="Calibri"/>
              </a:rPr>
              <a:t>√ (1)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Účtovné písomnosti	X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3. Typy písomností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sk-SK" dirty="0" smtClean="0"/>
              <a:t>Súdne (...)</a:t>
            </a:r>
          </a:p>
          <a:p>
            <a:r>
              <a:rPr lang="sk-SK" dirty="0" smtClean="0"/>
              <a:t>Ochranné – svetské aj cirkevné osoby (</a:t>
            </a:r>
            <a:r>
              <a:rPr lang="sk-SK" i="1" dirty="0" err="1" smtClean="0"/>
              <a:t>lit</a:t>
            </a:r>
            <a:r>
              <a:rPr lang="sk-SK" i="1" dirty="0" smtClean="0"/>
              <a:t>. </a:t>
            </a:r>
            <a:r>
              <a:rPr lang="sk-SK" i="1" dirty="0" err="1" smtClean="0"/>
              <a:t>protectionales</a:t>
            </a:r>
            <a:r>
              <a:rPr lang="sk-SK" dirty="0" smtClean="0"/>
              <a:t>)</a:t>
            </a:r>
          </a:p>
          <a:p>
            <a:r>
              <a:rPr lang="sk-SK" dirty="0" smtClean="0"/>
              <a:t>Donačné (</a:t>
            </a:r>
            <a:r>
              <a:rPr lang="sk-SK" i="1" dirty="0" err="1" smtClean="0"/>
              <a:t>lit</a:t>
            </a:r>
            <a:r>
              <a:rPr lang="sk-SK" i="1" dirty="0" smtClean="0"/>
              <a:t>. </a:t>
            </a:r>
            <a:r>
              <a:rPr lang="sk-SK" i="1" dirty="0" err="1" smtClean="0"/>
              <a:t>donationales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Potvrdzujúce výkon privilégia (</a:t>
            </a:r>
            <a:r>
              <a:rPr lang="sk-SK" i="1" dirty="0" err="1" smtClean="0"/>
              <a:t>lit</a:t>
            </a:r>
            <a:r>
              <a:rPr lang="sk-SK" i="1" dirty="0" smtClean="0"/>
              <a:t>. </a:t>
            </a:r>
            <a:r>
              <a:rPr lang="sk-SK" i="1" dirty="0" err="1" smtClean="0"/>
              <a:t>affirmatoriae</a:t>
            </a:r>
            <a:r>
              <a:rPr lang="sk-SK" dirty="0" smtClean="0"/>
              <a:t>)</a:t>
            </a:r>
          </a:p>
          <a:p>
            <a:r>
              <a:rPr lang="sk-SK" dirty="0" smtClean="0"/>
              <a:t>Majetkovoprávne</a:t>
            </a:r>
          </a:p>
          <a:p>
            <a:pPr>
              <a:buNone/>
            </a:pPr>
            <a:r>
              <a:rPr lang="sk-SK" dirty="0" smtClean="0"/>
              <a:t>	1. </a:t>
            </a:r>
            <a:r>
              <a:rPr lang="sk-SK" i="1" dirty="0" err="1" smtClean="0"/>
              <a:t>lit</a:t>
            </a:r>
            <a:r>
              <a:rPr lang="sk-SK" i="1" dirty="0" smtClean="0"/>
              <a:t>. </a:t>
            </a:r>
            <a:r>
              <a:rPr lang="sk-SK" i="1" dirty="0" err="1" smtClean="0"/>
              <a:t>venditionales</a:t>
            </a:r>
            <a:r>
              <a:rPr lang="sk-SK" dirty="0" smtClean="0"/>
              <a:t>, </a:t>
            </a:r>
            <a:r>
              <a:rPr lang="sk-SK" i="1" dirty="0" err="1" smtClean="0"/>
              <a:t>concambiales</a:t>
            </a:r>
            <a:r>
              <a:rPr lang="sk-SK" dirty="0" smtClean="0"/>
              <a:t>, </a:t>
            </a:r>
            <a:r>
              <a:rPr lang="sk-SK" i="1" dirty="0" err="1" smtClean="0"/>
              <a:t>divisionales</a:t>
            </a:r>
            <a:endParaRPr lang="sk-SK" i="1" dirty="0" smtClean="0"/>
          </a:p>
          <a:p>
            <a:pPr>
              <a:buNone/>
            </a:pPr>
            <a:r>
              <a:rPr lang="sk-SK" dirty="0" smtClean="0"/>
              <a:t>	2. </a:t>
            </a:r>
            <a:r>
              <a:rPr lang="sk-SK" i="1" dirty="0" err="1" smtClean="0"/>
              <a:t>lit</a:t>
            </a:r>
            <a:r>
              <a:rPr lang="sk-SK" i="1" dirty="0" smtClean="0"/>
              <a:t>. </a:t>
            </a:r>
            <a:r>
              <a:rPr lang="sk-SK" i="1" dirty="0" err="1" smtClean="0"/>
              <a:t>obligatoriae</a:t>
            </a:r>
            <a:endParaRPr lang="sk-SK" i="1" dirty="0" smtClean="0"/>
          </a:p>
          <a:p>
            <a:pPr>
              <a:buNone/>
            </a:pPr>
            <a:r>
              <a:rPr lang="sk-SK" dirty="0" smtClean="0"/>
              <a:t>	3. </a:t>
            </a:r>
            <a:r>
              <a:rPr lang="sk-SK" i="1" dirty="0" err="1" smtClean="0"/>
              <a:t>quitantiae</a:t>
            </a:r>
            <a:endParaRPr lang="sk-SK" i="1" dirty="0" smtClean="0"/>
          </a:p>
          <a:p>
            <a:r>
              <a:rPr lang="sk-SK" dirty="0" smtClean="0"/>
              <a:t>Relácie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4. Vznik písomností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err="1" smtClean="0"/>
              <a:t>Prijímateľské</a:t>
            </a:r>
            <a:r>
              <a:rPr lang="sk-SK" dirty="0" smtClean="0"/>
              <a:t> vyhotovenia</a:t>
            </a:r>
          </a:p>
          <a:p>
            <a:r>
              <a:rPr lang="sk-SK" dirty="0" smtClean="0"/>
              <a:t>Absencia notárov – služby </a:t>
            </a:r>
            <a:r>
              <a:rPr lang="sk-SK" dirty="0" err="1" smtClean="0"/>
              <a:t>hodnov</a:t>
            </a:r>
            <a:r>
              <a:rPr lang="sk-SK" dirty="0" smtClean="0"/>
              <a:t>. miest</a:t>
            </a:r>
          </a:p>
          <a:p>
            <a:pPr algn="ctr">
              <a:buNone/>
            </a:pPr>
            <a:r>
              <a:rPr lang="sk-SK" i="1" dirty="0" smtClean="0"/>
              <a:t>	</a:t>
            </a:r>
            <a:r>
              <a:rPr lang="sk-SK" sz="2000" i="1" dirty="0" smtClean="0"/>
              <a:t>BA </a:t>
            </a:r>
            <a:r>
              <a:rPr lang="sk-SK" sz="2000" i="1" dirty="0" err="1" smtClean="0"/>
              <a:t>špán</a:t>
            </a:r>
            <a:r>
              <a:rPr lang="sk-SK" sz="2000" i="1" dirty="0" smtClean="0"/>
              <a:t> Matúš (1293, adresované mestu BA)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i="1" dirty="0" smtClean="0"/>
              <a:t>	</a:t>
            </a:r>
          </a:p>
          <a:p>
            <a:pPr algn="ctr">
              <a:buNone/>
            </a:pPr>
            <a:endParaRPr lang="sk-SK" sz="2000" i="1" dirty="0" smtClean="0"/>
          </a:p>
          <a:p>
            <a:pPr algn="ctr">
              <a:buNone/>
            </a:pPr>
            <a:r>
              <a:rPr lang="sk-SK" sz="2000" i="1" dirty="0" smtClean="0"/>
              <a:t>BA kapitula (1292)</a:t>
            </a:r>
            <a:endParaRPr lang="sk-SK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6120680" cy="11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661248"/>
            <a:ext cx="6048673" cy="9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4. Vznik písomností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smtClean="0"/>
              <a:t>Pol. 13. stor. – notári </a:t>
            </a:r>
            <a:r>
              <a:rPr lang="sk-SK" dirty="0" err="1" smtClean="0"/>
              <a:t>špánov</a:t>
            </a:r>
            <a:r>
              <a:rPr lang="sk-SK" dirty="0" smtClean="0"/>
              <a:t> ak sú aj v inej funkcii alebo aj súkromní notári</a:t>
            </a:r>
          </a:p>
          <a:p>
            <a:r>
              <a:rPr lang="sk-SK" dirty="0" smtClean="0"/>
              <a:t>Koniec 13. stor. – BA – notár dvorského </a:t>
            </a:r>
            <a:r>
              <a:rPr lang="sk-SK" dirty="0" err="1" smtClean="0"/>
              <a:t>špána</a:t>
            </a:r>
            <a:endParaRPr lang="sk-SK" dirty="0" smtClean="0"/>
          </a:p>
          <a:p>
            <a:r>
              <a:rPr lang="sk-SK" dirty="0" smtClean="0"/>
              <a:t>Od zač. 14. storočia aj menovite známi notári + trvalejšia zhoda pisárskych rúk </a:t>
            </a:r>
            <a:r>
              <a:rPr lang="sk-SK" i="1" dirty="0" smtClean="0"/>
              <a:t>	</a:t>
            </a:r>
            <a:endParaRPr lang="sk-SK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stoličná </a:t>
            </a:r>
            <a:r>
              <a:rPr lang="sk-SK" dirty="0" err="1" smtClean="0"/>
              <a:t>diplomatika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900 rokov existencie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30 000 zachovaných jednotlivín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Previazanie s každou oblasťou života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5. Skladba písomností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Intitulácia</a:t>
            </a:r>
            <a:r>
              <a:rPr lang="sk-SK" dirty="0" smtClean="0"/>
              <a:t> – </a:t>
            </a:r>
            <a:r>
              <a:rPr lang="sk-SK" i="1" dirty="0" smtClean="0"/>
              <a:t>N. </a:t>
            </a:r>
            <a:r>
              <a:rPr lang="sk-SK" i="1" dirty="0" err="1" smtClean="0"/>
              <a:t>comes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...</a:t>
            </a:r>
            <a:r>
              <a:rPr lang="sk-SK" dirty="0" smtClean="0"/>
              <a:t>, </a:t>
            </a:r>
            <a:r>
              <a:rPr lang="sk-SK" i="1" dirty="0" smtClean="0"/>
              <a:t>N. </a:t>
            </a:r>
            <a:r>
              <a:rPr lang="sk-SK" i="1" dirty="0" err="1" smtClean="0"/>
              <a:t>comes</a:t>
            </a:r>
            <a:r>
              <a:rPr lang="sk-SK" i="1" dirty="0" smtClean="0"/>
              <a:t> ...-</a:t>
            </a:r>
            <a:r>
              <a:rPr lang="sk-SK" i="1" dirty="0" err="1" smtClean="0"/>
              <a:t>ensis</a:t>
            </a:r>
            <a:r>
              <a:rPr lang="sk-SK" i="1" dirty="0" smtClean="0"/>
              <a:t> </a:t>
            </a:r>
            <a:r>
              <a:rPr lang="sk-SK" dirty="0" smtClean="0"/>
              <a:t>príp. </a:t>
            </a:r>
            <a:r>
              <a:rPr lang="sk-SK" dirty="0" err="1" smtClean="0"/>
              <a:t>devočná</a:t>
            </a:r>
            <a:r>
              <a:rPr lang="sk-SK" dirty="0" smtClean="0"/>
              <a:t> formulka, vyššia + nižšia funkcia</a:t>
            </a:r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dirty="0" smtClean="0"/>
              <a:t>Adresa – prevažne všeobecná (mandát konkrétna)</a:t>
            </a:r>
          </a:p>
          <a:p>
            <a:r>
              <a:rPr lang="sk-SK" dirty="0" err="1" smtClean="0"/>
              <a:t>Promulgácia</a:t>
            </a:r>
            <a:r>
              <a:rPr lang="sk-SK" dirty="0" smtClean="0"/>
              <a:t> – bežná</a:t>
            </a:r>
          </a:p>
          <a:p>
            <a:r>
              <a:rPr lang="sk-SK" dirty="0" err="1" smtClean="0"/>
              <a:t>Arenga</a:t>
            </a:r>
            <a:r>
              <a:rPr lang="sk-SK" dirty="0" smtClean="0"/>
              <a:t> – len veľmi dôležité listiny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5095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962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5. Skladba listín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err="1" smtClean="0"/>
              <a:t>Koroborácia</a:t>
            </a:r>
            <a:r>
              <a:rPr lang="sk-SK" dirty="0" smtClean="0"/>
              <a:t> – asi 50% listín, väčšinou všeobecná</a:t>
            </a:r>
          </a:p>
          <a:p>
            <a:r>
              <a:rPr lang="sk-SK" dirty="0" err="1" smtClean="0"/>
              <a:t>Eschatokol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	- len datovanie (len rok, deň a rok, len deň)</a:t>
            </a:r>
          </a:p>
          <a:p>
            <a:pPr>
              <a:buNone/>
            </a:pPr>
            <a:r>
              <a:rPr lang="sk-SK" dirty="0" smtClean="0"/>
              <a:t>	- miesto vydania asi 50% listín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6. Spečatenie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13. storočie - pečatí len </a:t>
            </a:r>
            <a:r>
              <a:rPr lang="sk-SK" dirty="0" err="1" smtClean="0"/>
              <a:t>špán</a:t>
            </a:r>
            <a:endParaRPr lang="sk-SK" dirty="0" smtClean="0"/>
          </a:p>
          <a:p>
            <a:r>
              <a:rPr lang="sk-SK" dirty="0" smtClean="0"/>
              <a:t>Od 14. storočia rôzne kombinácie</a:t>
            </a:r>
          </a:p>
          <a:p>
            <a:r>
              <a:rPr lang="sk-SK" dirty="0" smtClean="0"/>
              <a:t>Celý stredovek bez spoločnej úradnej pečate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6. Spečatenie</a:t>
            </a:r>
            <a:endParaRPr lang="sk-SK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353" y="1774825"/>
            <a:ext cx="625329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6. Spečatenie</a:t>
            </a:r>
            <a:endParaRPr lang="sk-SK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1892300"/>
            <a:ext cx="64484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6. Spečatenie</a:t>
            </a:r>
            <a:endParaRPr lang="sk-SK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810" y="1774825"/>
            <a:ext cx="642238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7. Kvantita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Spolu asi 30 000 jednotlivín</a:t>
            </a:r>
          </a:p>
          <a:p>
            <a:endParaRPr lang="sk-SK" dirty="0" smtClean="0"/>
          </a:p>
          <a:p>
            <a:r>
              <a:rPr lang="sk-SK" dirty="0" smtClean="0"/>
              <a:t>Tekov 		117</a:t>
            </a:r>
          </a:p>
          <a:p>
            <a:r>
              <a:rPr lang="sk-SK" dirty="0" smtClean="0"/>
              <a:t>Nitra 		217</a:t>
            </a:r>
          </a:p>
          <a:p>
            <a:r>
              <a:rPr lang="sk-SK" dirty="0" err="1" smtClean="0"/>
              <a:t>Abov</a:t>
            </a:r>
            <a:r>
              <a:rPr lang="sk-SK" dirty="0" smtClean="0"/>
              <a:t> 		413</a:t>
            </a:r>
          </a:p>
          <a:p>
            <a:r>
              <a:rPr lang="sk-SK" dirty="0" smtClean="0"/>
              <a:t>Bratislava 	760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Abov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B0F0"/>
                </a:solidFill>
              </a:rPr>
              <a:t>Bratislava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F36390"/>
                </a:solidFill>
              </a:rPr>
              <a:t>Tekov</a:t>
            </a:r>
            <a:endParaRPr lang="sk-SK" dirty="0">
              <a:solidFill>
                <a:srgbClr val="F36390"/>
              </a:solidFill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8. Národné jazyky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 uhorských písomnostiach</a:t>
            </a:r>
          </a:p>
          <a:p>
            <a:pPr>
              <a:buNone/>
            </a:pPr>
            <a:r>
              <a:rPr lang="sk-SK" dirty="0" smtClean="0"/>
              <a:t>	Nemčina – 1319 mestá, 1380-te roky kráľ</a:t>
            </a:r>
          </a:p>
          <a:p>
            <a:pPr>
              <a:buNone/>
            </a:pPr>
            <a:r>
              <a:rPr lang="sk-SK" dirty="0" smtClean="0"/>
              <a:t>	Čeština, slovakizovaná čeština – pol. 15. stor. </a:t>
            </a:r>
          </a:p>
          <a:p>
            <a:pPr>
              <a:buNone/>
            </a:pPr>
            <a:r>
              <a:rPr lang="sk-SK" dirty="0" smtClean="0"/>
              <a:t>	Maďarčina – okolo 1500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 stoličných písomnostiach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r>
              <a:rPr lang="sk-SK" dirty="0" smtClean="0"/>
              <a:t>	Nemčina – 1434 BA </a:t>
            </a:r>
            <a:r>
              <a:rPr lang="sk-SK" dirty="0" smtClean="0">
                <a:latin typeface="Calibri"/>
              </a:rPr>
              <a:t>→ </a:t>
            </a:r>
          </a:p>
          <a:p>
            <a:pPr>
              <a:buNone/>
            </a:pPr>
            <a:r>
              <a:rPr lang="sk-SK" dirty="0" smtClean="0">
                <a:latin typeface="Calibri"/>
              </a:rPr>
              <a:t>					  34/760 jednotlivín = 4,5%</a:t>
            </a:r>
          </a:p>
          <a:p>
            <a:pPr>
              <a:buNone/>
            </a:pPr>
            <a:r>
              <a:rPr lang="sk-SK" dirty="0" smtClean="0">
                <a:latin typeface="Calibri"/>
              </a:rPr>
              <a:t>					  34/365 jednotlivín = 9,3%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8. Národné jazyky</a:t>
            </a:r>
            <a:endParaRPr lang="sk-SK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78" y="1774825"/>
            <a:ext cx="6785444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Osnova prednášky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I.	Stav bádania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II. Terminológia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III. Dejiny správy 	</a:t>
            </a:r>
          </a:p>
          <a:p>
            <a:pPr>
              <a:buNone/>
            </a:pPr>
            <a:r>
              <a:rPr lang="sk-SK" b="1" dirty="0" smtClean="0"/>
              <a:t>	1. Veľká Morava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2. Štefan I.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3. </a:t>
            </a:r>
            <a:r>
              <a:rPr lang="sk-SK" b="1" dirty="0" err="1" smtClean="0"/>
              <a:t>Patrimoniálny</a:t>
            </a:r>
            <a:r>
              <a:rPr lang="sk-SK" b="1" dirty="0" smtClean="0"/>
              <a:t> štát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4. Premena </a:t>
            </a:r>
            <a:r>
              <a:rPr lang="sk-SK" b="1" dirty="0" err="1" smtClean="0"/>
              <a:t>hradsk</a:t>
            </a:r>
            <a:r>
              <a:rPr lang="sk-SK" b="1" dirty="0" smtClean="0"/>
              <a:t>. </a:t>
            </a:r>
            <a:r>
              <a:rPr lang="sk-SK" b="1" dirty="0" err="1" smtClean="0"/>
              <a:t>španstva</a:t>
            </a:r>
            <a:r>
              <a:rPr lang="sk-SK" b="1" dirty="0" smtClean="0"/>
              <a:t> na </a:t>
            </a:r>
            <a:r>
              <a:rPr lang="sk-SK" b="1" dirty="0" err="1" smtClean="0"/>
              <a:t>šľ</a:t>
            </a:r>
            <a:r>
              <a:rPr lang="sk-SK" b="1" dirty="0" smtClean="0"/>
              <a:t>. stolicu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5. Šľachtická stolica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IV. </a:t>
            </a:r>
            <a:r>
              <a:rPr lang="sk-SK" b="1" dirty="0" err="1" smtClean="0"/>
              <a:t>Diplomatika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1. Problém zaradenia písomností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2. Počiatky produkcie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3. Typy písomností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4. Vznik písomností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5. Skladba písomností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6. Spečatenie</a:t>
            </a:r>
          </a:p>
          <a:p>
            <a:pPr>
              <a:buNone/>
            </a:pPr>
            <a:r>
              <a:rPr lang="sk-SK" b="1" dirty="0" smtClean="0"/>
              <a:t>	7. Kvantita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	8. Národné jazyky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59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IV. </a:t>
            </a:r>
            <a:r>
              <a:rPr lang="sk-SK" dirty="0" err="1" smtClean="0"/>
              <a:t>Diplomatika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8. Národné jazyky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16255" cy="169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8663880" cy="224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9" y="594928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1458 III 16</a:t>
            </a:r>
          </a:p>
          <a:p>
            <a:r>
              <a:rPr lang="sk-SK" dirty="0" smtClean="0"/>
              <a:t>BA podžupan Viliam </a:t>
            </a:r>
            <a:r>
              <a:rPr lang="sk-SK" dirty="0" err="1" smtClean="0"/>
              <a:t>Engerspach</a:t>
            </a:r>
            <a:r>
              <a:rPr lang="sk-SK" dirty="0" smtClean="0"/>
              <a:t> a devínsky kastelán Ján Németh svedčia, </a:t>
            </a:r>
          </a:p>
          <a:p>
            <a:r>
              <a:rPr lang="sk-SK" dirty="0" smtClean="0"/>
              <a:t>že podľa dohody medzi mestom BA a Václavom z </a:t>
            </a:r>
            <a:r>
              <a:rPr lang="sk-SK" dirty="0" err="1" smtClean="0"/>
              <a:t>Rachmanova</a:t>
            </a:r>
            <a:r>
              <a:rPr lang="sk-SK" dirty="0" smtClean="0"/>
              <a:t> boli určení znalci ...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I. Stav bádania - Slovensko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/>
              <a:t>Stolice ako celok:</a:t>
            </a:r>
          </a:p>
          <a:p>
            <a:pPr marL="355600" indent="-355600">
              <a:buNone/>
            </a:pPr>
            <a:r>
              <a:rPr lang="sk-SK" b="1" dirty="0" smtClean="0"/>
              <a:t>	</a:t>
            </a:r>
          </a:p>
          <a:p>
            <a:pPr marL="355600" indent="-355600">
              <a:buNone/>
            </a:pPr>
            <a:r>
              <a:rPr lang="sk-SK" b="1" dirty="0" smtClean="0"/>
              <a:t>	Juraj </a:t>
            </a:r>
            <a:r>
              <a:rPr lang="sk-SK" b="1" dirty="0" err="1" smtClean="0"/>
              <a:t>Žudel</a:t>
            </a:r>
            <a:r>
              <a:rPr lang="sk-SK" b="1" dirty="0" smtClean="0"/>
              <a:t> </a:t>
            </a:r>
          </a:p>
          <a:p>
            <a:pPr marL="355600" indent="-355600">
              <a:buNone/>
            </a:pPr>
            <a:r>
              <a:rPr lang="sk-SK" b="1" i="1" dirty="0" smtClean="0"/>
              <a:t>	</a:t>
            </a:r>
            <a:r>
              <a:rPr lang="sk-SK" i="1" dirty="0" smtClean="0"/>
              <a:t>Stolice na Slovensku</a:t>
            </a:r>
            <a:endParaRPr lang="sk-SK" dirty="0" smtClean="0"/>
          </a:p>
          <a:p>
            <a:pPr marL="355600" indent="-355600">
              <a:buNone/>
            </a:pPr>
            <a:r>
              <a:rPr lang="sk-SK" dirty="0" smtClean="0"/>
              <a:t> 	</a:t>
            </a:r>
          </a:p>
          <a:p>
            <a:r>
              <a:rPr lang="sk-SK" b="1" dirty="0" smtClean="0"/>
              <a:t>Terminológia</a:t>
            </a:r>
          </a:p>
          <a:p>
            <a:pPr marL="355600" indent="0">
              <a:buNone/>
            </a:pPr>
            <a:endParaRPr lang="sk-SK" b="1" dirty="0" smtClean="0"/>
          </a:p>
          <a:p>
            <a:pPr marL="355600" indent="0">
              <a:buNone/>
            </a:pPr>
            <a:r>
              <a:rPr lang="sk-SK" b="1" dirty="0" err="1" smtClean="0"/>
              <a:t>Leon</a:t>
            </a:r>
            <a:r>
              <a:rPr lang="sk-SK" b="1" dirty="0" smtClean="0"/>
              <a:t> Sokolovský </a:t>
            </a:r>
          </a:p>
          <a:p>
            <a:pPr marL="355600" indent="0">
              <a:buNone/>
            </a:pPr>
            <a:r>
              <a:rPr lang="sk-SK" dirty="0" err="1" smtClean="0"/>
              <a:t>Grad</a:t>
            </a:r>
            <a:r>
              <a:rPr lang="sk-SK" dirty="0" smtClean="0"/>
              <a:t> – </a:t>
            </a:r>
            <a:r>
              <a:rPr lang="sk-SK" dirty="0" err="1" smtClean="0"/>
              <a:t>španstvo</a:t>
            </a:r>
            <a:r>
              <a:rPr lang="sk-SK" dirty="0" smtClean="0"/>
              <a:t> – stolica – župa (Príspevok k terminológii dejín správy). In </a:t>
            </a:r>
            <a:r>
              <a:rPr lang="sk-SK" i="1" dirty="0" smtClean="0"/>
              <a:t>Slovenská archivistika</a:t>
            </a:r>
          </a:p>
          <a:p>
            <a:pPr marL="355600" indent="0">
              <a:buNone/>
            </a:pPr>
            <a:endParaRPr lang="sk-SK" dirty="0" smtClean="0"/>
          </a:p>
          <a:p>
            <a:pPr marL="361950" indent="-276225"/>
            <a:r>
              <a:rPr lang="sk-SK" b="1" dirty="0" smtClean="0"/>
              <a:t>Konkrétne stolice    » » »</a:t>
            </a:r>
          </a:p>
          <a:p>
            <a:pPr marL="355600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5257800"/>
          </a:xfrm>
        </p:spPr>
        <p:txBody>
          <a:bodyPr>
            <a:normAutofit fontScale="85000" lnSpcReduction="20000"/>
          </a:bodyPr>
          <a:lstStyle/>
          <a:p>
            <a:pPr marL="355600" indent="0">
              <a:buNone/>
            </a:pPr>
            <a:r>
              <a:rPr lang="sk-SK" sz="2000" b="1" dirty="0" smtClean="0"/>
              <a:t>R. </a:t>
            </a:r>
            <a:r>
              <a:rPr lang="sk-SK" sz="2000" b="1" dirty="0" err="1" smtClean="0"/>
              <a:t>Marsina</a:t>
            </a:r>
            <a:endParaRPr lang="sk-SK" sz="2000" dirty="0" smtClean="0"/>
          </a:p>
          <a:p>
            <a:pPr marL="355600" indent="0">
              <a:buNone/>
            </a:pPr>
            <a:r>
              <a:rPr lang="sk-SK" sz="2000" i="1" dirty="0" smtClean="0"/>
              <a:t>Štúdie k Slovenskému diplomatáru</a:t>
            </a:r>
            <a:r>
              <a:rPr lang="sk-SK" sz="2000" dirty="0" smtClean="0"/>
              <a:t> (Bratislava, Gemer, Hont, Nitra, Spiš, Šariš, Tekov, Trenčín, Zvolen)</a:t>
            </a:r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J. </a:t>
            </a:r>
            <a:r>
              <a:rPr lang="sk-SK" sz="2000" b="1" dirty="0" err="1" smtClean="0"/>
              <a:t>Laczko</a:t>
            </a:r>
            <a:r>
              <a:rPr lang="sk-SK" sz="2000" dirty="0" smtClean="0"/>
              <a:t> </a:t>
            </a:r>
          </a:p>
          <a:p>
            <a:pPr marL="355600" indent="0">
              <a:buNone/>
            </a:pPr>
            <a:r>
              <a:rPr lang="sk-SK" sz="2000" i="1" dirty="0" smtClean="0"/>
              <a:t>Vznik a vývoj župnej listiny do konca 15. storočia*</a:t>
            </a:r>
            <a:endParaRPr lang="sk-SK" sz="2000" dirty="0" smtClean="0"/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V. Nováková </a:t>
            </a:r>
          </a:p>
          <a:p>
            <a:pPr marL="355600" indent="0">
              <a:buNone/>
            </a:pPr>
            <a:r>
              <a:rPr lang="sk-SK" sz="2000" dirty="0" smtClean="0"/>
              <a:t>Nitra, Tekov, </a:t>
            </a:r>
            <a:r>
              <a:rPr lang="sk-SK" sz="2000" dirty="0" err="1" smtClean="0"/>
              <a:t>Abov</a:t>
            </a:r>
            <a:r>
              <a:rPr lang="sk-SK" sz="2000" dirty="0" smtClean="0"/>
              <a:t>, Trenčín </a:t>
            </a:r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F. Uličný</a:t>
            </a:r>
            <a:r>
              <a:rPr lang="sk-SK" sz="2000" dirty="0" smtClean="0"/>
              <a:t> </a:t>
            </a:r>
          </a:p>
          <a:p>
            <a:pPr marL="355600" indent="0">
              <a:buNone/>
            </a:pPr>
            <a:r>
              <a:rPr lang="sk-SK" sz="2000" dirty="0" smtClean="0"/>
              <a:t>Zemplín</a:t>
            </a:r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J. </a:t>
            </a:r>
            <a:r>
              <a:rPr lang="sk-SK" sz="2000" b="1" dirty="0" err="1" smtClean="0"/>
              <a:t>Steinhübel</a:t>
            </a:r>
            <a:r>
              <a:rPr lang="sk-SK" sz="2000" dirty="0" smtClean="0"/>
              <a:t> </a:t>
            </a:r>
          </a:p>
          <a:p>
            <a:pPr marL="355600" indent="0">
              <a:buNone/>
            </a:pPr>
            <a:r>
              <a:rPr lang="sk-SK" sz="2000" dirty="0" smtClean="0"/>
              <a:t>Hont*</a:t>
            </a:r>
            <a:endParaRPr lang="sk-SK" sz="2000" i="1" dirty="0" smtClean="0"/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C. </a:t>
            </a:r>
            <a:r>
              <a:rPr lang="sk-SK" sz="2000" b="1" dirty="0" err="1" smtClean="0"/>
              <a:t>Matulay</a:t>
            </a:r>
            <a:r>
              <a:rPr lang="sk-SK" sz="2000" dirty="0" smtClean="0"/>
              <a:t> </a:t>
            </a:r>
          </a:p>
          <a:p>
            <a:pPr marL="355600" indent="0">
              <a:buNone/>
            </a:pPr>
            <a:r>
              <a:rPr lang="sk-SK" sz="2000" i="1" dirty="0" smtClean="0"/>
              <a:t>Kongregačný protokol Zvolenskej župy 1506-1579</a:t>
            </a:r>
            <a:r>
              <a:rPr lang="sk-SK" sz="2000" dirty="0" smtClean="0"/>
              <a:t>*</a:t>
            </a:r>
          </a:p>
          <a:p>
            <a:pPr marL="355600" indent="0">
              <a:buNone/>
            </a:pPr>
            <a:endParaRPr lang="sk-SK" sz="2000" b="1" dirty="0" smtClean="0"/>
          </a:p>
          <a:p>
            <a:pPr marL="355600" indent="0">
              <a:buNone/>
            </a:pPr>
            <a:r>
              <a:rPr lang="sk-SK" sz="2000" b="1" dirty="0" smtClean="0"/>
              <a:t>R. </a:t>
            </a:r>
            <a:r>
              <a:rPr lang="sk-SK" sz="2000" b="1" dirty="0" err="1" smtClean="0"/>
              <a:t>Luz</a:t>
            </a:r>
            <a:endParaRPr lang="sk-SK" sz="2000" dirty="0" smtClean="0"/>
          </a:p>
          <a:p>
            <a:pPr marL="355600" indent="0">
              <a:buNone/>
            </a:pPr>
            <a:r>
              <a:rPr lang="sk-SK" sz="2000" dirty="0" smtClean="0"/>
              <a:t>Bratislava*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827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I. Stav bádania - Maďarsko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Archontológia</a:t>
            </a:r>
            <a:endParaRPr lang="sk-SK" b="1" dirty="0" smtClean="0"/>
          </a:p>
          <a:p>
            <a:pPr marL="355600" indent="0">
              <a:buNone/>
            </a:pPr>
            <a:endParaRPr lang="sk-SK" b="1" dirty="0" smtClean="0"/>
          </a:p>
          <a:p>
            <a:pPr marL="355600" indent="0">
              <a:buNone/>
            </a:pPr>
            <a:r>
              <a:rPr lang="sk-SK" b="1" dirty="0" err="1" smtClean="0"/>
              <a:t>Attila</a:t>
            </a:r>
            <a:r>
              <a:rPr lang="sk-SK" b="1" dirty="0" smtClean="0"/>
              <a:t> </a:t>
            </a:r>
            <a:r>
              <a:rPr lang="sk-SK" b="1" dirty="0" err="1" smtClean="0"/>
              <a:t>Zsoldos</a:t>
            </a:r>
            <a:r>
              <a:rPr lang="sk-SK" dirty="0" smtClean="0"/>
              <a:t> 				do 1301</a:t>
            </a:r>
          </a:p>
          <a:p>
            <a:pPr marL="355600" indent="0">
              <a:buNone/>
            </a:pPr>
            <a:r>
              <a:rPr lang="sk-SK" b="1" dirty="0" err="1" smtClean="0"/>
              <a:t>Pál</a:t>
            </a:r>
            <a:r>
              <a:rPr lang="sk-SK" b="1" dirty="0" smtClean="0"/>
              <a:t> </a:t>
            </a:r>
            <a:r>
              <a:rPr lang="sk-SK" b="1" dirty="0" err="1" smtClean="0"/>
              <a:t>Engel</a:t>
            </a:r>
            <a:r>
              <a:rPr lang="sk-SK" dirty="0" smtClean="0"/>
              <a:t> 				1301 – 1457</a:t>
            </a:r>
          </a:p>
          <a:p>
            <a:pPr marL="355600" indent="0">
              <a:buNone/>
            </a:pPr>
            <a:r>
              <a:rPr lang="sk-SK" b="1" dirty="0" smtClean="0"/>
              <a:t>Norbert C. Tóth </a:t>
            </a:r>
            <a:r>
              <a:rPr lang="sk-SK" b="1" dirty="0" err="1" smtClean="0"/>
              <a:t>et</a:t>
            </a:r>
            <a:r>
              <a:rPr lang="sk-SK" b="1" dirty="0" smtClean="0"/>
              <a:t> al. </a:t>
            </a:r>
            <a:r>
              <a:rPr lang="sk-SK" dirty="0" smtClean="0"/>
              <a:t>			1458 – 1526 </a:t>
            </a:r>
          </a:p>
          <a:p>
            <a:pPr marL="355600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sk-SK" b="1" dirty="0" smtClean="0"/>
              <a:t>Edície</a:t>
            </a:r>
          </a:p>
          <a:p>
            <a:pPr marL="355600" indent="0">
              <a:buNone/>
            </a:pPr>
            <a:endParaRPr lang="sk-SK" dirty="0" smtClean="0"/>
          </a:p>
          <a:p>
            <a:pPr marL="355600" indent="0">
              <a:buNone/>
            </a:pPr>
            <a:r>
              <a:rPr lang="sk-SK" dirty="0" smtClean="0"/>
              <a:t>Richard Horváth</a:t>
            </a:r>
          </a:p>
          <a:p>
            <a:pPr marL="355600" indent="0">
              <a:buNone/>
            </a:pPr>
            <a:r>
              <a:rPr lang="sk-SK" dirty="0" smtClean="0"/>
              <a:t>Tibor </a:t>
            </a:r>
            <a:r>
              <a:rPr lang="sk-SK" dirty="0" err="1" smtClean="0"/>
              <a:t>Neumann</a:t>
            </a:r>
            <a:r>
              <a:rPr lang="sk-SK" dirty="0" smtClean="0"/>
              <a:t>	</a:t>
            </a:r>
          </a:p>
          <a:p>
            <a:pPr marL="355600" indent="0">
              <a:buNone/>
            </a:pPr>
            <a:r>
              <a:rPr lang="sk-SK" dirty="0" err="1" smtClean="0"/>
              <a:t>Ferencz</a:t>
            </a:r>
            <a:r>
              <a:rPr lang="sk-SK" dirty="0" smtClean="0"/>
              <a:t> </a:t>
            </a:r>
            <a:r>
              <a:rPr lang="sk-SK" dirty="0" err="1" smtClean="0"/>
              <a:t>Piti</a:t>
            </a:r>
            <a:r>
              <a:rPr lang="sk-SK" dirty="0" smtClean="0"/>
              <a:t>	</a:t>
            </a:r>
          </a:p>
          <a:p>
            <a:pPr marL="355600" indent="0">
              <a:buNone/>
            </a:pPr>
            <a:r>
              <a:rPr lang="sk-SK" dirty="0" smtClean="0"/>
              <a:t>Norbert C. Tóth </a:t>
            </a:r>
          </a:p>
          <a:p>
            <a:pPr marL="355600" indent="0">
              <a:buNone/>
            </a:pPr>
            <a:endParaRPr lang="sk-SK" dirty="0" smtClean="0"/>
          </a:p>
          <a:p>
            <a:pPr marL="355600" indent="0">
              <a:buNone/>
            </a:pPr>
            <a:endParaRPr lang="sk-SK" dirty="0" smtClean="0"/>
          </a:p>
          <a:p>
            <a:pPr marL="355600" indent="0">
              <a:buNone/>
            </a:pPr>
            <a:endParaRPr lang="sk-SK" dirty="0" smtClean="0"/>
          </a:p>
          <a:p>
            <a:pPr marL="355600" indent="0" algn="ctr">
              <a:buNone/>
            </a:pPr>
            <a:r>
              <a:rPr lang="sk-SK" dirty="0" err="1" smtClean="0"/>
              <a:t>Bereg</a:t>
            </a:r>
            <a:r>
              <a:rPr lang="sk-SK" dirty="0" smtClean="0"/>
              <a:t>, </a:t>
            </a:r>
            <a:r>
              <a:rPr lang="sk-SK" dirty="0" err="1" smtClean="0"/>
              <a:t>Gy</a:t>
            </a:r>
            <a:r>
              <a:rPr lang="hu-HU" dirty="0" smtClean="0"/>
              <a:t>őr, </a:t>
            </a:r>
            <a:r>
              <a:rPr lang="sk-SK" dirty="0" err="1" smtClean="0"/>
              <a:t>Sabolč</a:t>
            </a:r>
            <a:r>
              <a:rPr lang="sk-SK" dirty="0" smtClean="0"/>
              <a:t>, </a:t>
            </a:r>
            <a:r>
              <a:rPr lang="sk-SK" dirty="0" err="1" smtClean="0"/>
              <a:t>Szatmár</a:t>
            </a:r>
            <a:r>
              <a:rPr lang="sk-SK" dirty="0" smtClean="0"/>
              <a:t> a </a:t>
            </a:r>
            <a:r>
              <a:rPr lang="sk-SK" dirty="0" err="1" smtClean="0"/>
              <a:t>Ugoča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Pravá zložená zátvorka 4"/>
          <p:cNvSpPr/>
          <p:nvPr/>
        </p:nvSpPr>
        <p:spPr>
          <a:xfrm rot="5400000">
            <a:off x="6372200" y="3356992"/>
            <a:ext cx="576064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7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I. Stav bádania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sk-SK" dirty="0" smtClean="0"/>
              <a:t>Uhorsko</a:t>
            </a:r>
          </a:p>
          <a:p>
            <a:pPr>
              <a:buNone/>
            </a:pPr>
            <a:r>
              <a:rPr lang="sk-SK" dirty="0" smtClean="0"/>
              <a:t>	70 </a:t>
            </a:r>
            <a:r>
              <a:rPr lang="sk-SK" dirty="0" err="1" smtClean="0"/>
              <a:t>španstiev</a:t>
            </a:r>
            <a:r>
              <a:rPr lang="sk-SK" dirty="0" smtClean="0"/>
              <a:t>/stolíc – podrobne spracovaných 11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Slovensko</a:t>
            </a:r>
          </a:p>
          <a:p>
            <a:pPr>
              <a:buNone/>
            </a:pPr>
            <a:r>
              <a:rPr lang="sk-SK" dirty="0" smtClean="0"/>
              <a:t>	18 </a:t>
            </a:r>
            <a:r>
              <a:rPr lang="sk-SK" dirty="0" err="1" smtClean="0"/>
              <a:t>španstiev</a:t>
            </a:r>
            <a:r>
              <a:rPr lang="sk-SK" dirty="0" smtClean="0"/>
              <a:t>/stolíc – podrobne spracovaných 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II. Terminológia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22548"/>
              </p:ext>
            </p:extLst>
          </p:nvPr>
        </p:nvGraphicFramePr>
        <p:xfrm>
          <a:off x="457200" y="1774825"/>
          <a:ext cx="8229602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Latinský</a:t>
                      </a:r>
                      <a:r>
                        <a:rPr lang="sk-SK" baseline="0" dirty="0" smtClean="0"/>
                        <a:t> názov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Poslovenčenie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Preklad </a:t>
                      </a:r>
                    </a:p>
                    <a:p>
                      <a:pPr algn="ctr"/>
                      <a:r>
                        <a:rPr lang="sk-SK" dirty="0" smtClean="0"/>
                        <a:t>(bez ohľadu na viacvýznamovosť)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Sokolovský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i="1" dirty="0" err="1" smtClean="0"/>
                        <a:t>comitatus</a:t>
                      </a:r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komitát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župa, stolica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hradské </a:t>
                      </a:r>
                      <a:r>
                        <a:rPr lang="sk-SK" dirty="0" err="1" smtClean="0"/>
                        <a:t>španstvo</a:t>
                      </a:r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šľachtická stolica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i="1" dirty="0" err="1" smtClean="0"/>
                        <a:t>comes</a:t>
                      </a:r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komes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župan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hradský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špán</a:t>
                      </a:r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župan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i="1" dirty="0" err="1" smtClean="0"/>
                        <a:t>comes</a:t>
                      </a:r>
                      <a:r>
                        <a:rPr lang="sk-SK" i="1" dirty="0" smtClean="0"/>
                        <a:t> </a:t>
                      </a:r>
                      <a:r>
                        <a:rPr lang="sk-SK" i="1" dirty="0" err="1" smtClean="0"/>
                        <a:t>curialis</a:t>
                      </a:r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podžupan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podžupan</a:t>
                      </a:r>
                    </a:p>
                    <a:p>
                      <a:pPr algn="ctr"/>
                      <a:r>
                        <a:rPr lang="sk-SK" dirty="0" err="1" smtClean="0"/>
                        <a:t>burggróf</a:t>
                      </a:r>
                      <a:r>
                        <a:rPr lang="sk-SK" dirty="0" smtClean="0"/>
                        <a:t> (M. Štefánik)</a:t>
                      </a:r>
                    </a:p>
                    <a:p>
                      <a:pPr algn="ctr"/>
                      <a:r>
                        <a:rPr lang="sk-SK" dirty="0" smtClean="0"/>
                        <a:t>dvorský  (J. Šedivý)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dvorský </a:t>
                      </a:r>
                      <a:r>
                        <a:rPr lang="sk-SK" dirty="0" err="1" smtClean="0"/>
                        <a:t>špán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i="1" dirty="0" err="1" smtClean="0"/>
                        <a:t>vicecomes</a:t>
                      </a:r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podžupan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podžupan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podžupan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i="1" dirty="0" err="1" smtClean="0"/>
                        <a:t>congregatio</a:t>
                      </a:r>
                      <a:r>
                        <a:rPr lang="sk-SK" i="1" dirty="0" smtClean="0"/>
                        <a:t> </a:t>
                      </a:r>
                      <a:r>
                        <a:rPr lang="sk-SK" i="1" dirty="0" err="1" smtClean="0"/>
                        <a:t>nobilium</a:t>
                      </a:r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šľachtická kongregácia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stoličné zhromaždenie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kongregácia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Ján </a:t>
                      </a:r>
                      <a:r>
                        <a:rPr lang="sk-SK" dirty="0" err="1" smtClean="0"/>
                        <a:t>Lukačka</a:t>
                      </a:r>
                      <a:r>
                        <a:rPr lang="sk-SK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Ján </a:t>
                      </a:r>
                      <a:r>
                        <a:rPr lang="sk-SK" dirty="0" err="1" smtClean="0"/>
                        <a:t>Steinhübel</a:t>
                      </a:r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Leon</a:t>
                      </a:r>
                      <a:r>
                        <a:rPr lang="sk-SK" dirty="0" smtClean="0"/>
                        <a:t> Sokolovský</a:t>
                      </a:r>
                      <a:endParaRPr lang="sk-SK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74193" y="59492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54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III. Dejiny správy </a:t>
            </a:r>
            <a:br>
              <a:rPr lang="sk-SK" dirty="0" smtClean="0"/>
            </a:br>
            <a:r>
              <a:rPr lang="sk-SK" dirty="0" smtClean="0"/>
              <a:t>1. Veľká Morava (9. </a:t>
            </a:r>
            <a:r>
              <a:rPr lang="sk-SK" dirty="0" err="1" smtClean="0"/>
              <a:t>stor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Rozdielna úroveň sídiel → rozličný význam</a:t>
            </a:r>
          </a:p>
          <a:p>
            <a:r>
              <a:rPr lang="sk-SK" dirty="0" smtClean="0"/>
              <a:t>Súdny zákon pre laikov (</a:t>
            </a:r>
            <a:r>
              <a:rPr lang="sk-SK" i="1" dirty="0" err="1" smtClean="0"/>
              <a:t>Zakon</a:t>
            </a:r>
            <a:r>
              <a:rPr lang="sk-SK" i="1" dirty="0" smtClean="0"/>
              <a:t> </a:t>
            </a:r>
            <a:r>
              <a:rPr lang="sk-SK" i="1" dirty="0" err="1" smtClean="0"/>
              <a:t>sudnyj</a:t>
            </a:r>
            <a:r>
              <a:rPr lang="sk-SK" i="1" dirty="0" smtClean="0"/>
              <a:t> </a:t>
            </a:r>
            <a:r>
              <a:rPr lang="sk-SK" i="1" dirty="0" err="1" smtClean="0"/>
              <a:t>ľudem</a:t>
            </a:r>
            <a:r>
              <a:rPr lang="sk-SK" dirty="0" smtClean="0"/>
              <a:t>) – </a:t>
            </a:r>
            <a:r>
              <a:rPr lang="sk-SK" i="1" dirty="0" err="1" smtClean="0"/>
              <a:t>grad</a:t>
            </a:r>
            <a:r>
              <a:rPr lang="sk-SK" i="1" dirty="0" smtClean="0"/>
              <a:t> </a:t>
            </a:r>
            <a:r>
              <a:rPr lang="sk-SK" dirty="0" smtClean="0"/>
              <a:t>– vo význame „hradisko“ aj „územie“</a:t>
            </a:r>
          </a:p>
          <a:p>
            <a:r>
              <a:rPr lang="sk-SK" dirty="0" smtClean="0"/>
              <a:t>Po rozpade zánik sústavy, ale nie sídlisk a regiónov</a:t>
            </a:r>
            <a:endParaRPr lang="sk-SK" dirty="0"/>
          </a:p>
        </p:txBody>
      </p:sp>
      <p:pic>
        <p:nvPicPr>
          <p:cNvPr id="8194" name="Picture 2" descr="C:\Users\LUZ\Desktop\220px-Great_moravia_svatopl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880320" cy="250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1021</Words>
  <Application>Microsoft Office PowerPoint</Application>
  <PresentationFormat>Předvádění na obrazovce (4:3)</PresentationFormat>
  <Paragraphs>309</Paragraphs>
  <Slides>41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Diplomatická produkcia  stolíc (a šľachty) v stredoveku</vt:lpstr>
      <vt:lpstr>Prezentace aplikace PowerPoint</vt:lpstr>
      <vt:lpstr>Prečo stoličná diplomatika?</vt:lpstr>
      <vt:lpstr>Osnova prednášky</vt:lpstr>
      <vt:lpstr>I. Stav bádania - Slovensko</vt:lpstr>
      <vt:lpstr>I. Stav bádania - Maďarsko</vt:lpstr>
      <vt:lpstr>I. Stav bádania</vt:lpstr>
      <vt:lpstr>II. Terminológia</vt:lpstr>
      <vt:lpstr>III. Dejiny správy  1. Veľká Morava (9. stor)</vt:lpstr>
      <vt:lpstr>III. Dejiny správy  2. Štefan I. (11. stor.)</vt:lpstr>
      <vt:lpstr>III. Dejiny správy  3. Patrimoniálny štát (11. – 13. stor.) </vt:lpstr>
      <vt:lpstr>Hradský špán (comes)</vt:lpstr>
      <vt:lpstr>Kráľovskí hradskí sudcovia (iudices)</vt:lpstr>
      <vt:lpstr>Španskí úradníci</vt:lpstr>
      <vt:lpstr>III. Dejiny správy 4. Premena h. španstva na š. stolicu</vt:lpstr>
      <vt:lpstr>III. Dejiny správy 4. Premena h. španstva na š. stolicu</vt:lpstr>
      <vt:lpstr>III. Dejiny správy 5. Šľachtická stolica</vt:lpstr>
      <vt:lpstr>Župan (comes)</vt:lpstr>
      <vt:lpstr>Stoličné zhromaždenia</vt:lpstr>
      <vt:lpstr>Podžupan</vt:lpstr>
      <vt:lpstr>Slúžni</vt:lpstr>
      <vt:lpstr>IV. Diplomatika 1. Problém zaradenia písomností</vt:lpstr>
      <vt:lpstr>IV. Diplomatika 2. Počiatky produkcie</vt:lpstr>
      <vt:lpstr>IV. Diplomatika 2. Počiatky produkcie</vt:lpstr>
      <vt:lpstr>IV. Diplomatika 2. Počiatky produkcie</vt:lpstr>
      <vt:lpstr>IV. Diplomatika 3. Typy písomností</vt:lpstr>
      <vt:lpstr>IV. Diplomatika 3. Typy písomností</vt:lpstr>
      <vt:lpstr>IV. Diplomatika 4. Vznik písomností</vt:lpstr>
      <vt:lpstr>IV. Diplomatika 4. Vznik písomností</vt:lpstr>
      <vt:lpstr>IV. Diplomatika 5. Skladba písomností</vt:lpstr>
      <vt:lpstr>IV. Diplomatika 5. Skladba listín</vt:lpstr>
      <vt:lpstr>IV. Diplomatika 6. Spečatenie</vt:lpstr>
      <vt:lpstr>IV. Diplomatika 6. Spečatenie</vt:lpstr>
      <vt:lpstr>IV. Diplomatika 6. Spečatenie</vt:lpstr>
      <vt:lpstr>IV. Diplomatika 6. Spečatenie</vt:lpstr>
      <vt:lpstr>IV. Diplomatika 7. Kvantita</vt:lpstr>
      <vt:lpstr>Abov, Bratislava, Tekov</vt:lpstr>
      <vt:lpstr>IV. Diplomatika 8. Národné jazyky</vt:lpstr>
      <vt:lpstr>IV. Diplomatika 8. Národné jazyky</vt:lpstr>
      <vt:lpstr>IV. Diplomatika 8. Národné jazyky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Diplomatická produkcia stolíc a šľachty v stredoveku</dc:title>
  <dc:creator>Rastislav Luz</dc:creator>
  <cp:lastModifiedBy>Zbyněk Sviták</cp:lastModifiedBy>
  <cp:revision>68</cp:revision>
  <dcterms:created xsi:type="dcterms:W3CDTF">2017-11-22T12:50:05Z</dcterms:created>
  <dcterms:modified xsi:type="dcterms:W3CDTF">2017-11-24T12:41:51Z</dcterms:modified>
</cp:coreProperties>
</file>