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55770-7A3B-48B6-973A-C5B95CF84B26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196DA-30C3-43A3-80D3-2FFF54BF8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Nebo: Stříhali</a:t>
            </a:r>
            <a:r>
              <a:rPr lang="cs-CZ" baseline="0" dirty="0" smtClean="0"/>
              <a:t> dohola malého chlapečka…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196DA-30C3-43A3-80D3-2FFF54BF88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4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04B02-FAED-4C5C-9C35-DF6E6636573E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5696-778C-4274-81CC-1735EA1FB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66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E7D03-B026-4BFA-954A-EFA2786213F6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80A58-9674-4446-80B1-53F575299A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22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C455-708A-4086-99D5-4571977128AD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0DD29-69E4-4376-A2DE-5379C1C40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91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645F-E73F-47CC-BE9C-B889684148B5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9F1C3-ECA0-4562-85AF-582C6563E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2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C34F-5190-4797-BABD-E56B014DE29A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654A6-57D2-4B3E-A927-8DE6D3BBDC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58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A0A3B-C634-43BC-9098-599125CF46A1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77F2C-C5DF-444D-B9A3-C46F3DF63A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74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596BF-50CA-4284-A203-D0D9EFAC5C3A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7437-E44B-40F7-B5BC-C142FDD7D6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9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165A-CD3F-4C3C-BF95-CE16FC41BFA3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CF26B-0EDC-4983-9A0B-8801D632D1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05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CD49-5E18-4EDB-813E-85EB579B8F6A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148C-4AAC-42A6-8D8B-2E41E78EB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84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DBF0-B5A1-4B35-9D55-664EBD316443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1B59-92D3-4CB8-BE31-A07C2D384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67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ED2E8-0113-4F40-A190-CE4E2DDD1093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F76-CF7C-4D6F-AFAF-6F5777B61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6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89EE33-9314-47D6-A6AA-E79D83A07C6B}" type="datetimeFigureOut">
              <a:rPr lang="cs-CZ"/>
              <a:pPr>
                <a:defRPr/>
              </a:pPr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F9B9A7-1A80-4BB6-A9F0-972E8D53EC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Verše</a:t>
            </a:r>
            <a:endParaRPr lang="cs-CZ" alt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Podle J. Peterky – Teorie literatury pro učitele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 přihlédnutím k Úvodu do teorie verše (Ibrahim a kol.)</a:t>
            </a:r>
            <a:endParaRPr lang="cs-CZ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Ustálené verše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Blankvers – pětistopý (10- nebo 11slabičný) nerýmovaný verš jambického spádu	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žít nebo nežít – to je, oč tu běží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Alexandrín – 12- až 13slabičný rýmovaný jambický verš s předělem po šesté slabice   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Píši vám, Karino, a nevím, zda jste živa</a:t>
            </a:r>
          </a:p>
          <a:p>
            <a:pPr marL="0" indent="0">
              <a:buNone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Hexametr – „šestiměr“ – časoměrný verš, nerýmovaný šestistopý (převážně) daktyl (13-17 mór)    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Homérské eposy</a:t>
            </a:r>
          </a:p>
          <a:p>
            <a:pPr marL="0" indent="0">
              <a:buNone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 smtClean="0"/>
              <a:t>Oktosylab</a:t>
            </a:r>
            <a:r>
              <a:rPr lang="cs-CZ" sz="2400" dirty="0" smtClean="0"/>
              <a:t>, dekasylab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245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verš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Žlutavý kostel </a:t>
            </a:r>
            <a:r>
              <a:rPr lang="cs-CZ" sz="2400" dirty="0" err="1" smtClean="0"/>
              <a:t>vlá</a:t>
            </a:r>
            <a:r>
              <a:rPr lang="cs-CZ" sz="2400" dirty="0" smtClean="0"/>
              <a:t> na hoře zelené,</a:t>
            </a:r>
          </a:p>
          <a:p>
            <a:pPr marL="0" indent="0">
              <a:buNone/>
            </a:pPr>
            <a:r>
              <a:rPr lang="cs-CZ" sz="2400" dirty="0" smtClean="0"/>
              <a:t>to je korouhev té krajiny tiché a svěcené,</a:t>
            </a:r>
          </a:p>
          <a:p>
            <a:pPr marL="0" indent="0">
              <a:buNone/>
            </a:pPr>
            <a:r>
              <a:rPr lang="cs-CZ" sz="2400" dirty="0" smtClean="0"/>
              <a:t>to je Svatý Kopeček u Olomouce, místo pro poutníky a výletníky,</a:t>
            </a:r>
          </a:p>
          <a:p>
            <a:pPr marL="0" indent="0">
              <a:buNone/>
            </a:pPr>
            <a:r>
              <a:rPr lang="cs-CZ" sz="2400" dirty="0" smtClean="0"/>
              <a:t>osada, dodávající dělníky továrně Kosmos a továrně na hřebíky,</a:t>
            </a:r>
          </a:p>
          <a:p>
            <a:pPr marL="0" indent="0">
              <a:buNone/>
            </a:pPr>
            <a:r>
              <a:rPr lang="cs-CZ" sz="2400" dirty="0" smtClean="0"/>
              <a:t>Panna Maria se zde zjevila a stále zjevuje se</a:t>
            </a:r>
          </a:p>
          <a:p>
            <a:pPr marL="0" indent="0">
              <a:buNone/>
            </a:pPr>
            <a:r>
              <a:rPr lang="cs-CZ" sz="2400" dirty="0" smtClean="0"/>
              <a:t>babičkám s nůšemi a dětem na chrastí v lese,</a:t>
            </a:r>
          </a:p>
          <a:p>
            <a:pPr marL="0" indent="0">
              <a:buNone/>
            </a:pPr>
            <a:r>
              <a:rPr lang="cs-CZ" sz="2400" dirty="0" smtClean="0"/>
              <a:t>zde jsou mé prázdniny od narození až do let dvaceti</a:t>
            </a:r>
          </a:p>
          <a:p>
            <a:pPr marL="0" indent="0">
              <a:buNone/>
            </a:pPr>
            <a:r>
              <a:rPr lang="cs-CZ" sz="2400" dirty="0" smtClean="0"/>
              <a:t>v borových pasekách a lískovém houští dobře zasety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340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2400" dirty="0" smtClean="0"/>
              <a:t>Jiří Wolker: Sloky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244280" cy="525658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Sníh padá na město, na město zšeřelé, </a:t>
            </a:r>
            <a:br>
              <a:rPr lang="cs-CZ" sz="1800" dirty="0"/>
            </a:br>
            <a:r>
              <a:rPr lang="cs-CZ" sz="1800" dirty="0"/>
              <a:t>v tvém oku roztává se v louže popele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a </a:t>
            </a:r>
            <a:r>
              <a:rPr lang="cs-CZ" sz="1800" dirty="0" smtClean="0"/>
              <a:t>z </a:t>
            </a:r>
            <a:r>
              <a:rPr lang="cs-CZ" sz="1800" dirty="0"/>
              <a:t>věží hodiny jak panny zrazené </a:t>
            </a:r>
            <a:br>
              <a:rPr lang="cs-CZ" sz="1800" dirty="0"/>
            </a:br>
            <a:r>
              <a:rPr lang="cs-CZ" sz="1800" dirty="0"/>
              <a:t>padají v náměstí, v jezero kamenné.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Jdeš tudy prvně sám se srdcem churavým </a:t>
            </a:r>
            <a:br>
              <a:rPr lang="cs-CZ" sz="1800" dirty="0"/>
            </a:br>
            <a:r>
              <a:rPr lang="cs-CZ" sz="1800" dirty="0"/>
              <a:t>a proto se ti zdá, že trpíš světem vším,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a zatím jsi to ty, jen ty a z části jen, </a:t>
            </a:r>
            <a:br>
              <a:rPr lang="cs-CZ" sz="1800" dirty="0"/>
            </a:br>
            <a:r>
              <a:rPr lang="cs-CZ" sz="1800" dirty="0"/>
              <a:t>jenž hořem soukromým jsi kdesi poraněn.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Staň u zdí nádraží a poslyš vlaků hvizd, </a:t>
            </a:r>
            <a:br>
              <a:rPr lang="cs-CZ" sz="1800" dirty="0"/>
            </a:br>
            <a:r>
              <a:rPr lang="cs-CZ" sz="1800" dirty="0"/>
              <a:t>jež vezou do světa lásku a nenávist,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a do všech usedni a slavnou silou hnán </a:t>
            </a:r>
            <a:br>
              <a:rPr lang="cs-CZ" sz="1800" dirty="0"/>
            </a:br>
            <a:r>
              <a:rPr lang="cs-CZ" sz="1800" dirty="0"/>
              <a:t>se z místa bolesti rozjedeš do všech stran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endParaRPr lang="en-US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po světě širokém, jenž nezná modřin tvých, </a:t>
            </a:r>
            <a:br>
              <a:rPr lang="cs-CZ" sz="1800" dirty="0"/>
            </a:br>
            <a:r>
              <a:rPr lang="cs-CZ" sz="1800" dirty="0"/>
              <a:t>zápase v závratích a ranách propastných.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Své srdce přemoz tu, neb nejsi srdce jen, </a:t>
            </a:r>
            <a:br>
              <a:rPr lang="cs-CZ" sz="1800" dirty="0"/>
            </a:br>
            <a:r>
              <a:rPr lang="cs-CZ" sz="1800" dirty="0"/>
              <a:t>tím, čím chceš vítězit, – sám nebuď poražen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a přemoz bolest svou a nepřežvykuj ji, </a:t>
            </a:r>
            <a:br>
              <a:rPr lang="cs-CZ" sz="1800" dirty="0"/>
            </a:br>
            <a:r>
              <a:rPr lang="cs-CZ" sz="1800" dirty="0"/>
              <a:t>bys stále v boji byl a nikdy po boji.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Pak sníh, jenž na město se snáší zšeřelé, </a:t>
            </a:r>
            <a:br>
              <a:rPr lang="cs-CZ" sz="1800" dirty="0"/>
            </a:br>
            <a:r>
              <a:rPr lang="cs-CZ" sz="1800" dirty="0"/>
              <a:t>jen bílým obkladem ti bude na čele 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a z věží hodiny se s ptáky rozletí. </a:t>
            </a:r>
            <a:br>
              <a:rPr lang="cs-CZ" sz="1800" dirty="0"/>
            </a:br>
            <a:r>
              <a:rPr lang="cs-CZ" sz="1800" dirty="0"/>
              <a:t>Neb bolest přemoci je víc než trpěti.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cs-CZ" sz="2800" dirty="0" smtClean="0"/>
              <a:t>František Halas: Podzim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Jak peníz tiše položený slepci</a:t>
            </a:r>
            <a:br>
              <a:rPr lang="cs-CZ" sz="1800" dirty="0"/>
            </a:br>
            <a:r>
              <a:rPr lang="cs-CZ" sz="1800" dirty="0"/>
              <a:t>jsi tu můj podzime</a:t>
            </a:r>
            <a:br>
              <a:rPr lang="cs-CZ" sz="1800" dirty="0"/>
            </a:br>
            <a:r>
              <a:rPr lang="cs-CZ" sz="1800" dirty="0"/>
              <a:t>jak peníz tiše položený slepci</a:t>
            </a:r>
            <a:br>
              <a:rPr lang="cs-CZ" sz="1800" dirty="0"/>
            </a:br>
            <a:r>
              <a:rPr lang="cs-CZ" sz="1800" dirty="0"/>
              <a:t>jste tady vy dny </a:t>
            </a:r>
            <a:r>
              <a:rPr lang="cs-CZ" sz="1800" dirty="0" smtClean="0"/>
              <a:t>mé</a:t>
            </a:r>
          </a:p>
          <a:p>
            <a:pPr marL="0" indent="0">
              <a:buNone/>
            </a:pPr>
            <a:r>
              <a:rPr lang="cs-CZ" sz="1800" dirty="0" smtClean="0"/>
              <a:t>Ty </a:t>
            </a:r>
            <a:r>
              <a:rPr lang="cs-CZ" sz="1800" dirty="0"/>
              <a:t>krásná větrnosti čistá</a:t>
            </a:r>
            <a:br>
              <a:rPr lang="cs-CZ" sz="1800" dirty="0"/>
            </a:br>
            <a:r>
              <a:rPr lang="cs-CZ" sz="1800" dirty="0"/>
              <a:t>mi v dýmu natí dětství vracíš zpět</a:t>
            </a:r>
            <a:br>
              <a:rPr lang="cs-CZ" sz="1800" dirty="0"/>
            </a:br>
            <a:r>
              <a:rPr lang="cs-CZ" sz="1800" dirty="0"/>
              <a:t>a zase žádostiv se vracím v stará místa</a:t>
            </a:r>
            <a:br>
              <a:rPr lang="cs-CZ" sz="1800" dirty="0"/>
            </a:br>
            <a:r>
              <a:rPr lang="cs-CZ" sz="1800" dirty="0"/>
              <a:t>svou lásku povědět </a:t>
            </a:r>
          </a:p>
          <a:p>
            <a:pPr marL="0" indent="0">
              <a:buNone/>
            </a:pPr>
            <a:r>
              <a:rPr lang="cs-CZ" sz="1800" dirty="0"/>
              <a:t>Chudobě tvé a lidské bídě</a:t>
            </a:r>
            <a:br>
              <a:rPr lang="cs-CZ" sz="1800" dirty="0"/>
            </a:br>
            <a:r>
              <a:rPr lang="cs-CZ" sz="1800" dirty="0"/>
              <a:t>že navždy jsem jen s ní</a:t>
            </a:r>
            <a:br>
              <a:rPr lang="cs-CZ" sz="1800" dirty="0"/>
            </a:br>
            <a:r>
              <a:rPr lang="cs-CZ" sz="1800" dirty="0"/>
              <a:t>podzime ve své </a:t>
            </a:r>
            <a:r>
              <a:rPr lang="cs-CZ" sz="1800" dirty="0" err="1"/>
              <a:t>tesklivině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jen na mne dolehni </a:t>
            </a:r>
          </a:p>
          <a:p>
            <a:pPr marL="0" indent="0">
              <a:buNone/>
            </a:pPr>
            <a:r>
              <a:rPr lang="cs-CZ" sz="1800" dirty="0"/>
              <a:t>a vyplať kovy listí svého</a:t>
            </a:r>
            <a:br>
              <a:rPr lang="cs-CZ" sz="1800" dirty="0"/>
            </a:br>
            <a:r>
              <a:rPr lang="cs-CZ" sz="1800" dirty="0"/>
              <a:t>mě ze dnů odraných</a:t>
            </a:r>
            <a:br>
              <a:rPr lang="cs-CZ" sz="1800" dirty="0"/>
            </a:br>
            <a:r>
              <a:rPr lang="cs-CZ" sz="1800" dirty="0"/>
              <a:t>a zbav mě všeho bázlivého</a:t>
            </a:r>
            <a:br>
              <a:rPr lang="cs-CZ" sz="1800" dirty="0"/>
            </a:br>
            <a:r>
              <a:rPr lang="cs-CZ" sz="1800" dirty="0"/>
              <a:t>bych jiné v sebe </a:t>
            </a:r>
            <a:r>
              <a:rPr lang="cs-CZ" sz="1800" dirty="0" err="1"/>
              <a:t>vdých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sz="1800" dirty="0"/>
              <a:t>Jak peníz tiše položený slepci</a:t>
            </a:r>
            <a:br>
              <a:rPr lang="cs-CZ" sz="1800" dirty="0"/>
            </a:br>
            <a:r>
              <a:rPr lang="cs-CZ" sz="1800" dirty="0"/>
              <a:t>jsi tu můj podzime</a:t>
            </a:r>
            <a:br>
              <a:rPr lang="cs-CZ" sz="1800" dirty="0"/>
            </a:br>
            <a:r>
              <a:rPr lang="cs-CZ" sz="1800" dirty="0"/>
              <a:t>jak peníz tiše položený slepci</a:t>
            </a:r>
            <a:br>
              <a:rPr lang="cs-CZ" sz="1800" dirty="0"/>
            </a:br>
            <a:r>
              <a:rPr lang="cs-CZ" sz="1800" dirty="0"/>
              <a:t>jste tady vy dny mé 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1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Bezrozměrný verš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sedlka</a:t>
            </a:r>
            <a:r>
              <a:rPr lang="cs-CZ" dirty="0" smtClean="0"/>
              <a:t> krásná velmi </a:t>
            </a:r>
            <a:r>
              <a:rPr lang="cs-CZ" dirty="0" err="1" smtClean="0"/>
              <a:t>bieše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k tomu ovšem stydlivé </a:t>
            </a:r>
            <a:r>
              <a:rPr lang="cs-CZ" dirty="0" err="1" smtClean="0"/>
              <a:t>nravy</a:t>
            </a:r>
            <a:r>
              <a:rPr lang="cs-CZ" dirty="0" smtClean="0"/>
              <a:t> </a:t>
            </a:r>
            <a:r>
              <a:rPr lang="cs-CZ" dirty="0" err="1" smtClean="0"/>
              <a:t>jmieše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ravidelně rýmovaný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erše se kryjí s větami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sz="1800" dirty="0"/>
              <a:t>n</a:t>
            </a:r>
            <a:r>
              <a:rPr lang="cs-CZ" sz="1800" dirty="0" smtClean="0"/>
              <a:t>apř. Dalimilova kronika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4105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Sylabický verš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Svatí v nebi kralující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na tvář boží patřící</a:t>
            </a:r>
          </a:p>
          <a:p>
            <a:pPr marL="0" indent="0">
              <a:buNone/>
            </a:pPr>
            <a:r>
              <a:rPr lang="cs-CZ" dirty="0" smtClean="0"/>
              <a:t>o nás bídné péči mají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za nás se přimlouvají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/>
              <a:t>osmislabičník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Časoměrný verš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Aj zde leží zem ta, před okem mým smutně slzícím,</a:t>
            </a:r>
          </a:p>
          <a:p>
            <a:pPr marL="0" indent="0">
              <a:buNone/>
            </a:pPr>
            <a:r>
              <a:rPr lang="cs-CZ" sz="2800" dirty="0"/>
              <a:t>n</a:t>
            </a:r>
            <a:r>
              <a:rPr lang="cs-CZ" sz="2800" dirty="0" smtClean="0"/>
              <a:t>ěkdy kolébka, nyní národu mého rakev.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„krátké“ a „dlouhé“ slabiky</a:t>
            </a:r>
          </a:p>
          <a:p>
            <a:pPr marL="0" indent="0">
              <a:buNone/>
            </a:pPr>
            <a:r>
              <a:rPr lang="cs-CZ" sz="2800" dirty="0" smtClean="0"/>
              <a:t>(dlouhou lze nahradit dvěma krátkými, poziční délka…)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1600" dirty="0" smtClean="0"/>
              <a:t>„vystoupají“ – druhá a čtvrtá slabika je přirozeně dlouhá, první je pozičně dlouhá (následuje více než jeden nesonorní konsonant), třetí slabika je krátká</a:t>
            </a:r>
          </a:p>
          <a:p>
            <a:pPr marL="0" indent="0">
              <a:buNone/>
            </a:pPr>
            <a:r>
              <a:rPr lang="cs-CZ" sz="1600" dirty="0" smtClean="0"/>
              <a:t>Krátká slabika = krátký vokál nebo slabikotvorný konsonant plus pouze jeden konsonant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232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Tónický verš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Jede on Ilja po </a:t>
            </a:r>
            <a:r>
              <a:rPr lang="cs-CZ" dirty="0" err="1" smtClean="0"/>
              <a:t>šírém</a:t>
            </a:r>
            <a:r>
              <a:rPr lang="cs-CZ" dirty="0" smtClean="0"/>
              <a:t> poli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 </a:t>
            </a:r>
            <a:r>
              <a:rPr lang="cs-CZ" dirty="0"/>
              <a:t>z</a:t>
            </a:r>
            <a:r>
              <a:rPr lang="cs-CZ" dirty="0" smtClean="0"/>
              <a:t>achtělo se mládci stranou se dáti,</a:t>
            </a:r>
          </a:p>
          <a:p>
            <a:pPr marL="0" indent="0">
              <a:buNone/>
            </a:pPr>
            <a:r>
              <a:rPr lang="cs-CZ" dirty="0"/>
              <a:t>r</a:t>
            </a:r>
            <a:r>
              <a:rPr lang="cs-CZ" dirty="0" smtClean="0"/>
              <a:t>odnou matičku v domě navštíviti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ždy stejný počet přízvučných slabik ve verši (zde 4)</a:t>
            </a:r>
          </a:p>
          <a:p>
            <a:pPr>
              <a:buFontTx/>
              <a:buChar char="-"/>
            </a:pPr>
            <a:r>
              <a:rPr lang="cs-CZ" sz="2400" dirty="0"/>
              <a:t>j</a:t>
            </a:r>
            <a:r>
              <a:rPr lang="cs-CZ" sz="2400" dirty="0" smtClean="0"/>
              <a:t>ejich rozložení ani počet slabik nepřízvučných nehrají roli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27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Sylabotónický verš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Pravidelný počet slabik ve verších (nebo pravidelné střídání, např. 10- a 11slabičných veršů)</a:t>
            </a:r>
          </a:p>
          <a:p>
            <a:r>
              <a:rPr lang="cs-CZ" sz="2400" dirty="0" smtClean="0"/>
              <a:t>Pravidelné rozmístění přízvučných slabik </a:t>
            </a:r>
          </a:p>
          <a:p>
            <a:endParaRPr lang="cs-CZ" sz="2400" dirty="0"/>
          </a:p>
          <a:p>
            <a:r>
              <a:rPr lang="cs-CZ" sz="2400" dirty="0" smtClean="0"/>
              <a:t>Metrum x rytmus</a:t>
            </a:r>
          </a:p>
          <a:p>
            <a:endParaRPr lang="cs-CZ" sz="2400" dirty="0"/>
          </a:p>
          <a:p>
            <a:r>
              <a:rPr lang="cs-CZ" sz="2400" dirty="0" smtClean="0"/>
              <a:t>Stopy: 	daktyl 		- ᴜᴜ</a:t>
            </a:r>
          </a:p>
          <a:p>
            <a:pPr marL="1828800" lvl="4" indent="0">
              <a:buNone/>
            </a:pPr>
            <a:r>
              <a:rPr lang="cs-CZ" sz="2400" dirty="0"/>
              <a:t>t</a:t>
            </a:r>
            <a:r>
              <a:rPr lang="cs-CZ" sz="2400" dirty="0" smtClean="0"/>
              <a:t>rochej 	- ᴜ</a:t>
            </a:r>
          </a:p>
          <a:p>
            <a:pPr marL="1828800" lvl="4" indent="0">
              <a:buNone/>
            </a:pPr>
            <a:r>
              <a:rPr lang="cs-CZ" sz="2400" dirty="0"/>
              <a:t>j</a:t>
            </a:r>
            <a:r>
              <a:rPr lang="cs-CZ" sz="2400" dirty="0" smtClean="0"/>
              <a:t>amb		</a:t>
            </a:r>
            <a:r>
              <a:rPr lang="cs-CZ" sz="2400" dirty="0"/>
              <a:t> </a:t>
            </a:r>
            <a:r>
              <a:rPr lang="cs-CZ" sz="2400" dirty="0" smtClean="0"/>
              <a:t>ᴜ -</a:t>
            </a:r>
          </a:p>
          <a:p>
            <a:endParaRPr lang="cs-CZ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64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rochej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Šli jsme ruku v ruce oba zachráněni</a:t>
            </a:r>
          </a:p>
          <a:p>
            <a:pPr marL="0" indent="0">
              <a:buNone/>
            </a:pPr>
            <a:r>
              <a:rPr lang="cs-CZ" dirty="0" smtClean="0"/>
              <a:t>šli jsme ruku v ruce v otevřeném snění</a:t>
            </a:r>
          </a:p>
          <a:p>
            <a:pPr marL="0" indent="0">
              <a:buNone/>
            </a:pPr>
            <a:r>
              <a:rPr lang="cs-CZ" dirty="0" smtClean="0"/>
              <a:t>za město kde počínaly Košíře</a:t>
            </a:r>
          </a:p>
          <a:p>
            <a:pPr marL="0" indent="0">
              <a:buNone/>
            </a:pPr>
            <a:r>
              <a:rPr lang="cs-CZ" dirty="0" smtClean="0"/>
              <a:t>z dálky mávaly nám noční vějíře</a:t>
            </a:r>
          </a:p>
          <a:p>
            <a:pPr marL="0" indent="0">
              <a:buNone/>
            </a:pPr>
            <a:r>
              <a:rPr lang="cs-CZ" dirty="0" smtClean="0"/>
              <a:t>nad kiosky smutku tance alkoholů</a:t>
            </a:r>
          </a:p>
          <a:p>
            <a:pPr marL="0" indent="0">
              <a:buNone/>
            </a:pPr>
            <a:r>
              <a:rPr lang="cs-CZ" dirty="0" smtClean="0"/>
              <a:t>Šli jsme ruku v ruce nemluvíce spolu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/>
              <a:t>Neúplná stopa – katalektická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965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aktyl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74035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Cos to za ženicha vybrala sobě?</a:t>
            </a:r>
          </a:p>
          <a:p>
            <a:pPr marL="0" indent="0">
              <a:buNone/>
            </a:pPr>
            <a:r>
              <a:rPr lang="cs-CZ" sz="2400" dirty="0" smtClean="0"/>
              <a:t>Bodák má k rameni, na čapce peří,</a:t>
            </a:r>
          </a:p>
          <a:p>
            <a:pPr marL="0" indent="0">
              <a:buNone/>
            </a:pPr>
            <a:r>
              <a:rPr lang="cs-CZ" sz="2400" dirty="0" smtClean="0"/>
              <a:t>Drsné má čelo, ty jdeš s ním do </a:t>
            </a:r>
            <a:r>
              <a:rPr lang="cs-CZ" sz="2400" dirty="0" err="1" smtClean="0"/>
              <a:t>Frydku</a:t>
            </a:r>
            <a:r>
              <a:rPr lang="cs-CZ" sz="2400" dirty="0" smtClean="0"/>
              <a:t>,</a:t>
            </a:r>
          </a:p>
          <a:p>
            <a:pPr marL="0" indent="0">
              <a:buNone/>
            </a:pPr>
            <a:r>
              <a:rPr lang="cs-CZ" sz="2400" dirty="0" smtClean="0"/>
              <a:t>Půjdeš s ním, Maryčko </a:t>
            </a:r>
            <a:r>
              <a:rPr lang="cs-CZ" sz="2400" dirty="0" err="1" smtClean="0"/>
              <a:t>Magdónova</a:t>
            </a:r>
            <a:r>
              <a:rPr lang="cs-CZ" sz="2400" dirty="0" smtClean="0"/>
              <a:t>?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Cos to za nevěstu? Schýlená hlava,</a:t>
            </a:r>
          </a:p>
          <a:p>
            <a:pPr marL="0" indent="0">
              <a:buNone/>
            </a:pPr>
            <a:r>
              <a:rPr lang="cs-CZ" sz="2400" dirty="0" smtClean="0"/>
              <a:t>fěrtoch máš na očích, do něho tekou</a:t>
            </a:r>
          </a:p>
          <a:p>
            <a:pPr marL="0" indent="0">
              <a:buNone/>
            </a:pPr>
            <a:r>
              <a:rPr lang="cs-CZ" sz="2400" dirty="0" smtClean="0"/>
              <a:t>hořké a ohnivé krůpěje z lící,</a:t>
            </a:r>
          </a:p>
          <a:p>
            <a:pPr marL="0" indent="0">
              <a:buNone/>
            </a:pPr>
            <a:r>
              <a:rPr lang="cs-CZ" sz="2400" dirty="0" smtClean="0"/>
              <a:t>co je ti, Maryčko </a:t>
            </a:r>
            <a:r>
              <a:rPr lang="cs-CZ" sz="2400" dirty="0" err="1" smtClean="0"/>
              <a:t>Magdónova</a:t>
            </a:r>
            <a:r>
              <a:rPr lang="cs-CZ" sz="2400" dirty="0" smtClean="0"/>
              <a:t>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Stříhali dohola malého chlapečka – čistý daktyl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Daktylotrochej – smíšený, tzv.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logaedický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verš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5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Jamb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Budoucí čas?! – Zítřejší den?!-</a:t>
            </a:r>
          </a:p>
          <a:p>
            <a:pPr marL="0" indent="0">
              <a:buNone/>
            </a:pPr>
            <a:r>
              <a:rPr lang="cs-CZ" sz="2800" dirty="0" smtClean="0"/>
              <a:t>Co přes něj dál, pouhý to sen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Ach velké, širé, rodné lány,</a:t>
            </a:r>
          </a:p>
          <a:p>
            <a:pPr marL="0" indent="0">
              <a:buNone/>
            </a:pPr>
            <a:r>
              <a:rPr lang="cs-CZ" sz="2800" dirty="0" smtClean="0"/>
              <a:t>kterak jste krásné na vše strany</a:t>
            </a:r>
          </a:p>
          <a:p>
            <a:pPr marL="0" indent="0">
              <a:buNone/>
            </a:pPr>
            <a:r>
              <a:rPr lang="cs-CZ" sz="2800" dirty="0" smtClean="0"/>
              <a:t>Ach velký, širý, rodný lán,</a:t>
            </a:r>
          </a:p>
          <a:p>
            <a:pPr marL="0" indent="0">
              <a:buNone/>
            </a:pPr>
            <a:r>
              <a:rPr lang="cs-CZ" sz="2800" dirty="0" smtClean="0"/>
              <a:t>krásný je do všech světa stran</a:t>
            </a:r>
          </a:p>
          <a:p>
            <a:pPr marL="0" indent="0">
              <a:buNone/>
            </a:pPr>
            <a:r>
              <a:rPr lang="cs-CZ" sz="2800" dirty="0" smtClean="0"/>
              <a:t>Ach širá pláň – můj rodný lán,</a:t>
            </a:r>
          </a:p>
          <a:p>
            <a:pPr marL="0" indent="0">
              <a:buNone/>
            </a:pPr>
            <a:r>
              <a:rPr lang="cs-CZ" sz="2800" dirty="0" smtClean="0"/>
              <a:t>rozdavač krás – do světa stran</a:t>
            </a:r>
            <a:endParaRPr lang="cs-CZ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532</Words>
  <Application>Microsoft Office PowerPoint</Application>
  <PresentationFormat>Předvádění na obrazovce (4:3)</PresentationFormat>
  <Paragraphs>107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Verše</vt:lpstr>
      <vt:lpstr>Bezrozměrný verš</vt:lpstr>
      <vt:lpstr>Sylabický verš</vt:lpstr>
      <vt:lpstr>Časoměrný verš</vt:lpstr>
      <vt:lpstr>Tónický verš</vt:lpstr>
      <vt:lpstr>Sylabotónický verš</vt:lpstr>
      <vt:lpstr>Trochej</vt:lpstr>
      <vt:lpstr>Daktyl</vt:lpstr>
      <vt:lpstr>Jamb</vt:lpstr>
      <vt:lpstr>Ustálené verše</vt:lpstr>
      <vt:lpstr>Volný verš</vt:lpstr>
      <vt:lpstr>Jiří Wolker: Sloky</vt:lpstr>
      <vt:lpstr>František Halas: Podzim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jako metodologická kategorie literárních analýz</dc:title>
  <dc:creator>Jitka</dc:creator>
  <cp:lastModifiedBy>Jitka</cp:lastModifiedBy>
  <cp:revision>38</cp:revision>
  <dcterms:created xsi:type="dcterms:W3CDTF">2013-03-24T11:51:29Z</dcterms:created>
  <dcterms:modified xsi:type="dcterms:W3CDTF">2017-11-30T11:59:49Z</dcterms:modified>
</cp:coreProperties>
</file>