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1" r:id="rId3"/>
    <p:sldId id="262" r:id="rId4"/>
    <p:sldId id="256" r:id="rId5"/>
    <p:sldId id="270" r:id="rId6"/>
    <p:sldId id="266" r:id="rId7"/>
    <p:sldId id="265" r:id="rId8"/>
    <p:sldId id="280" r:id="rId9"/>
    <p:sldId id="271" r:id="rId10"/>
    <p:sldId id="267" r:id="rId11"/>
    <p:sldId id="272" r:id="rId12"/>
    <p:sldId id="273" r:id="rId13"/>
    <p:sldId id="268" r:id="rId14"/>
    <p:sldId id="269" r:id="rId15"/>
    <p:sldId id="274" r:id="rId16"/>
    <p:sldId id="264" r:id="rId17"/>
    <p:sldId id="276" r:id="rId18"/>
    <p:sldId id="277" r:id="rId19"/>
    <p:sldId id="275" r:id="rId20"/>
    <p:sldId id="278" r:id="rId21"/>
    <p:sldId id="279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01067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47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5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21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01866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27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45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38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28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803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352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AFE67F8-3CF6-442B-BE1C-E2CE0A24DAB7}" type="datetimeFigureOut">
              <a:rPr lang="cs-CZ" smtClean="0"/>
              <a:t>3. 12. 2017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B904E60-FFE4-478A-B1FA-42C022BC99F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89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handle/uuid:1ce36e00-6713-11de-8c85-000d606f5dc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.arl.nfa.cz:2048/search/handle/uuid:ba30b100-7704-11dc-b130-000d606f5dc6" TargetMode="External"/><Relationship Id="rId2" Type="http://schemas.openxmlformats.org/officeDocument/2006/relationships/hyperlink" Target="http://k5.nfa.cz.arl.nfa.cz:2048/search/handle/uuid:409c2066-9566-42e3-b87b-6eda0486865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handle/uuid:2cd09199-3695-11e3-a171-001b63bd97b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i.jsp?pid=uuid:cf4a00c9-1764-48e3-aed9-af56625233b7&amp;q=kinorevue#periodical-periodicalvolume-periodicalitem-page_uuid:829be6a1-5d63-11e7-aaec-00505684fda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cl.cas.cz/index.php?path=Pasmo/1.1924-1925" TargetMode="External"/><Relationship Id="rId2" Type="http://schemas.openxmlformats.org/officeDocument/2006/relationships/hyperlink" Target="https://monoskop.org/P%C3%A1sm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onoskop.org/Franti%C5%A1ek_Kalivod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.arl.nfa.cz:2048/search/handle/uuid:4bd22690-5740-11dd-b028-000d606f5dc6" TargetMode="External"/><Relationship Id="rId2" Type="http://schemas.openxmlformats.org/officeDocument/2006/relationships/hyperlink" Target="http://k5.nfa.cz.arl.nfa.cz:2048/search/handle/uuid:50dc896e-435e-11dd-b505-00145e5790e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handle/uuid:9d62b3a0-5a5e-11dd-bb0c-000d606f5dc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handle/uuid:d61bce90-57fa-11dd-a8c9-000d606f5dc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.arl.nfa.cz:2048/search/handle/uuid:ab2b8074-354f-11e3-a171-001b63bd97ba" TargetMode="External"/><Relationship Id="rId2" Type="http://schemas.openxmlformats.org/officeDocument/2006/relationships/hyperlink" Target="http://k5.nfa.cz.arl.nfa.cz:2048/search/handle/uuid:f519c760-7679-11dc-b0ac-000d606f5dc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5.nfa.cz.arl.nfa.cz:2048/search/handle/uuid:dd71f1b0-7583-11dc-aafb-000d606f5dc6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5.nfa.cz.arl.nfa.cz:2048/search/i.jsp?pid=uuid:828cc790-5150-11dc-880d-0013e6840575&amp;q=%C4%8Desk%C3%BD%20filmov%C3%BD%20sv%C4%9Bt#periodical-periodicalvolume-periodicalitem-page_uuid:8cafbb00-5151-11dc-9189-0013e684057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21/podzim2017/FAV319/um/biblio/pages/databaz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Čs. filmové hospodářství sv. 4:</a:t>
            </a:r>
          </a:p>
          <a:p>
            <a:r>
              <a:rPr lang="cs-CZ" u="sng" dirty="0">
                <a:hlinkClick r:id="rId2"/>
              </a:rPr>
              <a:t>http://k5.nfa.cz.arl.nfa.cz:2048/search/handle/uuid:1ce36e00-6713-11de-8c85-000d606f5dc6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575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601884"/>
            <a:ext cx="9601200" cy="625611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časopisy zaměřené na publikum:</a:t>
            </a:r>
          </a:p>
          <a:p>
            <a:r>
              <a:rPr lang="cs-CZ" b="1" dirty="0"/>
              <a:t> </a:t>
            </a:r>
          </a:p>
          <a:p>
            <a:endParaRPr lang="cs-CZ" dirty="0"/>
          </a:p>
          <a:p>
            <a:r>
              <a:rPr lang="cs-CZ" b="1" dirty="0"/>
              <a:t>Kino</a:t>
            </a:r>
          </a:p>
          <a:p>
            <a:r>
              <a:rPr lang="cs-CZ" b="1" dirty="0"/>
              <a:t>1919</a:t>
            </a:r>
            <a:endParaRPr lang="cs-CZ" dirty="0"/>
          </a:p>
          <a:p>
            <a:r>
              <a:rPr lang="cs-CZ" b="1" dirty="0"/>
              <a:t>Orgán Syndikátu filmových autorů</a:t>
            </a:r>
            <a:endParaRPr lang="cs-CZ" dirty="0"/>
          </a:p>
          <a:p>
            <a:r>
              <a:rPr lang="cs-CZ" u="sng" dirty="0">
                <a:hlinkClick r:id="rId2"/>
              </a:rPr>
              <a:t>http://k5.nfa.cz.arl.nfa.cz:2048/search/handle/uuid:409c2066-9566-42e3-b87b-6eda04868652</a:t>
            </a:r>
            <a:endParaRPr lang="cs-CZ" dirty="0"/>
          </a:p>
          <a:p>
            <a:r>
              <a:rPr lang="cs-CZ" b="1" dirty="0"/>
              <a:t>Kino</a:t>
            </a:r>
          </a:p>
          <a:p>
            <a:r>
              <a:rPr lang="cs-CZ" dirty="0"/>
              <a:t>Filmová týdenní revue</a:t>
            </a:r>
          </a:p>
          <a:p>
            <a:r>
              <a:rPr lang="cs-CZ" dirty="0"/>
              <a:t>1926-1927</a:t>
            </a:r>
          </a:p>
          <a:p>
            <a:r>
              <a:rPr lang="cs-CZ" b="1" dirty="0"/>
              <a:t>Kino</a:t>
            </a:r>
          </a:p>
          <a:p>
            <a:r>
              <a:rPr lang="cs-CZ" b="1" dirty="0"/>
              <a:t>Měsíčník československého filmu</a:t>
            </a:r>
            <a:endParaRPr lang="cs-CZ" dirty="0"/>
          </a:p>
          <a:p>
            <a:r>
              <a:rPr lang="cs-CZ" b="1" dirty="0"/>
              <a:t>1931-1934</a:t>
            </a:r>
            <a:endParaRPr lang="cs-CZ" dirty="0"/>
          </a:p>
          <a:p>
            <a:r>
              <a:rPr lang="cs-CZ" dirty="0"/>
              <a:t>Úvodník - odkazuje se na dříve vydávaný časopis Kinematografie - vydávaný Čsl. Společností pro vědeckou kinematografii - výlučně zaměřený na filmovou techniku. Po prvním ročníku byl zastaven - málo čtenářů. Proto Kino nebude časopis výlučně technický - ale pro: filmového technika i filmového diváka. </a:t>
            </a:r>
          </a:p>
          <a:p>
            <a:r>
              <a:rPr lang="cs-CZ" u="sng" dirty="0">
                <a:hlinkClick r:id="rId3"/>
              </a:rPr>
              <a:t>http://k5.nfa.cz.arl.nfa.cz:2048/search/handle/uuid:ba30b100-7704-11dc-b130-000d606f5dc6</a:t>
            </a:r>
            <a:endParaRPr lang="cs-CZ" dirty="0"/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17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Kinematografický věstník. Ilustrovaný </a:t>
            </a:r>
            <a:r>
              <a:rPr lang="cs-CZ" b="1" dirty="0" err="1"/>
              <a:t>týdenník</a:t>
            </a:r>
            <a:r>
              <a:rPr lang="cs-CZ" b="1" dirty="0"/>
              <a:t> pro hlediště </a:t>
            </a:r>
          </a:p>
          <a:p>
            <a:r>
              <a:rPr lang="cs-CZ" b="1" dirty="0"/>
              <a:t>1914 - 1919</a:t>
            </a:r>
            <a:endParaRPr lang="cs-CZ" dirty="0"/>
          </a:p>
          <a:p>
            <a:r>
              <a:rPr lang="cs-CZ" u="sng" dirty="0">
                <a:hlinkClick r:id="rId2"/>
              </a:rPr>
              <a:t>http://k5.nfa.cz.arl.nfa.cz:2048/search/handle/uuid:2cd09199-3695-11e3-a171-001b63bd97ba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28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Kinorevue</a:t>
            </a:r>
            <a:endParaRPr lang="cs-CZ" b="1" dirty="0"/>
          </a:p>
          <a:p>
            <a:r>
              <a:rPr lang="cs-CZ" b="1" i="1" dirty="0"/>
              <a:t> </a:t>
            </a:r>
            <a:r>
              <a:rPr lang="cs-CZ" b="1" dirty="0"/>
              <a:t>(podzim 1934 – 1945)</a:t>
            </a:r>
            <a:endParaRPr lang="cs-CZ" dirty="0"/>
          </a:p>
          <a:p>
            <a:r>
              <a:rPr lang="cs-CZ" dirty="0"/>
              <a:t>Týdeník pro filmové obecenstvo, vedený Karlem Smržem, od dubna 1936 Bedřichem Rádlem, za protektorátu byl spoluredaktorem Quido E. </a:t>
            </a:r>
            <a:r>
              <a:rPr lang="cs-CZ" dirty="0" err="1"/>
              <a:t>Kujal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k5.nfa.cz.arl.nfa.cz:2048/search/i.jsp?pid=uuid:cf4a00c9-1764-48e3-aed9-af56625233b7&amp;q=kinorevue#periodical-periodicalvolume-periodicalitem-page_uuid:829be6a1-5d63-11e7-aaec-00505684fda5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523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Propagační časopisy: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Náš film</a:t>
            </a:r>
          </a:p>
          <a:p>
            <a:r>
              <a:rPr lang="cs-CZ" b="1" dirty="0"/>
              <a:t> </a:t>
            </a:r>
            <a:r>
              <a:rPr lang="cs-CZ" b="1" dirty="0" smtClean="0"/>
              <a:t>1927</a:t>
            </a:r>
            <a:endParaRPr lang="cs-CZ" dirty="0"/>
          </a:p>
          <a:p>
            <a:r>
              <a:rPr lang="cs-CZ" dirty="0"/>
              <a:t>Vydával </a:t>
            </a:r>
            <a:r>
              <a:rPr lang="cs-CZ" dirty="0" err="1"/>
              <a:t>Fanamet</a:t>
            </a:r>
            <a:r>
              <a:rPr lang="cs-CZ" dirty="0"/>
              <a:t> - tj. americká půjčovna sdružující </a:t>
            </a: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dirty="0" err="1"/>
              <a:t>Players</a:t>
            </a:r>
            <a:r>
              <a:rPr lang="cs-CZ" dirty="0"/>
              <a:t>,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a </a:t>
            </a:r>
            <a:r>
              <a:rPr lang="cs-CZ" dirty="0" smtClean="0"/>
              <a:t>MGM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Filmový věstník</a:t>
            </a:r>
          </a:p>
          <a:p>
            <a:r>
              <a:rPr lang="cs-CZ" dirty="0"/>
              <a:t>1921-1923</a:t>
            </a:r>
          </a:p>
          <a:p>
            <a:r>
              <a:rPr lang="cs-CZ" dirty="0"/>
              <a:t>Čtrnáctideník, vydávaný půjčovnou a výrobnou </a:t>
            </a:r>
            <a:r>
              <a:rPr lang="cs-CZ" dirty="0" err="1"/>
              <a:t>Chicagofilm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23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157468"/>
            <a:ext cx="9601200" cy="470993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Filmová korespondence</a:t>
            </a:r>
          </a:p>
          <a:p>
            <a:r>
              <a:rPr lang="cs-CZ" dirty="0"/>
              <a:t>německy </a:t>
            </a:r>
          </a:p>
          <a:p>
            <a:r>
              <a:rPr lang="cs-CZ" i="1" dirty="0" err="1"/>
              <a:t>Deutsche</a:t>
            </a:r>
            <a:r>
              <a:rPr lang="cs-CZ" i="1" dirty="0"/>
              <a:t> </a:t>
            </a:r>
            <a:r>
              <a:rPr lang="cs-CZ" i="1" dirty="0" err="1"/>
              <a:t>Filmdienst</a:t>
            </a:r>
            <a:endParaRPr lang="cs-CZ" dirty="0"/>
          </a:p>
          <a:p>
            <a:r>
              <a:rPr lang="cs-CZ" i="1" dirty="0"/>
              <a:t>Man </a:t>
            </a:r>
            <a:r>
              <a:rPr lang="cs-CZ" i="1" dirty="0" err="1"/>
              <a:t>dreht</a:t>
            </a:r>
            <a:r>
              <a:rPr lang="cs-CZ" i="1" dirty="0"/>
              <a:t> in der </a:t>
            </a:r>
            <a:r>
              <a:rPr lang="cs-CZ" i="1" dirty="0" err="1"/>
              <a:t>Tsechoslovakei</a:t>
            </a:r>
            <a:endParaRPr lang="cs-CZ" dirty="0"/>
          </a:p>
          <a:p>
            <a:r>
              <a:rPr lang="cs-CZ" i="1" dirty="0" err="1"/>
              <a:t>Prager</a:t>
            </a:r>
            <a:r>
              <a:rPr lang="cs-CZ" i="1" dirty="0"/>
              <a:t> </a:t>
            </a:r>
            <a:r>
              <a:rPr lang="cs-CZ" i="1" dirty="0" err="1"/>
              <a:t>Filmkorespondenz</a:t>
            </a:r>
            <a:endParaRPr lang="cs-CZ" dirty="0"/>
          </a:p>
          <a:p>
            <a:r>
              <a:rPr lang="cs-CZ" dirty="0"/>
              <a:t>francouzsky:</a:t>
            </a:r>
          </a:p>
          <a:p>
            <a:r>
              <a:rPr lang="cs-CZ" i="1" dirty="0"/>
              <a:t>On </a:t>
            </a:r>
            <a:r>
              <a:rPr lang="cs-CZ" i="1" dirty="0" err="1"/>
              <a:t>tourne</a:t>
            </a:r>
            <a:r>
              <a:rPr lang="cs-CZ" i="1" dirty="0"/>
              <a:t> en </a:t>
            </a:r>
            <a:r>
              <a:rPr lang="cs-CZ" i="1" dirty="0" err="1"/>
              <a:t>Tchécoslovaquie</a:t>
            </a:r>
            <a:endParaRPr lang="cs-CZ" dirty="0"/>
          </a:p>
          <a:p>
            <a:r>
              <a:rPr lang="cs-CZ" dirty="0"/>
              <a:t>česky:</a:t>
            </a:r>
          </a:p>
          <a:p>
            <a:r>
              <a:rPr lang="cs-CZ" i="1" dirty="0"/>
              <a:t>Filmová tisková korespondence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i="1" dirty="0"/>
              <a:t>Filmové zajímavosti </a:t>
            </a:r>
            <a:endParaRPr lang="cs-CZ" dirty="0"/>
          </a:p>
          <a:p>
            <a:r>
              <a:rPr lang="cs-CZ" b="1" i="1" dirty="0" err="1" smtClean="0"/>
              <a:t>Pressa</a:t>
            </a:r>
            <a:r>
              <a:rPr lang="cs-CZ" b="1" i="1" dirty="0" smtClean="0"/>
              <a:t> (1929-45)</a:t>
            </a:r>
          </a:p>
          <a:p>
            <a:r>
              <a:rPr lang="cs-CZ" b="1" dirty="0"/>
              <a:t>http://k5.nfa.cz.arl.nfa.cz:2048/search/i.jsp?pid=uuid:85d44afd-266b-4afc-89fb-893c23321a4d&amp;q=pressa#periodical-periodicalvolume-periodicalitem-page_uuid:44be6c79-6ae3-11e7-a779-00505684fda5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384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Pressa</a:t>
            </a:r>
            <a:r>
              <a:rPr lang="cs-CZ" b="1" i="1" dirty="0"/>
              <a:t> (1929-45)</a:t>
            </a:r>
          </a:p>
          <a:p>
            <a:r>
              <a:rPr lang="cs-CZ" b="1" dirty="0"/>
              <a:t>http://k5.nfa.cz.arl.nfa.cz:2048/search/i.jsp?pid=uuid:85d44afd-266b-4afc-89fb-893c23321a4d&amp;q=pressa#periodical-periodicalvolume-periodicalitem-page_uuid:44be6c79-6ae3-11e7-a779-00505684fda5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64332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Deník Právo lidu (tiskový orgán Čs. strany sociálně demokratické dělnické) zavedl roku 1921 pravidelnou filmovou rubriku</a:t>
            </a:r>
            <a:endParaRPr lang="cs-CZ" dirty="0"/>
          </a:p>
          <a:p>
            <a:r>
              <a:rPr lang="cs-CZ" dirty="0"/>
              <a:t>Emil Vachek</a:t>
            </a:r>
          </a:p>
          <a:p>
            <a:r>
              <a:rPr lang="cs-CZ" b="1" dirty="0"/>
              <a:t>Deník Večerník Rudého práva</a:t>
            </a:r>
          </a:p>
          <a:p>
            <a:r>
              <a:rPr lang="cs-CZ" dirty="0"/>
              <a:t>od r. 1928 jako Rudý večerník: v něm Julius Fučík a Lubomír Linhart založili filmovou rubriku</a:t>
            </a:r>
          </a:p>
          <a:p>
            <a:r>
              <a:rPr lang="cs-CZ" b="1" dirty="0"/>
              <a:t>České slovo </a:t>
            </a:r>
          </a:p>
          <a:p>
            <a:r>
              <a:rPr lang="cs-CZ" dirty="0"/>
              <a:t>(Čs. strana národně socialistická), Otto Rádl, po něm převzal filmovou rubriku Jan Kučera </a:t>
            </a:r>
          </a:p>
          <a:p>
            <a:r>
              <a:rPr lang="cs-CZ" b="1" dirty="0"/>
              <a:t>Lidové noviny</a:t>
            </a:r>
          </a:p>
          <a:p>
            <a:r>
              <a:rPr lang="cs-CZ" dirty="0"/>
              <a:t>liberální, A.J. Urban, Artuš Černík</a:t>
            </a:r>
          </a:p>
          <a:p>
            <a:r>
              <a:rPr lang="cs-CZ" dirty="0"/>
              <a:t> </a:t>
            </a:r>
            <a:r>
              <a:rPr lang="cs-CZ" b="1" dirty="0" smtClean="0"/>
              <a:t>Venkov</a:t>
            </a:r>
            <a:endParaRPr lang="cs-CZ" b="1" dirty="0"/>
          </a:p>
          <a:p>
            <a:r>
              <a:rPr lang="cs-CZ" dirty="0"/>
              <a:t>agrární strana, A.M. Brousil</a:t>
            </a:r>
          </a:p>
          <a:p>
            <a:r>
              <a:rPr lang="cs-CZ" dirty="0"/>
              <a:t>Přítomnost</a:t>
            </a:r>
          </a:p>
          <a:p>
            <a:r>
              <a:rPr lang="cs-CZ" dirty="0"/>
              <a:t>Franta Kocourek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545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Levicová filmová kritika</a:t>
            </a:r>
            <a:endParaRPr lang="cs-CZ" dirty="0"/>
          </a:p>
          <a:p>
            <a:r>
              <a:rPr lang="cs-CZ" dirty="0"/>
              <a:t>Tvorba (1925-38) </a:t>
            </a:r>
          </a:p>
          <a:p>
            <a:r>
              <a:rPr lang="cs-CZ" dirty="0"/>
              <a:t>do rubriky Film píše např. Linhart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Index (1930-31)</a:t>
            </a:r>
          </a:p>
          <a:p>
            <a:r>
              <a:rPr lang="cs-CZ" dirty="0"/>
              <a:t>Signál (1929-1930) </a:t>
            </a:r>
          </a:p>
          <a:p>
            <a:r>
              <a:rPr lang="cs-CZ" dirty="0"/>
              <a:t>vydával komunistický nakladatel Pavel Prokop, psal tam Lubomír Linhart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Čin (1929-1939)</a:t>
            </a: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493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Rovnost </a:t>
            </a:r>
          </a:p>
          <a:p>
            <a:r>
              <a:rPr lang="cs-CZ" dirty="0"/>
              <a:t>první soustavná filmově-kritická činnost na přelomu let 1925-26 (psal o filmu Ctibor Haluza). </a:t>
            </a:r>
          </a:p>
          <a:p>
            <a:r>
              <a:rPr lang="cs-CZ" dirty="0"/>
              <a:t>Jaroslav B. </a:t>
            </a:r>
            <a:r>
              <a:rPr lang="cs-CZ" dirty="0" err="1"/>
              <a:t>Svrček</a:t>
            </a:r>
            <a:r>
              <a:rPr lang="cs-CZ" dirty="0"/>
              <a:t> </a:t>
            </a:r>
            <a:r>
              <a:rPr lang="cs-CZ" dirty="0" smtClean="0"/>
              <a:t>i</a:t>
            </a:r>
            <a:r>
              <a:rPr lang="cs-CZ" dirty="0"/>
              <a:t> </a:t>
            </a:r>
            <a:r>
              <a:rPr lang="cs-CZ" b="1" dirty="0"/>
              <a:t>první předseda Brněnského Devětsilu Bedřich Václavek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645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Studio</a:t>
            </a:r>
          </a:p>
          <a:p>
            <a:r>
              <a:rPr lang="cs-CZ" dirty="0"/>
              <a:t>Měsíční revue pro filmové umění Studio, výpravná revue, 1929-30, vydával Otakar </a:t>
            </a:r>
            <a:r>
              <a:rPr lang="cs-CZ" dirty="0" err="1"/>
              <a:t>Štorch</a:t>
            </a:r>
            <a:r>
              <a:rPr lang="cs-CZ" dirty="0"/>
              <a:t> </a:t>
            </a:r>
            <a:r>
              <a:rPr lang="cs-CZ" dirty="0" err="1"/>
              <a:t>Marien</a:t>
            </a:r>
            <a:r>
              <a:rPr lang="cs-CZ" dirty="0"/>
              <a:t>, redakce: Karel Smrž, později Otto Rádl </a:t>
            </a:r>
          </a:p>
          <a:p>
            <a:r>
              <a:rPr lang="cs-CZ" dirty="0"/>
              <a:t>http://k5.nfa.cz.arl.nfa.cz:2048/search/i.jsp?pid=uuid:6253b838-5f03-4879-ab41-336f9343f325&amp;q=studio#periodical-periodicalvolume-periodicalitem-page_uuid:296c31a7-058e-11e6-ad2c-000c29195b3c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37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Zástupný symbol pro obsah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cs-CZ" altLang="cs-CZ" sz="1600" b="1" dirty="0"/>
              <a:t>profesní tisk</a:t>
            </a:r>
            <a:r>
              <a:rPr lang="cs-CZ" altLang="cs-CZ" sz="1600" dirty="0"/>
              <a:t>: </a:t>
            </a:r>
            <a:endParaRPr lang="cs-CZ" altLang="cs-CZ" sz="1600" dirty="0" smtClean="0"/>
          </a:p>
          <a:p>
            <a:r>
              <a:rPr lang="cs-CZ" altLang="cs-CZ" sz="1600" dirty="0"/>
              <a:t>První filmový časopis v čes. zemích:</a:t>
            </a:r>
          </a:p>
          <a:p>
            <a:r>
              <a:rPr lang="cs-CZ" altLang="cs-CZ" sz="1600" dirty="0"/>
              <a:t> </a:t>
            </a:r>
            <a:r>
              <a:rPr lang="cs-CZ" sz="1600" b="1" dirty="0" err="1"/>
              <a:t>Anzeiger</a:t>
            </a:r>
            <a:r>
              <a:rPr lang="cs-CZ" sz="1600" b="1" dirty="0"/>
              <a:t> </a:t>
            </a:r>
            <a:r>
              <a:rPr lang="cs-CZ" sz="1600" b="1" dirty="0" err="1"/>
              <a:t>für</a:t>
            </a:r>
            <a:r>
              <a:rPr lang="cs-CZ" sz="1600" b="1" dirty="0"/>
              <a:t> </a:t>
            </a:r>
            <a:r>
              <a:rPr lang="cs-CZ" sz="1600" b="1" dirty="0" err="1"/>
              <a:t>die</a:t>
            </a:r>
            <a:r>
              <a:rPr lang="cs-CZ" sz="1600" b="1" dirty="0"/>
              <a:t> </a:t>
            </a:r>
            <a:r>
              <a:rPr lang="cs-CZ" sz="1600" b="1" dirty="0" err="1"/>
              <a:t>gesamte</a:t>
            </a:r>
            <a:r>
              <a:rPr lang="cs-CZ" sz="1600" b="1" dirty="0"/>
              <a:t> </a:t>
            </a:r>
            <a:r>
              <a:rPr lang="cs-CZ" sz="1600" b="1" dirty="0" err="1"/>
              <a:t>Kinematographen</a:t>
            </a:r>
            <a:r>
              <a:rPr lang="cs-CZ" sz="1600" b="1" dirty="0"/>
              <a:t>-Industrie </a:t>
            </a:r>
          </a:p>
          <a:p>
            <a:r>
              <a:rPr lang="cs-CZ" sz="1600" b="1" dirty="0"/>
              <a:t>(1907-1908) </a:t>
            </a:r>
            <a:r>
              <a:rPr lang="cs-CZ" sz="1600" b="1" dirty="0" smtClean="0"/>
              <a:t>– vydával </a:t>
            </a:r>
            <a:r>
              <a:rPr lang="cs-CZ" sz="1600" b="1" dirty="0"/>
              <a:t>jej brněnský filmový podnikatel Dominik </a:t>
            </a:r>
            <a:r>
              <a:rPr lang="cs-CZ" sz="1600" b="1" dirty="0" err="1" smtClean="0"/>
              <a:t>Morgenstern</a:t>
            </a:r>
            <a:endParaRPr lang="cs-CZ" altLang="cs-CZ" sz="1600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571058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/>
              <a:t>Pásmo </a:t>
            </a:r>
            <a:endParaRPr lang="cs-CZ" b="1" dirty="0"/>
          </a:p>
          <a:p>
            <a:r>
              <a:rPr lang="cs-CZ" dirty="0"/>
              <a:t>Spolu s Černíkem do Prahy přesidluje i časopis </a:t>
            </a:r>
            <a:r>
              <a:rPr lang="cs-CZ" i="1" dirty="0"/>
              <a:t>Pásmo</a:t>
            </a:r>
            <a:r>
              <a:rPr lang="cs-CZ" dirty="0"/>
              <a:t>, který je od té doby zcela v jeho rukách. Poslední číslo vychází v srpnu 1926. Brněnský Devětsil je rozpuštěn v červnu 1927. </a:t>
            </a:r>
          </a:p>
          <a:p>
            <a:r>
              <a:rPr lang="cs-CZ" dirty="0"/>
              <a:t>Monoskop</a:t>
            </a:r>
          </a:p>
          <a:p>
            <a:r>
              <a:rPr lang="cs-CZ" u="sng" dirty="0">
                <a:hlinkClick r:id="rId2"/>
              </a:rPr>
              <a:t>https://monoskop.org/P%C3%A1smo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A ústav české literatury</a:t>
            </a:r>
          </a:p>
          <a:p>
            <a:r>
              <a:rPr lang="cs-CZ" u="sng" dirty="0">
                <a:hlinkClick r:id="rId3"/>
              </a:rPr>
              <a:t>http://archiv.ucl.cas.cz/index.php?path=Pasmo/1.1924-1925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660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František Kalivoda </a:t>
            </a:r>
          </a:p>
          <a:p>
            <a:r>
              <a:rPr lang="cs-CZ" dirty="0"/>
              <a:t>1913 – 1971</a:t>
            </a:r>
          </a:p>
          <a:p>
            <a:r>
              <a:rPr lang="cs-CZ" dirty="0"/>
              <a:t> – architekt, typograf, kritik fotografie a filmu a zakladatel Film-foto skupiny brněnské sekce Levé fronty</a:t>
            </a:r>
          </a:p>
          <a:p>
            <a:r>
              <a:rPr lang="cs-CZ" u="sng" dirty="0">
                <a:hlinkClick r:id="rId2"/>
              </a:rPr>
              <a:t>https://monoskop.org/Franti%C5%A1ek_Kalivoda</a:t>
            </a:r>
            <a:endParaRPr lang="cs-CZ" dirty="0"/>
          </a:p>
          <a:p>
            <a:r>
              <a:rPr lang="cs-CZ" i="1" dirty="0" err="1"/>
              <a:t>Ekran</a:t>
            </a:r>
            <a:r>
              <a:rPr lang="cs-CZ" dirty="0"/>
              <a:t> a </a:t>
            </a:r>
            <a:r>
              <a:rPr lang="cs-CZ" i="1" dirty="0" err="1"/>
              <a:t>Telehor</a:t>
            </a:r>
            <a:r>
              <a:rPr lang="cs-CZ" dirty="0"/>
              <a:t> </a:t>
            </a:r>
          </a:p>
          <a:p>
            <a:r>
              <a:rPr lang="cs-CZ" b="1" dirty="0"/>
              <a:t>První nabídku dostal z deníku </a:t>
            </a:r>
            <a:r>
              <a:rPr lang="cs-CZ" b="1" i="1" dirty="0"/>
              <a:t>Brněnská svoboda</a:t>
            </a:r>
            <a:r>
              <a:rPr lang="cs-CZ" b="1" dirty="0"/>
              <a:t>, kam začal přispívat na konci ledna 1931 do rubriky „Ze světa filmu“.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03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Central</a:t>
            </a:r>
            <a:r>
              <a:rPr lang="cs-CZ" dirty="0" smtClean="0"/>
              <a:t>, 1919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122" y="1642578"/>
            <a:ext cx="6560776" cy="4863176"/>
          </a:xfrm>
        </p:spPr>
      </p:pic>
    </p:spTree>
    <p:extLst>
      <p:ext uri="{BB962C8B-B14F-4D97-AF65-F5344CB8AC3E}">
        <p14:creationId xmlns:p14="http://schemas.microsoft.com/office/powerpoint/2010/main" val="234385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371600" y="1333500"/>
            <a:ext cx="9601200" cy="45339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Český kinematograf </a:t>
            </a:r>
          </a:p>
          <a:p>
            <a:r>
              <a:rPr lang="cs-CZ" dirty="0"/>
              <a:t>(1911-1912) </a:t>
            </a:r>
          </a:p>
          <a:p>
            <a:r>
              <a:rPr lang="cs-CZ" dirty="0"/>
              <a:t>– vydávala </a:t>
            </a:r>
            <a:r>
              <a:rPr lang="cs-CZ" b="1" dirty="0"/>
              <a:t>půjčovna</a:t>
            </a:r>
            <a:r>
              <a:rPr lang="cs-CZ" dirty="0"/>
              <a:t> při kině </a:t>
            </a:r>
            <a:r>
              <a:rPr lang="cs-CZ" dirty="0" err="1"/>
              <a:t>Illusion</a:t>
            </a:r>
            <a:endParaRPr lang="cs-CZ" dirty="0"/>
          </a:p>
          <a:p>
            <a:r>
              <a:rPr lang="cs-CZ" u="sng" dirty="0">
                <a:hlinkClick r:id="rId2"/>
              </a:rPr>
              <a:t>http://k5.nfa.cz.arl.nfa.cz:2048/search/handle/uuid:50dc896e-435e-11dd-b505-00145e5790ea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Revue kino</a:t>
            </a:r>
          </a:p>
          <a:p>
            <a:r>
              <a:rPr lang="cs-CZ" dirty="0"/>
              <a:t>Orgán majitelů biografů, půjčoven a továren</a:t>
            </a:r>
          </a:p>
          <a:p>
            <a:r>
              <a:rPr lang="cs-CZ" dirty="0"/>
              <a:t>1914</a:t>
            </a:r>
          </a:p>
          <a:p>
            <a:r>
              <a:rPr lang="cs-CZ" u="sng" dirty="0">
                <a:hlinkClick r:id="rId3"/>
              </a:rPr>
              <a:t>http://k5.nfa.cz.arl.nfa.cz:2048/search/handle/uuid:4bd22690-5740-11dd-b028-000d606f5dc6</a:t>
            </a:r>
            <a:endParaRPr lang="cs-CZ" dirty="0"/>
          </a:p>
          <a:p>
            <a:r>
              <a:rPr lang="cs-CZ" dirty="0"/>
              <a:t>týdeník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32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Kino</a:t>
            </a:r>
          </a:p>
          <a:p>
            <a:r>
              <a:rPr lang="cs-CZ" b="1" dirty="0"/>
              <a:t>List spolku majitelů kinematografů v král. Českém</a:t>
            </a:r>
            <a:endParaRPr lang="cs-CZ" dirty="0"/>
          </a:p>
          <a:p>
            <a:r>
              <a:rPr lang="cs-CZ" dirty="0"/>
              <a:t>1913</a:t>
            </a:r>
          </a:p>
          <a:p>
            <a:r>
              <a:rPr lang="cs-CZ" dirty="0"/>
              <a:t>Týdeník</a:t>
            </a:r>
          </a:p>
          <a:p>
            <a:r>
              <a:rPr lang="cs-CZ" u="sng" dirty="0">
                <a:hlinkClick r:id="rId2"/>
              </a:rPr>
              <a:t>http://k5.nfa.cz.arl.nfa.cz:2048/search/handle/uuid:9d62b3a0-5a5e-11dd-bb0c-000d606f5dc6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26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Náš film</a:t>
            </a:r>
          </a:p>
          <a:p>
            <a:r>
              <a:rPr lang="cs-CZ" b="1" dirty="0"/>
              <a:t>Orgán Filmové ligy Československé. Orgán Sdružení </a:t>
            </a:r>
            <a:r>
              <a:rPr lang="cs-CZ" b="1" dirty="0" err="1"/>
              <a:t>českoslov</a:t>
            </a:r>
            <a:r>
              <a:rPr lang="cs-CZ" b="1" dirty="0"/>
              <a:t>. výrobců, půjčovatelů a interesentů kinematografických. Orgán „Klubu československých </a:t>
            </a:r>
            <a:r>
              <a:rPr lang="cs-CZ" b="1" dirty="0" err="1"/>
              <a:t>kinofotografů</a:t>
            </a:r>
            <a:r>
              <a:rPr lang="cs-CZ" b="1" dirty="0"/>
              <a:t>“. </a:t>
            </a:r>
            <a:endParaRPr lang="cs-CZ" dirty="0"/>
          </a:p>
          <a:p>
            <a:r>
              <a:rPr lang="cs-CZ" dirty="0"/>
              <a:t>1920</a:t>
            </a:r>
          </a:p>
          <a:p>
            <a:r>
              <a:rPr lang="cs-CZ" u="sng" dirty="0">
                <a:hlinkClick r:id="rId2"/>
              </a:rPr>
              <a:t>http://k5.nfa.cz.arl.nfa.cz:2048/search/handle/uuid:d61bce90-57fa-11dd-a8c9-000d606f5dc6</a:t>
            </a:r>
            <a:endParaRPr lang="cs-CZ" dirty="0"/>
          </a:p>
          <a:p>
            <a:r>
              <a:rPr lang="cs-CZ" b="1" dirty="0"/>
              <a:t>Filmová liga československá</a:t>
            </a:r>
          </a:p>
          <a:p>
            <a:r>
              <a:rPr lang="cs-CZ" dirty="0"/>
              <a:t>Spolek, který sdružoval zástupce všech oborů filmového průmyslu, 1920 </a:t>
            </a:r>
          </a:p>
          <a:p>
            <a:r>
              <a:rPr lang="cs-CZ" dirty="0"/>
              <a:t>Předseda: JUDr. František Herman, členové správního výboru mj. Miloš Havel, Václav </a:t>
            </a:r>
            <a:r>
              <a:rPr lang="cs-CZ" dirty="0" err="1"/>
              <a:t>Binovec</a:t>
            </a:r>
            <a:r>
              <a:rPr lang="cs-CZ" dirty="0"/>
              <a:t>, A. Jalovec, Jan S. Kolár ad. </a:t>
            </a:r>
          </a:p>
        </p:txBody>
      </p:sp>
    </p:spTree>
    <p:extLst>
      <p:ext uri="{BB962C8B-B14F-4D97-AF65-F5344CB8AC3E}">
        <p14:creationId xmlns:p14="http://schemas.microsoft.com/office/powerpoint/2010/main" val="1802823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729205"/>
            <a:ext cx="9601200" cy="600726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Film</a:t>
            </a:r>
          </a:p>
          <a:p>
            <a:r>
              <a:rPr lang="cs-CZ" dirty="0"/>
              <a:t>Orgán Svazu kinematografické industrie ČSR v Praze</a:t>
            </a:r>
          </a:p>
          <a:p>
            <a:r>
              <a:rPr lang="cs-CZ" dirty="0"/>
              <a:t>1921-1938</a:t>
            </a:r>
          </a:p>
          <a:p>
            <a:r>
              <a:rPr lang="cs-CZ" u="sng" dirty="0">
                <a:hlinkClick r:id="rId2"/>
              </a:rPr>
              <a:t>http://k5.nfa.cz.arl.nfa.cz:2048/search/handle/uuid:f519c760-7679-11dc-b0ac-000d606f5dc6</a:t>
            </a:r>
            <a:endParaRPr lang="cs-CZ" dirty="0"/>
          </a:p>
          <a:p>
            <a:r>
              <a:rPr lang="cs-CZ" b="1" dirty="0"/>
              <a:t>Československý film</a:t>
            </a:r>
          </a:p>
          <a:p>
            <a:r>
              <a:rPr lang="cs-CZ" dirty="0"/>
              <a:t>1918-1919</a:t>
            </a:r>
          </a:p>
          <a:p>
            <a:r>
              <a:rPr lang="cs-CZ" dirty="0"/>
              <a:t>Orgán Svazu čs. půjčoven a výroben</a:t>
            </a:r>
          </a:p>
          <a:p>
            <a:r>
              <a:rPr lang="cs-CZ" u="sng" dirty="0">
                <a:hlinkClick r:id="rId3"/>
              </a:rPr>
              <a:t>http://k5.nfa.cz.arl.nfa.cz:2048/search/handle/uuid:ab2b8074-354f-11e3-a171-001b63bd97ba</a:t>
            </a:r>
            <a:endParaRPr lang="cs-CZ" dirty="0"/>
          </a:p>
          <a:p>
            <a:r>
              <a:rPr lang="cs-CZ" dirty="0"/>
              <a:t> </a:t>
            </a:r>
            <a:r>
              <a:rPr lang="cs-CZ" b="1" dirty="0" smtClean="0"/>
              <a:t>Filmová </a:t>
            </a:r>
            <a:r>
              <a:rPr lang="cs-CZ" b="1" dirty="0"/>
              <a:t>politika</a:t>
            </a:r>
          </a:p>
          <a:p>
            <a:r>
              <a:rPr lang="cs-CZ" dirty="0"/>
              <a:t>1934-1937, založil Jaroslav Menčík</a:t>
            </a:r>
          </a:p>
          <a:p>
            <a:r>
              <a:rPr lang="cs-CZ" dirty="0"/>
              <a:t>„Týdeník hájící čs. filmovou výrobu a kinematografii“</a:t>
            </a:r>
          </a:p>
          <a:p>
            <a:r>
              <a:rPr lang="cs-CZ" dirty="0"/>
              <a:t>Úvodník: „… ne v řadě poslední bude platit náš zájem filmové kritice denních listů, …“</a:t>
            </a:r>
          </a:p>
          <a:p>
            <a:r>
              <a:rPr lang="cs-CZ" u="sng" dirty="0">
                <a:hlinkClick r:id="rId4"/>
              </a:rPr>
              <a:t>http://k5.nfa.cz.arl.nfa.cz:2048/search/handle/uuid:dd71f1b0-7583-11dc-aafb-000d606f5dc6</a:t>
            </a:r>
            <a:endParaRPr lang="cs-CZ" dirty="0"/>
          </a:p>
          <a:p>
            <a:r>
              <a:rPr lang="cs-CZ" b="1" dirty="0" smtClean="0"/>
              <a:t>Amatérská </a:t>
            </a:r>
            <a:r>
              <a:rPr lang="cs-CZ" b="1" dirty="0"/>
              <a:t>kinematografie </a:t>
            </a:r>
          </a:p>
          <a:p>
            <a:r>
              <a:rPr lang="cs-CZ" dirty="0"/>
              <a:t>měsíčník pro amatérskou, kulturní, školní a vědeckou kinematografii </a:t>
            </a:r>
          </a:p>
          <a:p>
            <a:r>
              <a:rPr lang="cs-CZ" dirty="0"/>
              <a:t>V dubnu 1939 v časopise začala vycházet na pokračování slovníková hesla </a:t>
            </a:r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77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Český filmový svět </a:t>
            </a:r>
          </a:p>
          <a:p>
            <a:r>
              <a:rPr lang="cs-CZ" b="1" i="1" dirty="0"/>
              <a:t>(od 3. ročníku šéfredaktorka Zet Molas  - Zdenka Smolová)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b="1" dirty="0"/>
              <a:t>Klub za nový film moderních filmových pracovníků </a:t>
            </a:r>
          </a:p>
          <a:p>
            <a:r>
              <a:rPr lang="cs-CZ" b="1" dirty="0"/>
              <a:t>(1927) - viz Filmové veřejnosti. Český filmový svět č. 5, 1927, s. 5</a:t>
            </a:r>
            <a:endParaRPr lang="cs-CZ" dirty="0"/>
          </a:p>
          <a:p>
            <a:r>
              <a:rPr lang="cs-CZ" b="1" u="sng" dirty="0">
                <a:hlinkClick r:id="rId2"/>
              </a:rPr>
              <a:t>http://k5.nfa.cz.arl.nfa.cz:2048/search/i.jsp?pid=uuid:828cc790-5150-11dc-880d-0013e6840575&amp;q=%C4%8Desk%C3%BD%20filmov%C3%BD%20sv%C4%9Bt#periodical-periodicalvolume-periodicalitem-page_uuid:8cafbb00-5151-11dc-9189-0013e6840575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první spolek levicové inteligence, Klub vznikl jako </a:t>
            </a:r>
            <a:r>
              <a:rPr lang="cs-CZ" b="1" dirty="0"/>
              <a:t>odnož Devětsilu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24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Filmový kurýr </a:t>
            </a:r>
          </a:p>
          <a:p>
            <a:r>
              <a:rPr lang="cs-CZ" b="1" dirty="0"/>
              <a:t>(1927 – 1944)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is.muni.cz/auth/el/1421/podzim2017/FAV319/um/biblio/pages/databaze.html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7913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2282</TotalTime>
  <Words>377</Words>
  <Application>Microsoft Office PowerPoint</Application>
  <PresentationFormat>Širokoúhlá obrazovka</PresentationFormat>
  <Paragraphs>143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Franklin Gothic Book</vt:lpstr>
      <vt:lpstr>Crop</vt:lpstr>
      <vt:lpstr>Prezentace aplikace PowerPoint</vt:lpstr>
      <vt:lpstr>Prezentace aplikace PowerPoint</vt:lpstr>
      <vt:lpstr>Central, 1919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Skopal</dc:creator>
  <cp:lastModifiedBy>Pavel Skopal</cp:lastModifiedBy>
  <cp:revision>25</cp:revision>
  <dcterms:created xsi:type="dcterms:W3CDTF">2016-11-26T17:43:11Z</dcterms:created>
  <dcterms:modified xsi:type="dcterms:W3CDTF">2017-12-03T18:25:52Z</dcterms:modified>
</cp:coreProperties>
</file>