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6E8EC0F-C2C9-4B62-98A0-EB0B8CC1E3D4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00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47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042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34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94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91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75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72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40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57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38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6E8EC0F-C2C9-4B62-98A0-EB0B8CC1E3D4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38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umeral.com/eicon.htm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entury Schoolbook" panose="02040604050505020304" pitchFamily="18" charset="0"/>
                <a:cs typeface="DokChampa" panose="020B0604020202020204" pitchFamily="34" charset="-34"/>
              </a:rPr>
              <a:t>Jemná práce</a:t>
            </a:r>
            <a:br>
              <a:rPr lang="cs-CZ" dirty="0" smtClean="0">
                <a:latin typeface="Century Schoolbook" panose="02040604050505020304" pitchFamily="18" charset="0"/>
                <a:cs typeface="DokChampa" panose="020B0604020202020204" pitchFamily="34" charset="-34"/>
              </a:rPr>
            </a:br>
            <a:r>
              <a:rPr lang="cs-CZ" sz="2200" b="1" i="1" dirty="0">
                <a:latin typeface="Century Schoolbook" panose="02040604050505020304" pitchFamily="18" charset="0"/>
                <a:cs typeface="DokChampa" panose="020B0604020202020204" pitchFamily="34" charset="-34"/>
              </a:rPr>
              <a:t>Softwarové umění jako základní výzkum nových médií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cs-CZ" sz="2200" dirty="0" smtClean="0">
              <a:latin typeface="Century Schoolbook" panose="02040604050505020304" pitchFamily="18" charset="0"/>
              <a:ea typeface="+mj-ea"/>
              <a:cs typeface="DokChampa" panose="020B0604020202020204" pitchFamily="34" charset="-34"/>
            </a:endParaRPr>
          </a:p>
          <a:p>
            <a:pPr algn="r"/>
            <a:endParaRPr lang="cs-CZ" sz="2200" dirty="0">
              <a:latin typeface="Century Schoolbook" panose="02040604050505020304" pitchFamily="18" charset="0"/>
              <a:ea typeface="+mj-ea"/>
              <a:cs typeface="DokChampa" panose="020B0604020202020204" pitchFamily="34" charset="-34"/>
            </a:endParaRPr>
          </a:p>
          <a:p>
            <a:pPr algn="r"/>
            <a:r>
              <a:rPr lang="cs-CZ" sz="2000" dirty="0" smtClean="0">
                <a:latin typeface="Century Schoolbook" panose="02040604050505020304" pitchFamily="18" charset="0"/>
                <a:ea typeface="+mj-ea"/>
                <a:cs typeface="DokChampa" panose="020B0604020202020204" pitchFamily="34" charset="-34"/>
              </a:rPr>
              <a:t>Jana Horáková</a:t>
            </a:r>
            <a:endParaRPr lang="cs-CZ" sz="2000" dirty="0">
              <a:latin typeface="Century Schoolbook" panose="02040604050505020304" pitchFamily="18" charset="0"/>
              <a:ea typeface="+mj-ea"/>
              <a:cs typeface="DokChampa" panose="020B0604020202020204" pitchFamily="34" charset="-34"/>
            </a:endParaRPr>
          </a:p>
          <a:p>
            <a:pPr algn="r"/>
            <a:r>
              <a:rPr lang="cs-CZ" sz="2000" dirty="0">
                <a:latin typeface="Century Schoolbook" panose="02040604050505020304" pitchFamily="18" charset="0"/>
                <a:ea typeface="+mj-ea"/>
                <a:cs typeface="DokChampa" panose="020B0604020202020204" pitchFamily="34" charset="-34"/>
              </a:rPr>
              <a:t>Masarykova univerzita</a:t>
            </a:r>
          </a:p>
        </p:txBody>
      </p:sp>
    </p:spTree>
    <p:extLst>
      <p:ext uri="{BB962C8B-B14F-4D97-AF65-F5344CB8AC3E}">
        <p14:creationId xmlns:p14="http://schemas.microsoft.com/office/powerpoint/2010/main" val="34718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Softwarové umění: programování excesu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 1996/97 John F. Simon Jr.,  </a:t>
            </a:r>
            <a:r>
              <a:rPr lang="cs-CZ" b="1" dirty="0" err="1" smtClean="0"/>
              <a:t>Every</a:t>
            </a:r>
            <a:r>
              <a:rPr lang="cs-CZ" b="1" dirty="0" smtClean="0"/>
              <a:t> </a:t>
            </a:r>
            <a:r>
              <a:rPr lang="cs-CZ" b="1" dirty="0" err="1" smtClean="0"/>
              <a:t>Icon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907" y="3085841"/>
            <a:ext cx="5764186" cy="68631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2112" y="4144535"/>
            <a:ext cx="1690777" cy="1702767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230319" y="6316180"/>
            <a:ext cx="391690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cs-CZ" u="none" strike="noStrike" dirty="0" smtClean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http://www.numeral.com/eicon.html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18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programování excesu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2001, Florian </a:t>
            </a:r>
            <a:r>
              <a:rPr lang="cs-CZ" dirty="0" err="1" smtClean="0"/>
              <a:t>Cramer</a:t>
            </a:r>
            <a:r>
              <a:rPr lang="cs-CZ" dirty="0" smtClean="0"/>
              <a:t>,  </a:t>
            </a:r>
            <a:r>
              <a:rPr lang="cs-CZ" b="1" dirty="0" smtClean="0"/>
              <a:t>Self.pl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052" y="2982854"/>
            <a:ext cx="6178649" cy="352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programování excesu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2001/2005 Alex </a:t>
            </a:r>
            <a:r>
              <a:rPr lang="cs-CZ" dirty="0" err="1" smtClean="0"/>
              <a:t>McLean</a:t>
            </a:r>
            <a:r>
              <a:rPr lang="cs-CZ" dirty="0" smtClean="0"/>
              <a:t>, </a:t>
            </a:r>
            <a:r>
              <a:rPr lang="cs-CZ" b="1" dirty="0" smtClean="0"/>
              <a:t>Forkbomb.pl</a:t>
            </a:r>
          </a:p>
          <a:p>
            <a:pPr marL="0" indent="0">
              <a:buNone/>
            </a:pP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185" y="3144768"/>
            <a:ext cx="4084938" cy="336575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3166" y="2991753"/>
            <a:ext cx="1655152" cy="1020677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8466980" y="4113014"/>
            <a:ext cx="2667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perl</a:t>
            </a:r>
            <a:r>
              <a:rPr lang="en-US" dirty="0" smtClean="0"/>
              <a:t> -e "fork while fork" &amp;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55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programování excesu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</a:t>
            </a:r>
            <a:r>
              <a:rPr lang="cs-CZ" dirty="0" err="1" smtClean="0"/>
              <a:t>Forkbomb</a:t>
            </a:r>
            <a:r>
              <a:rPr lang="cs-CZ" dirty="0" smtClean="0"/>
              <a:t> by Jaromil: </a:t>
            </a:r>
            <a:r>
              <a:rPr lang="cs-CZ" b="1" dirty="0" smtClean="0"/>
              <a:t>ASCII </a:t>
            </a:r>
            <a:r>
              <a:rPr lang="cs-CZ" b="1" dirty="0"/>
              <a:t>Shell </a:t>
            </a:r>
            <a:r>
              <a:rPr lang="cs-CZ" b="1" dirty="0" err="1"/>
              <a:t>forkbomb</a:t>
            </a:r>
            <a:r>
              <a:rPr lang="cs-CZ" b="1" dirty="0"/>
              <a:t>, 2002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4045" y="3555394"/>
            <a:ext cx="4976695" cy="74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12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programování excesu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I LOVE </a:t>
            </a:r>
            <a:r>
              <a:rPr lang="cs-CZ" dirty="0" smtClean="0"/>
              <a:t>YOU ♥, </a:t>
            </a:r>
            <a:r>
              <a:rPr lang="cs-CZ" dirty="0" err="1" smtClean="0"/>
              <a:t>computers_viruses_hacker_culture</a:t>
            </a:r>
            <a:r>
              <a:rPr lang="cs-CZ" dirty="0" smtClean="0"/>
              <a:t>: kurátorka Franziska </a:t>
            </a:r>
            <a:r>
              <a:rPr lang="cs-CZ" dirty="0" err="1"/>
              <a:t>Nori</a:t>
            </a:r>
            <a:r>
              <a:rPr lang="cs-CZ" dirty="0"/>
              <a:t> 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Muzeum </a:t>
            </a:r>
            <a:r>
              <a:rPr lang="cs-CZ" dirty="0"/>
              <a:t>užitého umění ve Frankfurtu nad Mohanem </a:t>
            </a:r>
            <a:r>
              <a:rPr lang="cs-CZ" dirty="0" smtClean="0"/>
              <a:t>(květen – červen 2002).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Rozšířená </a:t>
            </a:r>
            <a:r>
              <a:rPr lang="cs-CZ" dirty="0"/>
              <a:t>verze výstavy </a:t>
            </a:r>
            <a:r>
              <a:rPr lang="cs-CZ" dirty="0" smtClean="0"/>
              <a:t>v  </a:t>
            </a:r>
            <a:r>
              <a:rPr lang="cs-CZ" dirty="0"/>
              <a:t>"</a:t>
            </a:r>
            <a:r>
              <a:rPr lang="cs-CZ" dirty="0" err="1"/>
              <a:t>Haus</a:t>
            </a:r>
            <a:r>
              <a:rPr lang="cs-CZ" dirty="0"/>
              <a:t> der </a:t>
            </a:r>
            <a:r>
              <a:rPr lang="cs-CZ" dirty="0" err="1"/>
              <a:t>Kulturen</a:t>
            </a:r>
            <a:r>
              <a:rPr lang="cs-CZ" dirty="0"/>
              <a:t> der </a:t>
            </a:r>
            <a:r>
              <a:rPr lang="cs-CZ" dirty="0" err="1"/>
              <a:t>Welt</a:t>
            </a:r>
            <a:r>
              <a:rPr lang="cs-CZ" dirty="0"/>
              <a:t>" v rámci berlínského transmediale.03 (31. 1. 2003 – 6. 2. 2003</a:t>
            </a:r>
            <a:r>
              <a:rPr lang="cs-CZ" dirty="0" smtClean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„</a:t>
            </a:r>
            <a:r>
              <a:rPr lang="cs-CZ" sz="2000" i="1" dirty="0"/>
              <a:t>Chápu zdrojový kód jako literaturu, popisuji [počítačové] viry jako by byly typem básní </a:t>
            </a:r>
            <a:r>
              <a:rPr lang="cs-CZ" sz="2000" i="1" dirty="0" smtClean="0"/>
              <a:t>psaných </a:t>
            </a:r>
            <a:r>
              <a:rPr lang="cs-CZ" sz="2000" i="1" dirty="0" err="1"/>
              <a:t>Verlainem</a:t>
            </a:r>
            <a:r>
              <a:rPr lang="cs-CZ" sz="2000" i="1" dirty="0"/>
              <a:t>, Rimbaudem a dalšími proti těm, kteří prodávají síť jako bezpečnou oblast </a:t>
            </a:r>
            <a:r>
              <a:rPr lang="cs-CZ" sz="2000" i="1" dirty="0" smtClean="0"/>
              <a:t>přímé </a:t>
            </a:r>
            <a:r>
              <a:rPr lang="cs-CZ" sz="2000" i="1" dirty="0"/>
              <a:t>společnosti. Vztahy, síly a zákony ovládající digitální sféru se liší od těch přirozených. </a:t>
            </a:r>
            <a:r>
              <a:rPr lang="cs-CZ" sz="2000" i="1" dirty="0" smtClean="0"/>
              <a:t>Digitální </a:t>
            </a:r>
            <a:r>
              <a:rPr lang="cs-CZ" sz="2000" i="1" dirty="0"/>
              <a:t>sféra produkuje formy chaosu – což je nevhodné, protože je to neobvyklé a </a:t>
            </a:r>
            <a:r>
              <a:rPr lang="cs-CZ" sz="2000" i="1" dirty="0" smtClean="0"/>
              <a:t>produktivní </a:t>
            </a:r>
            <a:r>
              <a:rPr lang="cs-CZ" sz="2000" i="1" dirty="0"/>
              <a:t>– kterým mohou lidé surfovat. V tomto chaosu jsou viry spontánní uspořádání, </a:t>
            </a:r>
            <a:r>
              <a:rPr lang="cs-CZ" sz="2000" i="1" dirty="0" smtClean="0"/>
              <a:t>která </a:t>
            </a:r>
            <a:r>
              <a:rPr lang="cs-CZ" sz="2000" i="1" dirty="0"/>
              <a:t>podobně jako lyrické básně spouštějí </a:t>
            </a:r>
            <a:r>
              <a:rPr lang="cs-CZ" sz="2000" i="1" dirty="0" smtClean="0"/>
              <a:t>nedokonalosti </a:t>
            </a:r>
            <a:r>
              <a:rPr lang="cs-CZ" sz="2000" i="1" dirty="0"/>
              <a:t>ve strojích a reprezentují vzpouru  </a:t>
            </a:r>
            <a:r>
              <a:rPr lang="cs-CZ" sz="2000" i="1" dirty="0" smtClean="0"/>
              <a:t>našich </a:t>
            </a:r>
            <a:r>
              <a:rPr lang="cs-CZ" sz="2000" i="1" dirty="0"/>
              <a:t>digitálních nevolníků (</a:t>
            </a:r>
            <a:r>
              <a:rPr lang="cs-CZ" sz="2000" i="1" dirty="0" err="1"/>
              <a:t>serfs</a:t>
            </a:r>
            <a:r>
              <a:rPr lang="cs-CZ" dirty="0"/>
              <a:t>).“ </a:t>
            </a:r>
          </a:p>
        </p:txBody>
      </p:sp>
    </p:spTree>
    <p:extLst>
      <p:ext uri="{BB962C8B-B14F-4D97-AF65-F5344CB8AC3E}">
        <p14:creationId xmlns:p14="http://schemas.microsoft.com/office/powerpoint/2010/main" val="33080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Love </a:t>
            </a:r>
            <a:r>
              <a:rPr lang="cs-CZ" dirty="0" err="1" smtClean="0"/>
              <a:t>letter</a:t>
            </a:r>
            <a:r>
              <a:rPr lang="cs-CZ" dirty="0" smtClean="0"/>
              <a:t> to Microsoft and </a:t>
            </a:r>
            <a:r>
              <a:rPr lang="cs-CZ" dirty="0" err="1" smtClean="0"/>
              <a:t>windows</a:t>
            </a:r>
            <a:r>
              <a:rPr lang="cs-CZ" dirty="0"/>
              <a:t>, 5. 5. 2000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1437" y="3068245"/>
            <a:ext cx="3965454" cy="222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9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Softwarové umění má spoustu podob, které poukazují k </a:t>
            </a:r>
            <a:r>
              <a:rPr lang="cs-CZ" sz="2400" b="1" dirty="0"/>
              <a:t>svobodné imaginaci toho, co počítače mohou být a k jakým účelům mohou být užity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115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Obrat k softwaru v rámci studií nových médií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Kategorie </a:t>
            </a:r>
            <a:r>
              <a:rPr lang="cs-CZ" dirty="0"/>
              <a:t>jako </a:t>
            </a:r>
            <a:r>
              <a:rPr lang="cs-CZ" b="1" dirty="0"/>
              <a:t>kód, algoritmus, programování</a:t>
            </a:r>
            <a:r>
              <a:rPr lang="cs-CZ" dirty="0"/>
              <a:t>, jsou podrobeny kritické analýze s ohledem na širší kulturní kontext, z něhož </a:t>
            </a:r>
            <a:r>
              <a:rPr lang="cs-CZ" dirty="0" smtClean="0"/>
              <a:t>vycházejí a zasahují do něj: </a:t>
            </a:r>
            <a:r>
              <a:rPr lang="cs-CZ" sz="1800" dirty="0" smtClean="0"/>
              <a:t>COX</a:t>
            </a:r>
            <a:r>
              <a:rPr lang="cs-CZ" sz="1800" dirty="0"/>
              <a:t>, </a:t>
            </a:r>
            <a:r>
              <a:rPr lang="cs-CZ" sz="1800" dirty="0" err="1"/>
              <a:t>Geoff</a:t>
            </a:r>
            <a:r>
              <a:rPr lang="cs-CZ" sz="1800" dirty="0"/>
              <a:t>. </a:t>
            </a:r>
            <a:r>
              <a:rPr lang="cs-CZ" sz="1800" i="1" dirty="0" err="1"/>
              <a:t>Speaking</a:t>
            </a:r>
            <a:r>
              <a:rPr lang="cs-CZ" sz="1800" i="1" dirty="0"/>
              <a:t> </a:t>
            </a:r>
            <a:r>
              <a:rPr lang="cs-CZ" sz="1800" i="1" dirty="0" err="1"/>
              <a:t>Code</a:t>
            </a:r>
            <a:r>
              <a:rPr lang="cs-CZ" sz="1800" i="1" dirty="0"/>
              <a:t>. </a:t>
            </a:r>
            <a:r>
              <a:rPr lang="cs-CZ" sz="1800" i="1" dirty="0" err="1"/>
              <a:t>Coding</a:t>
            </a:r>
            <a:r>
              <a:rPr lang="cs-CZ" sz="1800" i="1" dirty="0"/>
              <a:t> as </a:t>
            </a:r>
            <a:r>
              <a:rPr lang="cs-CZ" sz="1800" i="1" dirty="0" err="1"/>
              <a:t>Aesthetic</a:t>
            </a:r>
            <a:r>
              <a:rPr lang="cs-CZ" sz="1800" i="1" dirty="0"/>
              <a:t> and </a:t>
            </a:r>
            <a:r>
              <a:rPr lang="cs-CZ" sz="1800" i="1" dirty="0" err="1"/>
              <a:t>Political</a:t>
            </a:r>
            <a:r>
              <a:rPr lang="cs-CZ" sz="1800" i="1" dirty="0"/>
              <a:t> </a:t>
            </a:r>
            <a:r>
              <a:rPr lang="cs-CZ" sz="1800" i="1" dirty="0" err="1"/>
              <a:t>Expression</a:t>
            </a:r>
            <a:r>
              <a:rPr lang="cs-CZ" sz="1800" dirty="0"/>
              <a:t>. Cambridge, </a:t>
            </a:r>
            <a:r>
              <a:rPr lang="cs-CZ" sz="1800" dirty="0" err="1"/>
              <a:t>Mass</a:t>
            </a:r>
            <a:r>
              <a:rPr lang="cs-CZ" sz="1800" dirty="0"/>
              <a:t>.: MIT, </a:t>
            </a:r>
            <a:r>
              <a:rPr lang="cs-CZ" sz="1800" dirty="0" smtClean="0"/>
              <a:t>2013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Je rekonstruován a analyzován vědecko-inženýrský diskurz, v rámci kterého se formoval koncept </a:t>
            </a:r>
            <a:r>
              <a:rPr lang="cs-CZ" dirty="0" smtClean="0"/>
              <a:t>softwaru: </a:t>
            </a:r>
            <a:r>
              <a:rPr lang="cs-CZ" sz="1800" dirty="0" smtClean="0"/>
              <a:t>CHUN, </a:t>
            </a:r>
            <a:r>
              <a:rPr lang="cs-CZ" sz="1800" dirty="0" err="1" smtClean="0"/>
              <a:t>Wendy</a:t>
            </a:r>
            <a:r>
              <a:rPr lang="cs-CZ" sz="1800" dirty="0" smtClean="0"/>
              <a:t>. </a:t>
            </a:r>
            <a:r>
              <a:rPr lang="cs-CZ" sz="1800" i="1" dirty="0" err="1" smtClean="0"/>
              <a:t>Programmed</a:t>
            </a:r>
            <a:r>
              <a:rPr lang="cs-CZ" sz="1800" i="1" dirty="0" smtClean="0"/>
              <a:t> </a:t>
            </a:r>
            <a:r>
              <a:rPr lang="cs-CZ" sz="1800" i="1" dirty="0" err="1"/>
              <a:t>Visions</a:t>
            </a:r>
            <a:r>
              <a:rPr lang="cs-CZ" sz="1800" i="1" dirty="0"/>
              <a:t>: software and </a:t>
            </a:r>
            <a:r>
              <a:rPr lang="cs-CZ" sz="1800" i="1" dirty="0" err="1"/>
              <a:t>memory</a:t>
            </a:r>
            <a:r>
              <a:rPr lang="cs-CZ" sz="1800" i="1" dirty="0"/>
              <a:t>. </a:t>
            </a:r>
            <a:r>
              <a:rPr lang="cs-CZ" sz="1800" dirty="0"/>
              <a:t>Cambridge, </a:t>
            </a:r>
            <a:r>
              <a:rPr lang="cs-CZ" sz="1800" dirty="0" err="1"/>
              <a:t>Mass</a:t>
            </a:r>
            <a:r>
              <a:rPr lang="cs-CZ" sz="1800" dirty="0"/>
              <a:t>.: MIT, </a:t>
            </a:r>
            <a:r>
              <a:rPr lang="cs-CZ" sz="1800" dirty="0" smtClean="0"/>
              <a:t>2011.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Rozvíjí se mapování </a:t>
            </a:r>
            <a:r>
              <a:rPr lang="cs-CZ" dirty="0" smtClean="0"/>
              <a:t>genealogie </a:t>
            </a:r>
            <a:r>
              <a:rPr lang="cs-CZ" dirty="0"/>
              <a:t>softwaru jako součásti kultury</a:t>
            </a:r>
            <a:r>
              <a:rPr lang="cs-CZ" dirty="0" smtClean="0"/>
              <a:t>: </a:t>
            </a:r>
            <a:r>
              <a:rPr lang="cs-CZ" sz="1800" dirty="0"/>
              <a:t>CRAMER, Florian. </a:t>
            </a:r>
            <a:r>
              <a:rPr lang="cs-CZ" sz="1800" i="1" dirty="0" err="1"/>
              <a:t>Words</a:t>
            </a:r>
            <a:r>
              <a:rPr lang="cs-CZ" sz="1800" i="1" dirty="0"/>
              <a:t> Made </a:t>
            </a:r>
            <a:r>
              <a:rPr lang="cs-CZ" sz="1800" i="1" dirty="0" err="1"/>
              <a:t>Flesh</a:t>
            </a:r>
            <a:r>
              <a:rPr lang="cs-CZ" sz="1800" i="1" dirty="0"/>
              <a:t>. </a:t>
            </a:r>
            <a:r>
              <a:rPr lang="cs-CZ" sz="1800" i="1" dirty="0" err="1"/>
              <a:t>Code</a:t>
            </a:r>
            <a:r>
              <a:rPr lang="cs-CZ" sz="1800" i="1" dirty="0"/>
              <a:t>, </a:t>
            </a:r>
            <a:r>
              <a:rPr lang="cs-CZ" sz="1800" i="1" dirty="0" err="1"/>
              <a:t>Culture</a:t>
            </a:r>
            <a:r>
              <a:rPr lang="cs-CZ" sz="1800" i="1" dirty="0"/>
              <a:t>, </a:t>
            </a:r>
            <a:r>
              <a:rPr lang="cs-CZ" sz="1800" i="1" dirty="0" err="1"/>
              <a:t>Imagination</a:t>
            </a:r>
            <a:r>
              <a:rPr lang="cs-CZ" sz="1800" dirty="0"/>
              <a:t>. Rotterdam, Piet </a:t>
            </a:r>
            <a:r>
              <a:rPr lang="cs-CZ" sz="1800" dirty="0" err="1"/>
              <a:t>Zwart</a:t>
            </a:r>
            <a:r>
              <a:rPr lang="cs-CZ" sz="1800" dirty="0"/>
              <a:t> Institute: 2005. FULLER, Matthew (</a:t>
            </a:r>
            <a:r>
              <a:rPr lang="cs-CZ" sz="1800" dirty="0" err="1"/>
              <a:t>ed</a:t>
            </a:r>
            <a:r>
              <a:rPr lang="cs-CZ" sz="1800" dirty="0"/>
              <a:t>.) </a:t>
            </a:r>
            <a:r>
              <a:rPr lang="cs-CZ" sz="1800" i="1" dirty="0"/>
              <a:t>Software </a:t>
            </a:r>
            <a:r>
              <a:rPr lang="cs-CZ" sz="1800" i="1" dirty="0" err="1"/>
              <a:t>Studies</a:t>
            </a:r>
            <a:r>
              <a:rPr lang="cs-CZ" sz="1800" i="1" dirty="0"/>
              <a:t> / a </a:t>
            </a:r>
            <a:r>
              <a:rPr lang="cs-CZ" sz="1800" i="1" dirty="0" err="1"/>
              <a:t>lexicon</a:t>
            </a:r>
            <a:r>
              <a:rPr lang="cs-CZ" sz="1800" i="1" dirty="0"/>
              <a:t>. </a:t>
            </a:r>
            <a:r>
              <a:rPr lang="cs-CZ" sz="1800" dirty="0"/>
              <a:t>Cambridge, </a:t>
            </a:r>
            <a:r>
              <a:rPr lang="cs-CZ" sz="1800" dirty="0" err="1"/>
              <a:t>Mass</a:t>
            </a:r>
            <a:r>
              <a:rPr lang="cs-CZ" sz="1800" dirty="0"/>
              <a:t>.: MIT, 2008.</a:t>
            </a:r>
            <a:endParaRPr lang="cs-CZ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Softwarové </a:t>
            </a:r>
            <a:r>
              <a:rPr lang="cs-CZ" dirty="0"/>
              <a:t>aplikace jsou nahlíženy také z eticko-estetické </a:t>
            </a:r>
            <a:r>
              <a:rPr lang="cs-CZ" dirty="0" smtClean="0"/>
              <a:t>perspektivy: </a:t>
            </a:r>
            <a:r>
              <a:rPr lang="cs-CZ" sz="1800" dirty="0"/>
              <a:t>FULLER, Matthew – GOFFEY, Andrew. </a:t>
            </a:r>
            <a:r>
              <a:rPr lang="cs-CZ" sz="1800" i="1" dirty="0" err="1"/>
              <a:t>Evil</a:t>
            </a:r>
            <a:r>
              <a:rPr lang="cs-CZ" sz="1800" i="1" dirty="0"/>
              <a:t> Media</a:t>
            </a:r>
            <a:r>
              <a:rPr lang="cs-CZ" sz="1800" dirty="0"/>
              <a:t>. Cambridge, Mas.: MIT, </a:t>
            </a:r>
            <a:r>
              <a:rPr lang="cs-CZ" sz="1800" dirty="0" smtClean="0"/>
              <a:t>2012.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72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Obrat k softwaru v rámci studií nových médií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Hledisko diváka/publika je nahrazeno hlediskem programátora.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Představitelé </a:t>
            </a:r>
            <a:r>
              <a:rPr lang="cs-CZ" dirty="0"/>
              <a:t>softwarových studií se zajímají o složité procesy vyjednávání o tom, co a jak bude programovacími jazyky artikulováno. Kladou si otázky po míře, v jaké jsou počítačové programy a procesy probíhající skrze ně předmětem všeobecné debaty o jejich účincích a smyslu, ale i o svobodě </a:t>
            </a:r>
            <a:r>
              <a:rPr lang="cs-CZ" dirty="0" smtClean="0"/>
              <a:t>projevu (</a:t>
            </a:r>
            <a:r>
              <a:rPr lang="cs-CZ" dirty="0" err="1" smtClean="0"/>
              <a:t>hackability</a:t>
            </a:r>
            <a:r>
              <a:rPr lang="cs-CZ" dirty="0" smtClean="0"/>
              <a:t>).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Poukazují </a:t>
            </a:r>
            <a:r>
              <a:rPr lang="cs-CZ" dirty="0"/>
              <a:t>na to, že informační technologie jsou také mocnými nástroji konformity a kontroly svých uživatelů. Ti totiž, pokud sami neprogramují, nebo nejsou schopni kritického náhledu na procesy odehrávající se pod povrchem obrazovek, se nutně stávají objekty </a:t>
            </a:r>
            <a:r>
              <a:rPr lang="cs-CZ" dirty="0" smtClean="0"/>
              <a:t>programování (ANT).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11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Softwarové umění: od praxe k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608" y="3347048"/>
            <a:ext cx="10088593" cy="2962311"/>
          </a:xfrm>
        </p:spPr>
        <p:txBody>
          <a:bodyPr/>
          <a:lstStyle/>
          <a:p>
            <a:pPr marL="1225296" lvl="8" indent="0">
              <a:buNone/>
            </a:pPr>
            <a:r>
              <a:rPr lang="cs-CZ" dirty="0" smtClean="0"/>
              <a:t>                                                                  </a:t>
            </a:r>
          </a:p>
          <a:p>
            <a:pPr lvl="8">
              <a:buFont typeface="Wingdings" panose="05000000000000000000" pitchFamily="2" charset="2"/>
              <a:buChar char="v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3337294"/>
            <a:ext cx="4572000" cy="30765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7712" y="3193345"/>
            <a:ext cx="4624707" cy="3364475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1024127" y="1859966"/>
            <a:ext cx="1012829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200" dirty="0"/>
              <a:t>Matthew </a:t>
            </a:r>
            <a:r>
              <a:rPr lang="cs-CZ" sz="2200" dirty="0" err="1"/>
              <a:t>Fuller</a:t>
            </a:r>
            <a:r>
              <a:rPr lang="cs-CZ" sz="2200" dirty="0"/>
              <a:t>, Graham </a:t>
            </a:r>
            <a:r>
              <a:rPr lang="cs-CZ" sz="2200" dirty="0" err="1"/>
              <a:t>Harwood</a:t>
            </a:r>
            <a:r>
              <a:rPr lang="cs-CZ" sz="2200" dirty="0"/>
              <a:t> a skupiny I/O/D a </a:t>
            </a:r>
            <a:r>
              <a:rPr lang="cs-CZ" sz="2200" dirty="0" err="1"/>
              <a:t>Mongrel</a:t>
            </a:r>
            <a:r>
              <a:rPr lang="cs-CZ" sz="2200" dirty="0"/>
              <a:t>. Známý je jejich experimentální prohlížeč ´</a:t>
            </a:r>
            <a:r>
              <a:rPr lang="cs-CZ" sz="2200" dirty="0" err="1"/>
              <a:t>WebStalker</a:t>
            </a:r>
            <a:r>
              <a:rPr lang="cs-CZ" sz="2200" dirty="0"/>
              <a:t>´, který ukazuje zdrojový kód a strukturu odkazů, tedy spodní vrstvy webových stránek, nebo ´Natural </a:t>
            </a:r>
            <a:r>
              <a:rPr lang="cs-CZ" sz="2200" dirty="0" err="1"/>
              <a:t>selection</a:t>
            </a:r>
            <a:r>
              <a:rPr lang="cs-CZ" sz="2200" dirty="0"/>
              <a:t>´, politicky manipulovaný internetový prohlížeč. </a:t>
            </a:r>
          </a:p>
        </p:txBody>
      </p:sp>
    </p:spTree>
    <p:extLst>
      <p:ext uri="{BB962C8B-B14F-4D97-AF65-F5344CB8AC3E}">
        <p14:creationId xmlns:p14="http://schemas.microsoft.com/office/powerpoint/2010/main" val="131095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Softwarové umění: od praxe k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    Adrian </a:t>
            </a:r>
            <a:r>
              <a:rPr lang="cs-CZ" dirty="0" err="1"/>
              <a:t>Ward</a:t>
            </a:r>
            <a:r>
              <a:rPr lang="cs-CZ" dirty="0"/>
              <a:t>, držitel ocenění na berlínském transmediale.01 za dílo ´Auto-</a:t>
            </a:r>
            <a:r>
              <a:rPr lang="cs-CZ" dirty="0" err="1"/>
              <a:t>Illustrator</a:t>
            </a:r>
            <a:r>
              <a:rPr lang="cs-CZ" dirty="0"/>
              <a:t>´, a Alex </a:t>
            </a:r>
            <a:r>
              <a:rPr lang="cs-CZ" dirty="0" err="1"/>
              <a:t>McLean</a:t>
            </a:r>
            <a:r>
              <a:rPr lang="cs-CZ" dirty="0"/>
              <a:t>, jehož umělecký virus ´forkbomb.pl´ vyhrál berlínské Transmediále.02. + Teoretik </a:t>
            </a:r>
            <a:r>
              <a:rPr lang="cs-CZ" dirty="0" err="1"/>
              <a:t>Geoff</a:t>
            </a:r>
            <a:r>
              <a:rPr lang="cs-CZ" dirty="0"/>
              <a:t> </a:t>
            </a:r>
            <a:r>
              <a:rPr lang="cs-CZ" dirty="0" err="1" smtClean="0"/>
              <a:t>Cox</a:t>
            </a:r>
            <a:r>
              <a:rPr lang="cs-CZ" dirty="0" smtClean="0"/>
              <a:t>, autor knihy </a:t>
            </a:r>
            <a:r>
              <a:rPr lang="cs-CZ" i="1" dirty="0" err="1" smtClean="0"/>
              <a:t>Speaking</a:t>
            </a:r>
            <a:r>
              <a:rPr lang="cs-CZ" i="1" dirty="0" smtClean="0"/>
              <a:t> </a:t>
            </a:r>
            <a:r>
              <a:rPr lang="cs-CZ" i="1" dirty="0" err="1" smtClean="0"/>
              <a:t>Code</a:t>
            </a:r>
            <a:r>
              <a:rPr lang="cs-CZ" i="1" dirty="0" smtClean="0"/>
              <a:t>. </a:t>
            </a:r>
            <a:r>
              <a:rPr lang="cs-CZ" i="1" dirty="0" err="1" smtClean="0"/>
              <a:t>Coding</a:t>
            </a:r>
            <a:r>
              <a:rPr lang="cs-CZ" i="1" dirty="0" smtClean="0"/>
              <a:t> as </a:t>
            </a:r>
            <a:r>
              <a:rPr lang="cs-CZ" i="1" dirty="0" err="1" smtClean="0"/>
              <a:t>Aesthetic</a:t>
            </a:r>
            <a:r>
              <a:rPr lang="cs-CZ" i="1" dirty="0" smtClean="0"/>
              <a:t> and </a:t>
            </a:r>
            <a:r>
              <a:rPr lang="cs-CZ" i="1" dirty="0" err="1" smtClean="0"/>
              <a:t>Political</a:t>
            </a:r>
            <a:r>
              <a:rPr lang="cs-CZ" i="1" dirty="0" smtClean="0"/>
              <a:t> </a:t>
            </a:r>
            <a:r>
              <a:rPr lang="cs-CZ" i="1" dirty="0" err="1" smtClean="0"/>
              <a:t>Expression</a:t>
            </a:r>
            <a:r>
              <a:rPr lang="cs-CZ" dirty="0" smtClean="0"/>
              <a:t>, MIT 2013.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4189" y="6522530"/>
            <a:ext cx="4688230" cy="37798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3879" y="3597372"/>
            <a:ext cx="3131747" cy="281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70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od praxe k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    </a:t>
            </a:r>
            <a:r>
              <a:rPr lang="cs-CZ" dirty="0"/>
              <a:t>Florian </a:t>
            </a:r>
            <a:r>
              <a:rPr lang="cs-CZ" dirty="0" err="1"/>
              <a:t>Cramer</a:t>
            </a:r>
            <a:r>
              <a:rPr lang="cs-CZ" dirty="0"/>
              <a:t> v těchto dvou uměleckých seskupeních rozpoznává dva základní přístupy, které se uplatňují také v rámci softwarových studií: </a:t>
            </a:r>
            <a:r>
              <a:rPr lang="cs-CZ" b="1" dirty="0"/>
              <a:t>softwarový kulturalismus a softwarový formalismus.</a:t>
            </a:r>
            <a:r>
              <a:rPr lang="cs-CZ" dirty="0"/>
              <a:t>  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b="1" dirty="0"/>
              <a:t>Softwarové umění </a:t>
            </a:r>
            <a:r>
              <a:rPr lang="cs-CZ" dirty="0"/>
              <a:t>je považováno za jednu z důležitých oblastí výzkumu širokého spektra praxí obklopujících počítače, kterým se </a:t>
            </a:r>
            <a:r>
              <a:rPr lang="cs-CZ" b="1" dirty="0"/>
              <a:t>softwarová studia </a:t>
            </a:r>
            <a:r>
              <a:rPr lang="cs-CZ" dirty="0"/>
              <a:t>věnují. </a:t>
            </a:r>
            <a:r>
              <a:rPr lang="cs-CZ" u="sng" dirty="0"/>
              <a:t>Můžeme je však považovat také za </a:t>
            </a:r>
            <a:r>
              <a:rPr lang="cs-CZ" b="1" u="sng" dirty="0"/>
              <a:t>metodologický nástroj</a:t>
            </a:r>
            <a:r>
              <a:rPr lang="cs-CZ" u="sng" dirty="0"/>
              <a:t>, ve smyslu </a:t>
            </a:r>
            <a:r>
              <a:rPr lang="cs-CZ" b="1" u="sng" dirty="0" smtClean="0"/>
              <a:t>experimentálního </a:t>
            </a:r>
            <a:r>
              <a:rPr lang="cs-CZ" b="1" u="sng" dirty="0"/>
              <a:t>a spekulativního výzkumu potenciálu a limitů programovaných médií</a:t>
            </a:r>
            <a:r>
              <a:rPr lang="cs-CZ" u="sng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56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Softwarové 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err="1" smtClean="0"/>
              <a:t>Swart</a:t>
            </a:r>
            <a:r>
              <a:rPr lang="cs-CZ" dirty="0" smtClean="0"/>
              <a:t>: 1998/9 v </a:t>
            </a:r>
            <a:r>
              <a:rPr lang="cs-CZ" dirty="0"/>
              <a:t>r</a:t>
            </a:r>
            <a:r>
              <a:rPr lang="cs-CZ" dirty="0" smtClean="0"/>
              <a:t>ámci </a:t>
            </a:r>
            <a:r>
              <a:rPr lang="cs-CZ" dirty="0" err="1" smtClean="0"/>
              <a:t>net</a:t>
            </a:r>
            <a:r>
              <a:rPr lang="cs-CZ" dirty="0" smtClean="0"/>
              <a:t> </a:t>
            </a:r>
            <a:r>
              <a:rPr lang="cs-CZ" dirty="0" err="1" smtClean="0"/>
              <a:t>artu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err="1" smtClean="0"/>
              <a:t>Swart</a:t>
            </a:r>
            <a:r>
              <a:rPr lang="cs-CZ" dirty="0" smtClean="0"/>
              <a:t>: 2001: </a:t>
            </a:r>
            <a:r>
              <a:rPr lang="cs-CZ" dirty="0" err="1" smtClean="0"/>
              <a:t>Transmediale</a:t>
            </a:r>
            <a:r>
              <a:rPr lang="cs-CZ" dirty="0" smtClean="0"/>
              <a:t>, </a:t>
            </a:r>
            <a:r>
              <a:rPr lang="cs-CZ" dirty="0" err="1" smtClean="0"/>
              <a:t>Berlin</a:t>
            </a:r>
            <a:r>
              <a:rPr lang="cs-CZ" dirty="0" smtClean="0"/>
              <a:t> (softwarové umění jako soutěžní kategorie).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Softwarové umění bývá charakterizováno jako: </a:t>
            </a:r>
            <a:r>
              <a:rPr lang="cs-CZ" b="1" dirty="0"/>
              <a:t>experimentální, </a:t>
            </a:r>
            <a:r>
              <a:rPr lang="cs-CZ" b="1" dirty="0" smtClean="0"/>
              <a:t>spekulativní, </a:t>
            </a:r>
            <a:r>
              <a:rPr lang="cs-CZ" b="1" dirty="0"/>
              <a:t>nepragmatický nebo iracionální software</a:t>
            </a:r>
            <a:r>
              <a:rPr lang="cs-CZ" dirty="0"/>
              <a:t>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Softwarové </a:t>
            </a:r>
            <a:r>
              <a:rPr lang="cs-CZ" dirty="0"/>
              <a:t>umění je reakcí na všudypřítomnost programového kódu. Poukazuje k softwaru jako neviditelné performativní vrstvě, která strukturuje náš každodenní život, pracovní i osobní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SW </a:t>
            </a:r>
            <a:r>
              <a:rPr lang="cs-CZ" dirty="0"/>
              <a:t>umění zahrnuje um. projekty užívající </a:t>
            </a:r>
            <a:r>
              <a:rPr lang="cs-CZ" b="1" dirty="0"/>
              <a:t>kód jako svůj hlavní umělecký materiál</a:t>
            </a:r>
            <a:r>
              <a:rPr lang="cs-CZ" dirty="0"/>
              <a:t>, </a:t>
            </a:r>
            <a:r>
              <a:rPr lang="cs-CZ" dirty="0" smtClean="0"/>
              <a:t>nebo </a:t>
            </a:r>
            <a:r>
              <a:rPr lang="cs-CZ" dirty="0"/>
              <a:t>zabývající </a:t>
            </a:r>
            <a:r>
              <a:rPr lang="cs-CZ" dirty="0" smtClean="0"/>
              <a:t>se kódem </a:t>
            </a:r>
            <a:r>
              <a:rPr lang="cs-CZ" dirty="0"/>
              <a:t>jako součástí širší kulturní praxe a způsobů reprezentace.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24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softwarové umění: 60ies </a:t>
            </a:r>
            <a:r>
              <a:rPr lang="cs-CZ" dirty="0" err="1" smtClean="0"/>
              <a:t>vs</a:t>
            </a:r>
            <a:r>
              <a:rPr lang="cs-CZ" dirty="0" smtClean="0"/>
              <a:t> 90ies</a:t>
            </a:r>
            <a:endParaRPr lang="cs-CZ" dirty="0"/>
          </a:p>
        </p:txBody>
      </p:sp>
      <p:sp>
        <p:nvSpPr>
          <p:cNvPr id="190" name="Zástupný symbol pro text 18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Generativní umění (</a:t>
            </a:r>
            <a:r>
              <a:rPr lang="cs-CZ" dirty="0" err="1"/>
              <a:t>computer</a:t>
            </a:r>
            <a:r>
              <a:rPr lang="cs-CZ" dirty="0"/>
              <a:t> art)</a:t>
            </a:r>
          </a:p>
        </p:txBody>
      </p:sp>
      <p:sp>
        <p:nvSpPr>
          <p:cNvPr id="191" name="Zástupný symbol pro obsah 190"/>
          <p:cNvSpPr>
            <a:spLocks noGrp="1"/>
          </p:cNvSpPr>
          <p:nvPr>
            <p:ph sz="half" idx="2"/>
          </p:nvPr>
        </p:nvSpPr>
        <p:spPr>
          <a:xfrm>
            <a:off x="1199432" y="2967788"/>
            <a:ext cx="4754880" cy="33415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•	Zaměření na povrch („</a:t>
            </a:r>
            <a:r>
              <a:rPr lang="cs-CZ" dirty="0" err="1"/>
              <a:t>fenotext</a:t>
            </a:r>
            <a:r>
              <a:rPr lang="cs-CZ" dirty="0"/>
              <a:t>“) – aplikační software a jeho výstupy - vytvořený generativními procesy („</a:t>
            </a:r>
            <a:r>
              <a:rPr lang="cs-CZ" dirty="0" err="1"/>
              <a:t>black</a:t>
            </a:r>
            <a:r>
              <a:rPr lang="cs-CZ" dirty="0"/>
              <a:t> box problém“).</a:t>
            </a:r>
          </a:p>
          <a:p>
            <a:r>
              <a:rPr lang="cs-CZ" dirty="0" smtClean="0"/>
              <a:t>•</a:t>
            </a:r>
            <a:r>
              <a:rPr lang="cs-CZ" dirty="0"/>
              <a:t>	Software jako pragmatický, neutrální nástroj sloužící k tvorbě určitých výstupů; samotný nástroj není předmětem výzkumu. </a:t>
            </a:r>
          </a:p>
          <a:p>
            <a:r>
              <a:rPr lang="cs-CZ" dirty="0" smtClean="0"/>
              <a:t>•</a:t>
            </a:r>
            <a:r>
              <a:rPr lang="cs-CZ" dirty="0"/>
              <a:t>	Software jako </a:t>
            </a:r>
            <a:r>
              <a:rPr lang="cs-CZ" dirty="0" err="1"/>
              <a:t>pragmatický-generativní</a:t>
            </a:r>
            <a:r>
              <a:rPr lang="cs-CZ" dirty="0"/>
              <a:t> </a:t>
            </a:r>
            <a:r>
              <a:rPr lang="cs-CZ" dirty="0" smtClean="0"/>
              <a:t>nástroj …</a:t>
            </a:r>
            <a:endParaRPr lang="cs-CZ" dirty="0"/>
          </a:p>
          <a:p>
            <a:endParaRPr lang="cs-CZ" dirty="0"/>
          </a:p>
        </p:txBody>
      </p:sp>
      <p:sp>
        <p:nvSpPr>
          <p:cNvPr id="192" name="Zástupný symbol pro text 19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Softwarové umění</a:t>
            </a:r>
            <a:endParaRPr lang="cs-CZ" dirty="0"/>
          </a:p>
        </p:txBody>
      </p:sp>
      <p:sp>
        <p:nvSpPr>
          <p:cNvPr id="193" name="Zástupný symbol pro obsah 192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•	</a:t>
            </a:r>
            <a:r>
              <a:rPr lang="cs-CZ" sz="2400" dirty="0"/>
              <a:t>Zaměření na generativní procesy (spuštěné „</a:t>
            </a:r>
            <a:r>
              <a:rPr lang="cs-CZ" sz="2400" dirty="0" err="1"/>
              <a:t>genotextem</a:t>
            </a:r>
            <a:r>
              <a:rPr lang="cs-CZ" sz="2400" dirty="0"/>
              <a:t>“) – systémový software, které mohou generovat povrchy nebo jiné výstupy.</a:t>
            </a:r>
          </a:p>
          <a:p>
            <a:r>
              <a:rPr lang="cs-CZ" sz="2400" dirty="0"/>
              <a:t>•	Software jako součást kultury je předmětem výzkumu. Zájem o estetické a politické podtexty. Zaměření na představení experimentálních a ne-pragmatických užití programovacích jazyků (softwaru).</a:t>
            </a:r>
          </a:p>
          <a:p>
            <a:r>
              <a:rPr lang="cs-CZ" sz="2400" dirty="0"/>
              <a:t>•	Software nebo kód jako dílo o sobě (obvykle experimentální</a:t>
            </a:r>
            <a:r>
              <a:rPr lang="cs-CZ" sz="2400" dirty="0" smtClean="0"/>
              <a:t>)….</a:t>
            </a:r>
            <a:endParaRPr lang="cs-CZ" sz="2400" dirty="0"/>
          </a:p>
          <a:p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295072" y="-1"/>
            <a:ext cx="15487072" cy="49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4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softwarové umění: 60ies </a:t>
            </a:r>
            <a:r>
              <a:rPr lang="cs-CZ" dirty="0" err="1" smtClean="0"/>
              <a:t>vs</a:t>
            </a:r>
            <a:r>
              <a:rPr lang="cs-CZ" dirty="0" smtClean="0"/>
              <a:t> 90ies</a:t>
            </a:r>
            <a:endParaRPr lang="cs-CZ" dirty="0"/>
          </a:p>
        </p:txBody>
      </p:sp>
      <p:sp>
        <p:nvSpPr>
          <p:cNvPr id="190" name="Zástupný symbol pro text 18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Generativní umění (</a:t>
            </a:r>
            <a:r>
              <a:rPr lang="cs-CZ" dirty="0" err="1"/>
              <a:t>computer</a:t>
            </a:r>
            <a:r>
              <a:rPr lang="cs-CZ" dirty="0"/>
              <a:t> art)</a:t>
            </a:r>
          </a:p>
        </p:txBody>
      </p:sp>
      <p:sp>
        <p:nvSpPr>
          <p:cNvPr id="191" name="Zástupný symbol pro obsah 190"/>
          <p:cNvSpPr>
            <a:spLocks noGrp="1"/>
          </p:cNvSpPr>
          <p:nvPr>
            <p:ph sz="half" idx="2"/>
          </p:nvPr>
        </p:nvSpPr>
        <p:spPr>
          <a:xfrm>
            <a:off x="1199432" y="2967788"/>
            <a:ext cx="4754880" cy="3341572"/>
          </a:xfrm>
        </p:spPr>
        <p:txBody>
          <a:bodyPr>
            <a:normAutofit fontScale="25000" lnSpcReduction="20000"/>
          </a:bodyPr>
          <a:lstStyle/>
          <a:p>
            <a:r>
              <a:rPr lang="cs-CZ" dirty="0" smtClean="0"/>
              <a:t>…</a:t>
            </a:r>
          </a:p>
          <a:p>
            <a:r>
              <a:rPr lang="cs-CZ" sz="8000" dirty="0"/>
              <a:t>•	Účinný kód („krásné algoritmy“). Viz D. </a:t>
            </a:r>
            <a:r>
              <a:rPr lang="cs-CZ" sz="8000" dirty="0" err="1"/>
              <a:t>Knuth</a:t>
            </a:r>
            <a:r>
              <a:rPr lang="cs-CZ" sz="8000" dirty="0"/>
              <a:t>: </a:t>
            </a:r>
            <a:r>
              <a:rPr lang="cs-CZ" sz="8000" dirty="0" err="1"/>
              <a:t>The</a:t>
            </a:r>
            <a:r>
              <a:rPr lang="cs-CZ" sz="8000" dirty="0"/>
              <a:t> Art </a:t>
            </a:r>
            <a:r>
              <a:rPr lang="cs-CZ" sz="8000" dirty="0" err="1"/>
              <a:t>of</a:t>
            </a:r>
            <a:r>
              <a:rPr lang="cs-CZ" sz="8000" dirty="0"/>
              <a:t> </a:t>
            </a:r>
            <a:r>
              <a:rPr lang="cs-CZ" sz="8000" dirty="0" err="1"/>
              <a:t>Computer</a:t>
            </a:r>
            <a:r>
              <a:rPr lang="cs-CZ" sz="8000" dirty="0"/>
              <a:t> </a:t>
            </a:r>
            <a:r>
              <a:rPr lang="cs-CZ" sz="8000" dirty="0" err="1"/>
              <a:t>Programming</a:t>
            </a:r>
            <a:r>
              <a:rPr lang="cs-CZ" sz="8000" dirty="0"/>
              <a:t>: </a:t>
            </a:r>
            <a:r>
              <a:rPr lang="cs-CZ" sz="8000" dirty="0" err="1"/>
              <a:t>Vo</a:t>
            </a:r>
            <a:r>
              <a:rPr lang="cs-CZ" sz="8000" dirty="0"/>
              <a:t>. 1, </a:t>
            </a:r>
            <a:r>
              <a:rPr lang="cs-CZ" sz="8000" dirty="0" err="1"/>
              <a:t>Fundamental</a:t>
            </a:r>
            <a:r>
              <a:rPr lang="cs-CZ" sz="8000" dirty="0"/>
              <a:t> </a:t>
            </a:r>
            <a:r>
              <a:rPr lang="cs-CZ" sz="8000" dirty="0" err="1"/>
              <a:t>Algorithms</a:t>
            </a:r>
            <a:r>
              <a:rPr lang="cs-CZ" sz="8000" dirty="0"/>
              <a:t>, </a:t>
            </a:r>
            <a:r>
              <a:rPr lang="cs-CZ" sz="8000" dirty="0" err="1"/>
              <a:t>Reading</a:t>
            </a:r>
            <a:r>
              <a:rPr lang="cs-CZ" sz="8000" dirty="0"/>
              <a:t> </a:t>
            </a:r>
            <a:r>
              <a:rPr lang="cs-CZ" sz="8000" dirty="0" err="1"/>
              <a:t>Mass</a:t>
            </a:r>
            <a:r>
              <a:rPr lang="cs-CZ" sz="8000" dirty="0"/>
              <a:t>. 1997.</a:t>
            </a:r>
          </a:p>
          <a:p>
            <a:r>
              <a:rPr lang="cs-CZ" sz="8000" dirty="0" smtClean="0"/>
              <a:t>•</a:t>
            </a:r>
            <a:r>
              <a:rPr lang="cs-CZ" sz="8000" dirty="0"/>
              <a:t>	Využívání generativních procesů za účelem potlačení intencionality (nezáměrnost v umění). </a:t>
            </a:r>
          </a:p>
          <a:p>
            <a:endParaRPr lang="cs-CZ" sz="8000" dirty="0" smtClean="0"/>
          </a:p>
          <a:p>
            <a:r>
              <a:rPr lang="cs-CZ" sz="8000" dirty="0" smtClean="0"/>
              <a:t>•</a:t>
            </a:r>
            <a:r>
              <a:rPr lang="cs-CZ" sz="8000" dirty="0"/>
              <a:t>	Fascinace generativním.</a:t>
            </a:r>
          </a:p>
        </p:txBody>
      </p:sp>
      <p:sp>
        <p:nvSpPr>
          <p:cNvPr id="192" name="Zástupný symbol pro text 19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Softwarové umění</a:t>
            </a:r>
            <a:endParaRPr lang="cs-CZ" dirty="0"/>
          </a:p>
        </p:txBody>
      </p:sp>
      <p:sp>
        <p:nvSpPr>
          <p:cNvPr id="193" name="Zástupný symbol pro obsah 192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000" dirty="0" smtClean="0"/>
              <a:t>…</a:t>
            </a:r>
          </a:p>
          <a:p>
            <a:r>
              <a:rPr lang="cs-CZ" sz="2000" dirty="0" smtClean="0"/>
              <a:t>•</a:t>
            </a:r>
            <a:r>
              <a:rPr lang="cs-CZ" sz="2000" dirty="0"/>
              <a:t>	</a:t>
            </a:r>
            <a:r>
              <a:rPr lang="cs-CZ" dirty="0"/>
              <a:t>Kód jako exces, kód jako extravagance, účinnost/funkčnost není nezbytná.</a:t>
            </a:r>
          </a:p>
          <a:p>
            <a:r>
              <a:rPr lang="cs-CZ" dirty="0"/>
              <a:t>•	Softwaroví umělci využívají generativní systémy nikoli proto, aby potlačili intencionalitu, ale balancují mezi kontrolou a náhodou. Nejde o umění pro stroje, softwarové umění vyjadřuje subjektivitu autora skrze její reflexi a extenzi v generativních systémech. (F. </a:t>
            </a:r>
            <a:r>
              <a:rPr lang="cs-CZ" dirty="0" err="1"/>
              <a:t>Cramer</a:t>
            </a:r>
            <a:r>
              <a:rPr lang="cs-CZ" dirty="0"/>
              <a:t>, U. Gabriel)</a:t>
            </a:r>
          </a:p>
          <a:p>
            <a:r>
              <a:rPr lang="cs-CZ" dirty="0"/>
              <a:t>•	Zájem o „</a:t>
            </a:r>
            <a:r>
              <a:rPr lang="cs-CZ" dirty="0" err="1"/>
              <a:t>performativitu</a:t>
            </a:r>
            <a:r>
              <a:rPr lang="cs-CZ" dirty="0"/>
              <a:t>“ kódu.</a:t>
            </a:r>
          </a:p>
          <a:p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295072" y="-1"/>
            <a:ext cx="15487072" cy="49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65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178</TotalTime>
  <Words>695</Words>
  <Application>Microsoft Office PowerPoint</Application>
  <PresentationFormat>Širokoúhlá obrazovka</PresentationFormat>
  <Paragraphs>66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5" baseType="lpstr">
      <vt:lpstr>Calibri</vt:lpstr>
      <vt:lpstr>Century Schoolbook</vt:lpstr>
      <vt:lpstr>DokChampa</vt:lpstr>
      <vt:lpstr>Times New Roman</vt:lpstr>
      <vt:lpstr>Tw Cen MT</vt:lpstr>
      <vt:lpstr>Tw Cen MT Condensed</vt:lpstr>
      <vt:lpstr>Wingdings</vt:lpstr>
      <vt:lpstr>Wingdings 3</vt:lpstr>
      <vt:lpstr>Integrál</vt:lpstr>
      <vt:lpstr>Jemná práce Softwarové umění jako základní výzkum nových médií </vt:lpstr>
      <vt:lpstr>Obrat k softwaru v rámci studií nových médií</vt:lpstr>
      <vt:lpstr>Obrat k softwaru v rámci studií nových médií</vt:lpstr>
      <vt:lpstr>Softwarové umění: od praxe k teorii</vt:lpstr>
      <vt:lpstr>Softwarové umění: od praxe k teorii</vt:lpstr>
      <vt:lpstr>Softwarové umění: od praxe k teorii</vt:lpstr>
      <vt:lpstr>Softwarové umění</vt:lpstr>
      <vt:lpstr>softwarové umění: 60ies vs 90ies</vt:lpstr>
      <vt:lpstr>softwarové umění: 60ies vs 90ies</vt:lpstr>
      <vt:lpstr>Softwarové umění: programování excesu</vt:lpstr>
      <vt:lpstr>Softwarové umění: programování excesu</vt:lpstr>
      <vt:lpstr>Softwarové umění: programování excesu</vt:lpstr>
      <vt:lpstr>Softwarové umění: programování excesu</vt:lpstr>
      <vt:lpstr>Softwarové umění: programování excesu</vt:lpstr>
      <vt:lpstr>Love letter to Microsoft and windows, 5. 5. 2000 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Jemná práce Softwarové umění jako základní výzkum nových médií </dc:title>
  <dc:creator>Horakova</dc:creator>
  <cp:lastModifiedBy>Horáková</cp:lastModifiedBy>
  <cp:revision>20</cp:revision>
  <dcterms:created xsi:type="dcterms:W3CDTF">2013-12-03T14:32:00Z</dcterms:created>
  <dcterms:modified xsi:type="dcterms:W3CDTF">2017-10-10T18:31:12Z</dcterms:modified>
</cp:coreProperties>
</file>