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9" r:id="rId5"/>
    <p:sldId id="266" r:id="rId6"/>
    <p:sldId id="262" r:id="rId7"/>
    <p:sldId id="264" r:id="rId8"/>
    <p:sldId id="263" r:id="rId9"/>
    <p:sldId id="257" r:id="rId10"/>
    <p:sldId id="270" r:id="rId11"/>
    <p:sldId id="258" r:id="rId12"/>
    <p:sldId id="259" r:id="rId13"/>
    <p:sldId id="260" r:id="rId14"/>
    <p:sldId id="261" r:id="rId15"/>
    <p:sldId id="271" r:id="rId16"/>
    <p:sldId id="273" r:id="rId17"/>
    <p:sldId id="265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6" r:id="rId29"/>
    <p:sldId id="285" r:id="rId30"/>
    <p:sldId id="287" r:id="rId31"/>
    <p:sldId id="288" r:id="rId32"/>
    <p:sldId id="289" r:id="rId33"/>
    <p:sldId id="290" r:id="rId34"/>
    <p:sldId id="291" r:id="rId3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49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622A-910A-480A-91AA-C2C0535E6FA3}" type="datetimeFigureOut">
              <a:rPr lang="cs-CZ" smtClean="0"/>
              <a:t>16. 12. 2017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7F30D-F781-4D42-96D0-3534FDC63B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4591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622A-910A-480A-91AA-C2C0535E6FA3}" type="datetimeFigureOut">
              <a:rPr lang="cs-CZ" smtClean="0"/>
              <a:t>16. 12. 2017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7F30D-F781-4D42-96D0-3534FDC63B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8971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622A-910A-480A-91AA-C2C0535E6FA3}" type="datetimeFigureOut">
              <a:rPr lang="cs-CZ" smtClean="0"/>
              <a:t>16. 12. 2017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7F30D-F781-4D42-96D0-3534FDC63B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514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622A-910A-480A-91AA-C2C0535E6FA3}" type="datetimeFigureOut">
              <a:rPr lang="cs-CZ" smtClean="0"/>
              <a:t>16. 12. 2017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7F30D-F781-4D42-96D0-3534FDC63B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8628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622A-910A-480A-91AA-C2C0535E6FA3}" type="datetimeFigureOut">
              <a:rPr lang="cs-CZ" smtClean="0"/>
              <a:t>16. 12. 2017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7F30D-F781-4D42-96D0-3534FDC63B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3479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622A-910A-480A-91AA-C2C0535E6FA3}" type="datetimeFigureOut">
              <a:rPr lang="cs-CZ" smtClean="0"/>
              <a:t>16. 12. 2017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7F30D-F781-4D42-96D0-3534FDC63B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028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622A-910A-480A-91AA-C2C0535E6FA3}" type="datetimeFigureOut">
              <a:rPr lang="cs-CZ" smtClean="0"/>
              <a:t>16. 12. 2017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7F30D-F781-4D42-96D0-3534FDC63B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7991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622A-910A-480A-91AA-C2C0535E6FA3}" type="datetimeFigureOut">
              <a:rPr lang="cs-CZ" smtClean="0"/>
              <a:t>16. 12. 2017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7F30D-F781-4D42-96D0-3534FDC63B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4611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622A-910A-480A-91AA-C2C0535E6FA3}" type="datetimeFigureOut">
              <a:rPr lang="cs-CZ" smtClean="0"/>
              <a:t>16. 12. 2017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7F30D-F781-4D42-96D0-3534FDC63B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667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622A-910A-480A-91AA-C2C0535E6FA3}" type="datetimeFigureOut">
              <a:rPr lang="cs-CZ" smtClean="0"/>
              <a:t>16. 12. 2017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7F30D-F781-4D42-96D0-3534FDC63B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1856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622A-910A-480A-91AA-C2C0535E6FA3}" type="datetimeFigureOut">
              <a:rPr lang="cs-CZ" smtClean="0"/>
              <a:t>16. 12. 2017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7F30D-F781-4D42-96D0-3534FDC63B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4748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9622A-910A-480A-91AA-C2C0535E6FA3}" type="datetimeFigureOut">
              <a:rPr lang="cs-CZ" smtClean="0"/>
              <a:t>16. 12. 2017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7F30D-F781-4D42-96D0-3534FDC63B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065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do/rect/el/estud/ff/ps14/software/web/pages/01-obrat_k_sw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hyperlink" Target="https://cs.wikipedia.org/wiki/Kabal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z/imgres?imgurl=http://www.eduardovcacek.cz/userfiles/photogalery/category1/galery6/large/manifestace-1-1999-copy.jpg&amp;imgrefurl=http://www.eduardovcacek.cz/cz/dilo/konkretni-poezie.html&amp;h=1000&amp;w=580&amp;tbnid=QFnVtbbXr-iN0M:&amp;tbnh=160&amp;tbnw=92&amp;usg=__MkhXz4nSYRxdY6iCBVZMlDMk1PU=&amp;vet=10ahUKEwiC6I-L2K7XAhVQpqQKHYU3CMIQ_B0IhAEwDA..i&amp;docid=SPmtK_jOUKBMvM&amp;itg=1&amp;sa=X&amp;ved=0ahUKEwiC6I-L2K7XAhVQpqQKHYU3CMIQ_B0IhAEwDA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s://cs.wikipedia.org/wiki/I-%C5%A5ing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nu.org/gnu/manifesto.cs.html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do/rect/el/estud/ff/ps14/software/web/pages/03-vznik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25000"/>
              </a:lnSpc>
              <a:spcAft>
                <a:spcPts val="800"/>
              </a:spcAft>
            </a:pPr>
            <a:br>
              <a:rPr lang="cs-CZ" sz="3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3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3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3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3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3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3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3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3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3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3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7300" b="1" dirty="0">
                <a:solidFill>
                  <a:srgbClr val="00B0F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Softwarová studia</a:t>
            </a:r>
            <a:br>
              <a:rPr lang="cs-CZ" sz="7300" dirty="0">
                <a:solidFill>
                  <a:srgbClr val="00B0F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cs-CZ" sz="36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IMN0111, IMNK11</a:t>
            </a:r>
            <a:endParaRPr lang="cs-CZ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>
              <a:latin typeface="Corbel" panose="020B0503020204020204" pitchFamily="34" charset="0"/>
            </a:endParaRPr>
          </a:p>
          <a:p>
            <a:r>
              <a:rPr lang="cs-CZ" sz="3200" b="1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PS_2017</a:t>
            </a:r>
            <a:endParaRPr lang="cs-CZ" sz="3200" b="1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490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Softwarová studia</a:t>
            </a:r>
            <a:br>
              <a:rPr lang="cs-CZ" sz="3200" b="1" dirty="0">
                <a:solidFill>
                  <a:prstClr val="black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cs-CZ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esence slona</a:t>
            </a:r>
            <a:r>
              <a:rPr lang="cs-CZ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 „</a:t>
            </a:r>
            <a:r>
              <a:rPr lang="cs-CZ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cs-CZ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medium </a:t>
            </a:r>
            <a:r>
              <a:rPr lang="cs-CZ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</a:t>
            </a:r>
            <a:r>
              <a:rPr lang="cs-CZ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cs-CZ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message</a:t>
            </a:r>
            <a:r>
              <a:rPr lang="cs-CZ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.“</a:t>
            </a:r>
          </a:p>
          <a:p>
            <a:pPr marL="0" indent="0">
              <a:buNone/>
            </a:pPr>
            <a:r>
              <a:rPr lang="cs-CZ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cs-CZ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postmoderní slon: </a:t>
            </a:r>
            <a:r>
              <a:rPr lang="cs-CZ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nová média jako laboratoř kritické teorie (</a:t>
            </a:r>
            <a:r>
              <a:rPr lang="cs-CZ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poststrukturalismu</a:t>
            </a:r>
            <a:r>
              <a:rPr lang="cs-CZ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cs-CZ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cs-CZ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slon jako hybrid</a:t>
            </a:r>
            <a:r>
              <a:rPr lang="cs-CZ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cs-CZ" sz="2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sws</a:t>
            </a:r>
            <a:r>
              <a:rPr lang="cs-CZ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jako ne-moderní myšlení o nových médiích</a:t>
            </a:r>
          </a:p>
          <a:p>
            <a:pPr marL="0" indent="0">
              <a:buNone/>
            </a:pPr>
            <a:endParaRPr lang="cs-CZ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193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Softwarová studia</a:t>
            </a:r>
            <a:br>
              <a:rPr lang="cs-CZ" sz="3200" dirty="0">
                <a:solidFill>
                  <a:prstClr val="black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233752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cs-CZ" sz="2900" b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Wetware</a:t>
            </a:r>
            <a:r>
              <a:rPr lang="cs-CZ" sz="2900" b="1" dirty="0">
                <a:latin typeface="Courier New" panose="02070309020205020404" pitchFamily="49" charset="0"/>
                <a:ea typeface="Times New Roman" panose="02020603050405020304" pitchFamily="18" charset="0"/>
              </a:rPr>
              <a:t> – software – hardware</a:t>
            </a: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cs-CZ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„Svět, ve kterém jsme žili posledních čtyřicet let, se již nedělí na kameny, rostliny a zvířata, ale na nesvatou trojici </a:t>
            </a:r>
            <a:r>
              <a:rPr lang="cs-CZ" b="1" u="sng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hardware</a:t>
            </a:r>
            <a:r>
              <a:rPr lang="cs-CZ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, software a </a:t>
            </a:r>
            <a:r>
              <a:rPr lang="cs-CZ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wetware</a:t>
            </a:r>
            <a:r>
              <a:rPr lang="cs-CZ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. Vzhledem k tomu, že výpočetní technika (dle kacířských slov jejího vynálezce), se nachází v bodu ´převzetí kontroly´, termín </a:t>
            </a:r>
            <a:r>
              <a:rPr lang="cs-CZ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hardware</a:t>
            </a:r>
            <a:r>
              <a:rPr lang="cs-CZ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se již nevztahuje na budovy a zahradnické nářadí, ale na </a:t>
            </a:r>
            <a:r>
              <a:rPr lang="cs-CZ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opakování, milionkrát za sebou, malých silikonových tranzistorů</a:t>
            </a:r>
            <a:r>
              <a:rPr lang="cs-CZ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. </a:t>
            </a:r>
            <a:r>
              <a:rPr lang="cs-CZ" b="1" u="sng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Wetware</a:t>
            </a:r>
            <a:r>
              <a:rPr lang="cs-CZ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, je potom to, co zbyde z lidské rasy, když hardware neúprosně odhalí všechna naše selhání, chyby a nepřesnosti</a:t>
            </a:r>
            <a:r>
              <a:rPr lang="cs-CZ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. Miliardový obchod zvaný </a:t>
            </a:r>
            <a:r>
              <a:rPr lang="cs-CZ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software</a:t>
            </a:r>
            <a:r>
              <a:rPr lang="cs-CZ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cs-CZ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není nic víc než to, co </a:t>
            </a:r>
            <a:r>
              <a:rPr lang="cs-CZ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wetware</a:t>
            </a:r>
            <a:r>
              <a:rPr lang="cs-CZ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odvozuje (make </a:t>
            </a:r>
            <a:r>
              <a:rPr lang="cs-CZ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out</a:t>
            </a:r>
            <a:r>
              <a:rPr lang="cs-CZ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cs-CZ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of</a:t>
            </a:r>
            <a:r>
              <a:rPr lang="cs-CZ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) z hardwaru: </a:t>
            </a:r>
            <a:r>
              <a:rPr lang="cs-CZ" b="1" u="sng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logická abstrakce</a:t>
            </a:r>
            <a:r>
              <a:rPr lang="cs-CZ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, která teoreticky, ale jen teoreticky, zásadně nebere v úvahu časoprostorový rámec strojů, aby jim mohla vládnout.“ F. Kittler</a:t>
            </a:r>
            <a:endParaRPr lang="cs-CZ" b="1" dirty="0">
              <a:effectLst/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4219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Softwarová studia</a:t>
            </a:r>
            <a:br>
              <a:rPr lang="cs-CZ" sz="3200" dirty="0">
                <a:solidFill>
                  <a:prstClr val="black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233752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cs-CZ" sz="2900" b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Wetware</a:t>
            </a:r>
            <a:r>
              <a:rPr lang="cs-CZ" sz="2900" b="1" dirty="0">
                <a:latin typeface="Courier New" panose="02070309020205020404" pitchFamily="49" charset="0"/>
                <a:ea typeface="Times New Roman" panose="02020603050405020304" pitchFamily="18" charset="0"/>
              </a:rPr>
              <a:t> – </a:t>
            </a:r>
            <a:r>
              <a:rPr lang="cs-CZ" sz="2900" b="1" u="sng" dirty="0">
                <a:latin typeface="Courier New" panose="02070309020205020404" pitchFamily="49" charset="0"/>
                <a:ea typeface="Times New Roman" panose="02020603050405020304" pitchFamily="18" charset="0"/>
              </a:rPr>
              <a:t>software</a:t>
            </a:r>
            <a:r>
              <a:rPr lang="cs-CZ" sz="2900" b="1" dirty="0">
                <a:latin typeface="Courier New" panose="02070309020205020404" pitchFamily="49" charset="0"/>
                <a:ea typeface="Times New Roman" panose="02020603050405020304" pitchFamily="18" charset="0"/>
              </a:rPr>
              <a:t> – hardware</a:t>
            </a:r>
          </a:p>
          <a:p>
            <a:pPr marL="0" indent="0">
              <a:buNone/>
            </a:pPr>
            <a:r>
              <a:rPr lang="cs-CZ" sz="1800" dirty="0">
                <a:latin typeface="Courier New" panose="02070309020205020404" pitchFamily="49" charset="0"/>
                <a:ea typeface="Times New Roman" panose="02020603050405020304" pitchFamily="18" charset="0"/>
              </a:rPr>
              <a:t>Software je ve skutečnosti teritoriem rozbujelých výjimek, „řečových aktů“.</a:t>
            </a:r>
          </a:p>
          <a:p>
            <a:pPr marL="0" indent="0">
              <a:buNone/>
            </a:pPr>
            <a:endParaRPr lang="cs-CZ" sz="1800" dirty="0"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Pozn. </a:t>
            </a:r>
            <a:r>
              <a:rPr lang="cs-CZ" sz="1400" b="1" dirty="0">
                <a:latin typeface="Courier New" panose="02070309020205020404" pitchFamily="49" charset="0"/>
                <a:ea typeface="Times New Roman" panose="02020603050405020304" pitchFamily="18" charset="0"/>
              </a:rPr>
              <a:t>řečový akt</a:t>
            </a:r>
          </a:p>
          <a:p>
            <a:pPr marL="0" indent="0">
              <a:buNone/>
            </a:pPr>
            <a:r>
              <a:rPr lang="cs-CZ" sz="1400" b="1" dirty="0">
                <a:latin typeface="Courier New" panose="02070309020205020404" pitchFamily="49" charset="0"/>
                <a:ea typeface="Times New Roman" panose="02020603050405020304" pitchFamily="18" charset="0"/>
              </a:rPr>
              <a:t>John L. Austin: </a:t>
            </a:r>
            <a:r>
              <a:rPr lang="cs-CZ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teorie řečových aktů, řečových promluv nebo také mluvních aktů </a:t>
            </a:r>
          </a:p>
          <a:p>
            <a:pPr marL="0" indent="0">
              <a:buNone/>
            </a:pPr>
            <a:endParaRPr lang="cs-CZ" sz="1800" dirty="0">
              <a:latin typeface="Courier New" panose="02070309020205020404" pitchFamily="49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129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Softwarová studia</a:t>
            </a:r>
            <a:br>
              <a:rPr lang="cs-CZ" sz="3200" dirty="0">
                <a:solidFill>
                  <a:prstClr val="black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233752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cs-CZ" sz="2900" b="1" u="sng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Wetware</a:t>
            </a:r>
            <a:r>
              <a:rPr lang="cs-CZ" sz="2900" b="1" u="sng" dirty="0">
                <a:latin typeface="Courier New" panose="02070309020205020404" pitchFamily="49" charset="0"/>
                <a:ea typeface="Times New Roman" panose="02020603050405020304" pitchFamily="18" charset="0"/>
              </a:rPr>
              <a:t> – software – hardware</a:t>
            </a:r>
          </a:p>
          <a:p>
            <a:pPr marL="0" indent="0">
              <a:buNone/>
            </a:pPr>
            <a:r>
              <a:rPr lang="cs-CZ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„Představitelé softwarových studií „hovoří o oblasti kultury jako o heterogenním sociálním poli, v němž je software tvořen a užíván, v němž působí, a v němž je rozvíjen. </a:t>
            </a:r>
            <a:r>
              <a:rPr lang="cs-CZ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Softwarový ´</a:t>
            </a:r>
            <a:r>
              <a:rPr lang="cs-CZ" sz="18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environment</a:t>
            </a:r>
            <a:r>
              <a:rPr lang="cs-CZ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´, tato ekologie, je samozřejmě technický, avšak tím, že je technický, je současně i sociální a politický – ve výrobních cyklech, stejně jako v oblastech své aplikace</a:t>
            </a:r>
            <a:r>
              <a:rPr lang="cs-CZ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.“ </a:t>
            </a:r>
            <a:r>
              <a:rPr lang="cs-CZ" sz="1800" dirty="0">
                <a:latin typeface="Courier New" panose="02070309020205020404" pitchFamily="49" charset="0"/>
                <a:ea typeface="Times New Roman" panose="02020603050405020304" pitchFamily="18" charset="0"/>
              </a:rPr>
              <a:t>BROECKMANN, Andreas</a:t>
            </a:r>
          </a:p>
        </p:txBody>
      </p:sp>
    </p:spTree>
    <p:extLst>
      <p:ext uri="{BB962C8B-B14F-4D97-AF65-F5344CB8AC3E}">
        <p14:creationId xmlns:p14="http://schemas.microsoft.com/office/powerpoint/2010/main" val="2217060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b="1" dirty="0">
                <a:solidFill>
                  <a:srgbClr val="00B0F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Softwarová studia</a:t>
            </a:r>
            <a:br>
              <a:rPr lang="cs-CZ" sz="3200" dirty="0">
                <a:solidFill>
                  <a:srgbClr val="00B0F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233752" cy="4351338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lnSpc>
                <a:spcPct val="125000"/>
              </a:lnSpc>
              <a:spcAft>
                <a:spcPts val="0"/>
              </a:spcAft>
              <a:buNone/>
            </a:pPr>
            <a:r>
              <a:rPr lang="cs-CZ" sz="3800" b="1" dirty="0">
                <a:latin typeface="Courier New" panose="02070309020205020404" pitchFamily="49" charset="0"/>
                <a:ea typeface="Times New Roman" panose="02020603050405020304" pitchFamily="18" charset="0"/>
              </a:rPr>
              <a:t>Softwarová studia a </a:t>
            </a:r>
            <a:r>
              <a:rPr lang="cs-CZ" sz="3800" b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postdigitální</a:t>
            </a:r>
            <a:r>
              <a:rPr lang="cs-CZ" sz="3800" b="1" dirty="0">
                <a:latin typeface="Courier New" panose="02070309020205020404" pitchFamily="49" charset="0"/>
                <a:ea typeface="Times New Roman" panose="02020603050405020304" pitchFamily="18" charset="0"/>
              </a:rPr>
              <a:t> paradigma</a:t>
            </a: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cs-CZ" sz="2900" dirty="0">
                <a:latin typeface="Courier New" panose="02070309020205020404" pitchFamily="49" charset="0"/>
                <a:ea typeface="Times New Roman" panose="02020603050405020304" pitchFamily="18" charset="0"/>
              </a:rPr>
              <a:t>Digitální vs. </a:t>
            </a:r>
            <a:r>
              <a:rPr lang="cs-CZ" sz="2900" b="1" dirty="0">
                <a:latin typeface="Courier New" panose="02070309020205020404" pitchFamily="49" charset="0"/>
                <a:ea typeface="Times New Roman" panose="02020603050405020304" pitchFamily="18" charset="0"/>
              </a:rPr>
              <a:t>Post-digitální paradigma</a:t>
            </a: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cs-CZ" sz="2900" dirty="0">
                <a:latin typeface="Courier New" panose="02070309020205020404" pitchFamily="49" charset="0"/>
                <a:ea typeface="Times New Roman" panose="02020603050405020304" pitchFamily="18" charset="0"/>
              </a:rPr>
              <a:t>Avantgardní vs. </a:t>
            </a:r>
            <a:r>
              <a:rPr lang="cs-CZ" sz="2900" b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Neo</a:t>
            </a:r>
            <a:r>
              <a:rPr lang="cs-CZ" sz="2900" b="1" dirty="0">
                <a:latin typeface="Courier New" panose="02070309020205020404" pitchFamily="49" charset="0"/>
                <a:ea typeface="Times New Roman" panose="02020603050405020304" pitchFamily="18" charset="0"/>
              </a:rPr>
              <a:t>-avantgardní postoj</a:t>
            </a: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cs-CZ" sz="2900" dirty="0">
                <a:latin typeface="Courier New" panose="02070309020205020404" pitchFamily="49" charset="0"/>
                <a:ea typeface="Times New Roman" panose="02020603050405020304" pitchFamily="18" charset="0"/>
              </a:rPr>
              <a:t>Překonání paradigmatu „digitální revoluce“.</a:t>
            </a: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cs-CZ" sz="2900" dirty="0">
                <a:latin typeface="Courier New" panose="02070309020205020404" pitchFamily="49" charset="0"/>
                <a:ea typeface="Times New Roman" panose="02020603050405020304" pitchFamily="18" charset="0"/>
              </a:rPr>
              <a:t>„Digitální estetika dává přednost symbolům (abstraktním kódům), </a:t>
            </a:r>
            <a:r>
              <a:rPr lang="cs-CZ" sz="2900" b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postdigitální</a:t>
            </a:r>
            <a:r>
              <a:rPr lang="cs-CZ" sz="2900" b="1" dirty="0">
                <a:latin typeface="Courier New" panose="02070309020205020404" pitchFamily="49" charset="0"/>
                <a:ea typeface="Times New Roman" panose="02020603050405020304" pitchFamily="18" charset="0"/>
              </a:rPr>
              <a:t> estetika upřednostňuje indexy (stopy a kontextové znaky).“</a:t>
            </a:r>
            <a:r>
              <a:rPr lang="cs-CZ" sz="2900" dirty="0">
                <a:latin typeface="Courier New" panose="02070309020205020404" pitchFamily="49" charset="0"/>
                <a:ea typeface="Times New Roman" panose="02020603050405020304" pitchFamily="18" charset="0"/>
              </a:rPr>
              <a:t> F. </a:t>
            </a:r>
            <a:r>
              <a:rPr lang="cs-CZ" sz="29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Cramer</a:t>
            </a:r>
            <a:endParaRPr lang="cs-CZ" sz="2900" dirty="0"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endParaRPr lang="cs-CZ" sz="2900" dirty="0"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endParaRPr lang="cs-CZ" sz="2900" dirty="0"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cs-CZ" sz="2000" dirty="0">
                <a:latin typeface="Courier New" panose="02070309020205020404" pitchFamily="49" charset="0"/>
                <a:ea typeface="Times New Roman" panose="02020603050405020304" pitchFamily="18" charset="0"/>
              </a:rPr>
              <a:t>Pozn. </a:t>
            </a: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cs-CZ" sz="20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Postdigitální</a:t>
            </a:r>
            <a:r>
              <a:rPr lang="cs-CZ" sz="2000" dirty="0">
                <a:latin typeface="Courier New" panose="02070309020205020404" pitchFamily="49" charset="0"/>
                <a:ea typeface="Times New Roman" panose="02020603050405020304" pitchFamily="18" charset="0"/>
              </a:rPr>
              <a:t>: Termín ´post-digitální´ pravděpodobně poprvé užil: CASCONE, Kim. </a:t>
            </a:r>
            <a:r>
              <a:rPr lang="cs-CZ" sz="20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The</a:t>
            </a:r>
            <a:r>
              <a:rPr lang="cs-CZ" sz="2000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cs-CZ" sz="20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Aesthetics</a:t>
            </a:r>
            <a:r>
              <a:rPr lang="cs-CZ" sz="2000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cs-CZ" sz="20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of</a:t>
            </a:r>
            <a:r>
              <a:rPr lang="cs-CZ" sz="2000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cs-CZ" sz="20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Failure</a:t>
            </a:r>
            <a:r>
              <a:rPr lang="cs-CZ" sz="2000" dirty="0">
                <a:latin typeface="Courier New" panose="02070309020205020404" pitchFamily="49" charset="0"/>
                <a:ea typeface="Times New Roman" panose="02020603050405020304" pitchFamily="18" charset="0"/>
              </a:rPr>
              <a:t>, “Post-Digital” </a:t>
            </a:r>
            <a:r>
              <a:rPr lang="cs-CZ" sz="20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Tendencies</a:t>
            </a:r>
            <a:r>
              <a:rPr lang="cs-CZ" sz="2000" dirty="0">
                <a:latin typeface="Courier New" panose="02070309020205020404" pitchFamily="49" charset="0"/>
                <a:ea typeface="Times New Roman" panose="02020603050405020304" pitchFamily="18" charset="0"/>
              </a:rPr>
              <a:t> in </a:t>
            </a:r>
            <a:r>
              <a:rPr lang="cs-CZ" sz="20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Contemporary</a:t>
            </a:r>
            <a:r>
              <a:rPr lang="cs-CZ" sz="2000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cs-CZ" sz="20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Computer</a:t>
            </a:r>
            <a:r>
              <a:rPr lang="cs-CZ" sz="2000" dirty="0">
                <a:latin typeface="Courier New" panose="02070309020205020404" pitchFamily="49" charset="0"/>
                <a:ea typeface="Times New Roman" panose="02020603050405020304" pitchFamily="18" charset="0"/>
              </a:rPr>
              <a:t> Music. </a:t>
            </a:r>
            <a:r>
              <a:rPr lang="cs-CZ" sz="20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Computer</a:t>
            </a:r>
            <a:r>
              <a:rPr lang="cs-CZ" sz="2000" dirty="0">
                <a:latin typeface="Courier New" panose="02070309020205020404" pitchFamily="49" charset="0"/>
                <a:ea typeface="Times New Roman" panose="02020603050405020304" pitchFamily="18" charset="0"/>
              </a:rPr>
              <a:t> Music </a:t>
            </a:r>
            <a:r>
              <a:rPr lang="cs-CZ" sz="20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Journal</a:t>
            </a:r>
            <a:r>
              <a:rPr lang="cs-CZ" sz="2000" dirty="0">
                <a:latin typeface="Courier New" panose="02070309020205020404" pitchFamily="49" charset="0"/>
                <a:ea typeface="Times New Roman" panose="02020603050405020304" pitchFamily="18" charset="0"/>
              </a:rPr>
              <a:t>, </a:t>
            </a:r>
            <a:r>
              <a:rPr lang="cs-CZ" sz="20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Volume</a:t>
            </a:r>
            <a:r>
              <a:rPr lang="cs-CZ" sz="2000" dirty="0">
                <a:latin typeface="Courier New" panose="02070309020205020404" pitchFamily="49" charset="0"/>
                <a:ea typeface="Times New Roman" panose="02020603050405020304" pitchFamily="18" charset="0"/>
              </a:rPr>
              <a:t> 24 </a:t>
            </a:r>
            <a:r>
              <a:rPr lang="cs-CZ" sz="20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Issue</a:t>
            </a:r>
            <a:r>
              <a:rPr lang="cs-CZ" sz="2000" dirty="0">
                <a:latin typeface="Courier New" panose="02070309020205020404" pitchFamily="49" charset="0"/>
                <a:ea typeface="Times New Roman" panose="02020603050405020304" pitchFamily="18" charset="0"/>
              </a:rPr>
              <a:t> 4, </a:t>
            </a:r>
            <a:r>
              <a:rPr lang="cs-CZ" sz="20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December</a:t>
            </a:r>
            <a:r>
              <a:rPr lang="cs-CZ" sz="2000" dirty="0">
                <a:latin typeface="Courier New" panose="02070309020205020404" pitchFamily="49" charset="0"/>
                <a:ea typeface="Times New Roman" panose="02020603050405020304" pitchFamily="18" charset="0"/>
              </a:rPr>
              <a:t> 2000, pp 12 – 18. Dostupné z: &lt; http://subsol.c3.hu/subsol_2/contributors3/casconetext.html &gt; [cit. 30. 10. 2013].</a:t>
            </a: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cs-CZ" sz="2000" dirty="0">
                <a:latin typeface="Courier New" panose="02070309020205020404" pitchFamily="49" charset="0"/>
                <a:ea typeface="Times New Roman" panose="02020603050405020304" pitchFamily="18" charset="0"/>
              </a:rPr>
              <a:t>Post-digitální užil jako přívlastek označující umění nových médií, které odmítá estetiku digitální revoluce, ve smyslu dokonale bezchybných obrazů, zvuků, přesných kopií, ve prospěch práce s chybou, </a:t>
            </a:r>
            <a:r>
              <a:rPr lang="cs-CZ" sz="20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glitchem</a:t>
            </a:r>
            <a:r>
              <a:rPr lang="cs-CZ" sz="2000" dirty="0">
                <a:latin typeface="Courier New" panose="02070309020205020404" pitchFamily="49" charset="0"/>
                <a:ea typeface="Times New Roman" panose="02020603050405020304" pitchFamily="18" charset="0"/>
              </a:rPr>
              <a:t> a šumem. </a:t>
            </a: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endParaRPr lang="cs-CZ" sz="2900" dirty="0"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latin typeface="Courier New" panose="02070309020205020404" pitchFamily="49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214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b="1" dirty="0">
                <a:solidFill>
                  <a:srgbClr val="00B0F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Softwarová studia</a:t>
            </a:r>
            <a:br>
              <a:rPr lang="cs-CZ" sz="3200" dirty="0">
                <a:solidFill>
                  <a:srgbClr val="00B0F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233752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cs-CZ" b="1" dirty="0">
                <a:latin typeface="Courier New" panose="02070309020205020404" pitchFamily="49" charset="0"/>
                <a:ea typeface="Times New Roman" panose="02020603050405020304" pitchFamily="18" charset="0"/>
              </a:rPr>
              <a:t>Software jako metafora a meta-metafora</a:t>
            </a:r>
          </a:p>
          <a:p>
            <a:r>
              <a:rPr lang="cs-CZ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S myšlením v dichotomiích hardware </a:t>
            </a:r>
            <a:r>
              <a:rPr lang="cs-CZ" sz="2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vs</a:t>
            </a:r>
            <a:r>
              <a:rPr lang="cs-CZ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software</a:t>
            </a:r>
            <a:r>
              <a:rPr lang="cs-CZ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se setkáme například při konceptualizaci vztahu mezi lidskou myslí (software) a mozkem (hardware), mezi kulturou (software) a přírodou (hardware). Deoxyribonukleová kyselina, DNA, nositelka genetické informace většiny organismů, je přirovnávána k sérii genetických programů. Software nám slouží také jako nástroj modelování a testování teorií. </a:t>
            </a:r>
          </a:p>
          <a:p>
            <a:r>
              <a:rPr lang="cs-CZ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Software se stává filtrem našeho vědění</a:t>
            </a:r>
            <a:endParaRPr lang="cs-CZ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cs-CZ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Je třeba mít však na paměti, že reprezentace vědění v jazyce softwaru odpovídá </a:t>
            </a:r>
            <a:r>
              <a:rPr lang="cs-CZ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myšlení a způsobu reprezentace matematiky</a:t>
            </a:r>
            <a:r>
              <a:rPr lang="cs-CZ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, které je samo o sobě vysoce metaforické, neboť je založeno na předpokladu, že jedna věc/symbol/kód může zastupovat věc jinou. </a:t>
            </a:r>
            <a:r>
              <a:rPr lang="cs-CZ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Jinými slovy, logika počítačů je logikou všeobecné substituce.</a:t>
            </a:r>
            <a:endParaRPr lang="cs-CZ" sz="2200" b="1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endParaRPr lang="cs-CZ" b="1" dirty="0"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latin typeface="Courier New" panose="02070309020205020404" pitchFamily="49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119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00B0F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Softwarová studia</a:t>
            </a:r>
            <a:br>
              <a:rPr lang="cs-CZ" dirty="0">
                <a:solidFill>
                  <a:srgbClr val="00B0F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latin typeface="Courier New" panose="02070309020205020404" pitchFamily="49" charset="0"/>
                <a:cs typeface="Courier New" panose="02070309020205020404" pitchFamily="49" charset="0"/>
              </a:rPr>
              <a:t>Software jako rasa</a:t>
            </a:r>
          </a:p>
          <a:p>
            <a:pPr marL="0" indent="0">
              <a:buNone/>
            </a:pPr>
            <a:endParaRPr lang="cs-CZ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Chun</a:t>
            </a:r>
            <a:r>
              <a:rPr lang="cs-CZ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vyjádřila současné postavení softwaru v naší kultuře</a:t>
            </a:r>
            <a:r>
              <a:rPr lang="cs-CZ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přirovnáním softwaru k rase</a:t>
            </a:r>
            <a:r>
              <a:rPr lang="cs-CZ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 Její příměr ´software jako rasa´ funguje v řadě aspektů. </a:t>
            </a:r>
          </a:p>
          <a:p>
            <a:pPr marL="0" indent="0">
              <a:buNone/>
            </a:pPr>
            <a:r>
              <a:rPr lang="cs-CZ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Software a rasa ztělesňují dva důležité způsoby konceptualizace kauzálního vztahu mezi </a:t>
            </a:r>
            <a:r>
              <a:rPr lang="cs-CZ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řádem a viditelností, viditelným a neviditelným, představitelným a čitelným (</a:t>
            </a:r>
            <a:r>
              <a:rPr lang="cs-CZ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readable</a:t>
            </a:r>
            <a:r>
              <a:rPr lang="cs-CZ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cs-CZ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</a:p>
          <a:p>
            <a:pPr marL="0" indent="0" algn="r">
              <a:buNone/>
            </a:pPr>
            <a:r>
              <a:rPr lang="cs-CZ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CHUN, </a:t>
            </a:r>
            <a:r>
              <a:rPr lang="cs-CZ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Wendy</a:t>
            </a:r>
            <a:r>
              <a:rPr lang="cs-CZ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cs-CZ" sz="2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Programmed</a:t>
            </a:r>
            <a:r>
              <a:rPr lang="cs-CZ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2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Visions</a:t>
            </a:r>
            <a:r>
              <a:rPr lang="cs-CZ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 179 – 189.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7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3200" b="1" dirty="0">
                <a:solidFill>
                  <a:srgbClr val="00B0F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Softwarová studia</a:t>
            </a:r>
            <a:br>
              <a:rPr lang="cs-CZ" sz="3200" dirty="0">
                <a:solidFill>
                  <a:srgbClr val="00B0F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3200" dirty="0">
                <a:solidFill>
                  <a:prstClr val="black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233752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cs-CZ" sz="2400" b="1" dirty="0">
                <a:latin typeface="Courier New" panose="02070309020205020404" pitchFamily="49" charset="0"/>
                <a:ea typeface="Times New Roman" panose="02020603050405020304" pitchFamily="18" charset="0"/>
              </a:rPr>
              <a:t>Software jako předmět výzkumu</a:t>
            </a: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cs-CZ" sz="16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„vybavení počítače programovacím jazykem a programem, zkráceně programové vybavení počítače, na rozdíl od technického vybavení, které bývá označováno jako hardware.“</a:t>
            </a: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cs-CZ" sz="1600" b="1" dirty="0">
                <a:latin typeface="Courier New" panose="02070309020205020404" pitchFamily="49" charset="0"/>
                <a:ea typeface="Times New Roman" panose="02020603050405020304" pitchFamily="18" charset="0"/>
              </a:rPr>
              <a:t>Akademickém slovníku cizích slov, 2000</a:t>
            </a: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endParaRPr lang="cs-CZ" sz="1600" dirty="0"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cs-CZ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Podle </a:t>
            </a:r>
            <a:r>
              <a:rPr lang="cs-CZ" sz="1600" b="1" dirty="0">
                <a:latin typeface="Courier New" panose="02070309020205020404" pitchFamily="49" charset="0"/>
                <a:ea typeface="Times New Roman" panose="02020603050405020304" pitchFamily="18" charset="0"/>
              </a:rPr>
              <a:t>Oxford </a:t>
            </a:r>
            <a:r>
              <a:rPr lang="cs-CZ" sz="1600" b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Dictionaries</a:t>
            </a:r>
            <a:r>
              <a:rPr lang="cs-CZ" sz="1600" b="1" dirty="0">
                <a:latin typeface="Courier New" panose="02070309020205020404" pitchFamily="49" charset="0"/>
                <a:ea typeface="Times New Roman" panose="02020603050405020304" pitchFamily="18" charset="0"/>
              </a:rPr>
              <a:t>:</a:t>
            </a: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cs-CZ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Software jsou „programy a jiné provozní informace užívané počítačem“. </a:t>
            </a: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cs-CZ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Sociální software je „počítačový software, který umožňuje uživatelům interagovat a sdílet data“.</a:t>
            </a: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endParaRPr lang="cs-CZ" sz="1600" dirty="0">
              <a:latin typeface="Courier New" panose="02070309020205020404" pitchFamily="49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855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3200" b="1" dirty="0">
                <a:solidFill>
                  <a:srgbClr val="00B0F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Softwarová studia</a:t>
            </a:r>
            <a:br>
              <a:rPr lang="cs-CZ" sz="3200" dirty="0">
                <a:solidFill>
                  <a:srgbClr val="00B0F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3200" dirty="0">
                <a:solidFill>
                  <a:prstClr val="black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233752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cs-CZ" sz="2400" b="1" dirty="0">
                <a:latin typeface="Courier New" panose="02070309020205020404" pitchFamily="49" charset="0"/>
                <a:ea typeface="Times New Roman" panose="02020603050405020304" pitchFamily="18" charset="0"/>
              </a:rPr>
              <a:t>Software jako předmět výzkumu</a:t>
            </a:r>
          </a:p>
          <a:p>
            <a:r>
              <a:rPr lang="cs-CZ" sz="1600" b="1" dirty="0">
                <a:latin typeface="Courier New" panose="02070309020205020404" pitchFamily="49" charset="0"/>
                <a:ea typeface="Times New Roman" panose="02020603050405020304" pitchFamily="18" charset="0"/>
              </a:rPr>
              <a:t>Software je soubor instrukcí</a:t>
            </a:r>
            <a:r>
              <a:rPr lang="cs-CZ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, který umožňuje uživateli interagovat s počítačem. Je to program, který umožňuje, aby počítač prováděl konkrétní úkoly. </a:t>
            </a:r>
            <a:r>
              <a:rPr lang="cs-CZ" sz="1600" b="1" dirty="0">
                <a:latin typeface="Courier New" panose="02070309020205020404" pitchFamily="49" charset="0"/>
                <a:ea typeface="Times New Roman" panose="02020603050405020304" pitchFamily="18" charset="0"/>
              </a:rPr>
              <a:t>Software jako takový můžeme definovat jako soubor všech počítačových programů, procedur, algoritmů a dat používaných počítačem</a:t>
            </a:r>
            <a:r>
              <a:rPr lang="cs-CZ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. </a:t>
            </a:r>
          </a:p>
          <a:p>
            <a:r>
              <a:rPr lang="cs-CZ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Rozlišujeme:</a:t>
            </a:r>
          </a:p>
          <a:p>
            <a:r>
              <a:rPr lang="cs-CZ" sz="1600" b="1" dirty="0">
                <a:latin typeface="Courier New" panose="02070309020205020404" pitchFamily="49" charset="0"/>
                <a:ea typeface="Times New Roman" panose="02020603050405020304" pitchFamily="18" charset="0"/>
              </a:rPr>
              <a:t>a) systémový software</a:t>
            </a:r>
            <a:r>
              <a:rPr lang="cs-CZ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, který zajišťuje chod samotného počítače a jeho interakci s okolím, </a:t>
            </a:r>
          </a:p>
          <a:p>
            <a:r>
              <a:rPr lang="cs-CZ" sz="1600" b="1" dirty="0">
                <a:latin typeface="Courier New" panose="02070309020205020404" pitchFamily="49" charset="0"/>
                <a:ea typeface="Times New Roman" panose="02020603050405020304" pitchFamily="18" charset="0"/>
              </a:rPr>
              <a:t>b) programovací software</a:t>
            </a:r>
            <a:r>
              <a:rPr lang="cs-CZ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a </a:t>
            </a:r>
          </a:p>
          <a:p>
            <a:r>
              <a:rPr lang="cs-CZ" sz="1600" b="1" dirty="0">
                <a:latin typeface="Courier New" panose="02070309020205020404" pitchFamily="49" charset="0"/>
                <a:ea typeface="Times New Roman" panose="02020603050405020304" pitchFamily="18" charset="0"/>
              </a:rPr>
              <a:t>c) aplikační software</a:t>
            </a:r>
            <a:r>
              <a:rPr lang="cs-CZ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, se kterým pracuje uživatel nebo propojuje počítač s nějakým jiným strojem.  </a:t>
            </a:r>
          </a:p>
          <a:p>
            <a:r>
              <a:rPr lang="cs-CZ" sz="1600" b="1" dirty="0">
                <a:latin typeface="Courier New" panose="02070309020205020404" pitchFamily="49" charset="0"/>
                <a:ea typeface="Times New Roman" panose="02020603050405020304" pitchFamily="18" charset="0"/>
              </a:rPr>
              <a:t>Systémový, programovací a aplikační software </a:t>
            </a:r>
            <a:r>
              <a:rPr lang="cs-CZ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si můžeme představit jako </a:t>
            </a:r>
            <a:r>
              <a:rPr lang="cs-CZ" sz="1600" u="sng" dirty="0">
                <a:latin typeface="Courier New" panose="02070309020205020404" pitchFamily="49" charset="0"/>
                <a:ea typeface="Times New Roman" panose="02020603050405020304" pitchFamily="18" charset="0"/>
              </a:rPr>
              <a:t>tři vrstvy znakových systémů, které spolu vzájemně komunikují a plynule přecházejí v hardwarovou platformu, kterou ovládají</a:t>
            </a:r>
            <a:r>
              <a:rPr lang="cs-CZ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endParaRPr lang="cs-CZ" sz="1600" dirty="0">
              <a:latin typeface="Courier New" panose="02070309020205020404" pitchFamily="49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527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00B0F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Softwarová studia</a:t>
            </a:r>
            <a:br>
              <a:rPr lang="cs-CZ" dirty="0">
                <a:solidFill>
                  <a:srgbClr val="00B0F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dirty="0">
                <a:solidFill>
                  <a:prstClr val="black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dirty="0">
                <a:latin typeface="Courier New" panose="02070309020205020404" pitchFamily="49" charset="0"/>
                <a:ea typeface="Times New Roman" panose="02020603050405020304" pitchFamily="18" charset="0"/>
              </a:rPr>
              <a:t>Zpochybnit dichotomii sw vs. hw</a:t>
            </a:r>
          </a:p>
          <a:p>
            <a:r>
              <a:rPr lang="cs-CZ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„[r]</a:t>
            </a:r>
            <a:r>
              <a:rPr lang="cs-CZ" sz="16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ozdíl</a:t>
            </a:r>
            <a:r>
              <a:rPr lang="cs-CZ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mezi materiálností a nehmotností v rámci softwaru samotného: algoritmus je hmotný v uložené, kódované formě a ve většině svých kulturních uplatnění. […] Jestliže však umístění nebo dokonce existence některého softwaru není zcela jasná, jestliže softwarové dílo není kódem spuštěným ve stroji, protože se vyskytuje jako pseudokód v knize nebo dokonce není funkčním algoritmem, jako například většina Perl poezie, potom je technická definice softwaru příliš omezená. Můžeme říci, že ´software´ a ´programování´ nemohou být od sebe striktně odlišeny. Kulturní historie softwaru je kulturní historií programování.“ (F. </a:t>
            </a:r>
            <a:r>
              <a:rPr lang="cs-CZ" sz="16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Cramer</a:t>
            </a:r>
            <a:r>
              <a:rPr lang="cs-CZ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) 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sz="1600" b="1" dirty="0">
                <a:latin typeface="Courier New" panose="02070309020205020404" pitchFamily="49" charset="0"/>
                <a:ea typeface="Times New Roman" panose="02020603050405020304" pitchFamily="18" charset="0"/>
              </a:rPr>
              <a:t>Na software je nahlíženo jako na diskurzivní objekt</a:t>
            </a:r>
            <a:r>
              <a:rPr lang="cs-CZ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, jehož identita zahrnuje materializované i konceptuální formy, je tvořena pestrou směsí praxí a způsobů jeho existence. </a:t>
            </a:r>
          </a:p>
        </p:txBody>
      </p:sp>
    </p:spTree>
    <p:extLst>
      <p:ext uri="{BB962C8B-B14F-4D97-AF65-F5344CB8AC3E}">
        <p14:creationId xmlns:p14="http://schemas.microsoft.com/office/powerpoint/2010/main" val="2059765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cs-CZ" altLang="cs-CZ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_ Téma přednášky</a:t>
            </a:r>
            <a:endParaRPr lang="en-US" altLang="cs-CZ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r>
              <a:rPr lang="cs-CZ" altLang="cs-CZ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_ Požadavky k ukončení kurzu</a:t>
            </a:r>
          </a:p>
          <a:p>
            <a:pPr marL="0" indent="0">
              <a:buNone/>
            </a:pPr>
            <a:r>
              <a:rPr lang="cs-CZ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_ …</a:t>
            </a:r>
          </a:p>
        </p:txBody>
      </p:sp>
    </p:spTree>
    <p:extLst>
      <p:ext uri="{BB962C8B-B14F-4D97-AF65-F5344CB8AC3E}">
        <p14:creationId xmlns:p14="http://schemas.microsoft.com/office/powerpoint/2010/main" val="1439562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cs-CZ" b="1" dirty="0">
                <a:solidFill>
                  <a:srgbClr val="00B0F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b="1" dirty="0">
                <a:solidFill>
                  <a:srgbClr val="00B0F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b="1" dirty="0">
                <a:solidFill>
                  <a:srgbClr val="00B0F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Softwarová studia</a:t>
            </a:r>
            <a:br>
              <a:rPr lang="cs-CZ" dirty="0">
                <a:solidFill>
                  <a:srgbClr val="00B0F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dirty="0">
                <a:solidFill>
                  <a:prstClr val="black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b="1" dirty="0">
                <a:latin typeface="Courier New" panose="02070309020205020404" pitchFamily="49" charset="0"/>
                <a:ea typeface="Times New Roman" panose="02020603050405020304" pitchFamily="18" charset="0"/>
              </a:rPr>
              <a:t>… a znovu ji ustavit při psaní historie softwaru: </a:t>
            </a:r>
          </a:p>
          <a:p>
            <a:pPr>
              <a:buFontTx/>
              <a:buChar char="-"/>
            </a:pPr>
            <a:r>
              <a:rPr lang="cs-CZ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V prosinci </a:t>
            </a:r>
            <a:r>
              <a:rPr lang="cs-CZ" sz="1600" b="1" dirty="0">
                <a:latin typeface="Courier New" panose="02070309020205020404" pitchFamily="49" charset="0"/>
                <a:ea typeface="Times New Roman" panose="02020603050405020304" pitchFamily="18" charset="0"/>
              </a:rPr>
              <a:t>roku 1968 </a:t>
            </a:r>
            <a:r>
              <a:rPr lang="cs-CZ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došlo k jedné z přelomových událostí tohoto trendu, když se firma </a:t>
            </a:r>
            <a:r>
              <a:rPr lang="cs-CZ" sz="1600" b="1" dirty="0">
                <a:latin typeface="Courier New" panose="02070309020205020404" pitchFamily="49" charset="0"/>
                <a:ea typeface="Times New Roman" panose="02020603050405020304" pitchFamily="18" charset="0"/>
              </a:rPr>
              <a:t>IBM</a:t>
            </a:r>
            <a:r>
              <a:rPr lang="cs-CZ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rozhodla pod tlakem vlády USA, která jí hrozila antimonopolní žalobou </a:t>
            </a:r>
            <a:r>
              <a:rPr lang="cs-CZ" sz="1600" b="1" dirty="0">
                <a:latin typeface="Courier New" panose="02070309020205020404" pitchFamily="49" charset="0"/>
                <a:ea typeface="Times New Roman" panose="02020603050405020304" pitchFamily="18" charset="0"/>
              </a:rPr>
              <a:t>rozdělit svůj hardware a software</a:t>
            </a:r>
            <a:r>
              <a:rPr lang="cs-CZ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cs-CZ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1969_</a:t>
            </a:r>
            <a:r>
              <a:rPr lang="cs-CZ" sz="1600" b="1" dirty="0">
                <a:latin typeface="Courier New" panose="02070309020205020404" pitchFamily="49" charset="0"/>
                <a:ea typeface="Times New Roman" panose="02020603050405020304" pitchFamily="18" charset="0"/>
              </a:rPr>
              <a:t>První odděleně prodávaný software </a:t>
            </a:r>
            <a:r>
              <a:rPr lang="cs-CZ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byl </a:t>
            </a:r>
            <a:r>
              <a:rPr lang="cs-CZ" sz="1600" b="1" dirty="0">
                <a:latin typeface="Courier New" panose="02070309020205020404" pitchFamily="49" charset="0"/>
                <a:ea typeface="Times New Roman" panose="02020603050405020304" pitchFamily="18" charset="0"/>
              </a:rPr>
              <a:t>CICS, </a:t>
            </a:r>
            <a:r>
              <a:rPr lang="cs-CZ" sz="1600" b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Customer</a:t>
            </a:r>
            <a:r>
              <a:rPr lang="cs-CZ" sz="1600" b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cs-CZ" sz="1600" b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Information</a:t>
            </a:r>
            <a:r>
              <a:rPr lang="cs-CZ" sz="1600" b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cs-CZ" sz="1600" b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Control</a:t>
            </a:r>
            <a:r>
              <a:rPr lang="cs-CZ" sz="1600" b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cs-CZ" sz="1600" b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System</a:t>
            </a:r>
            <a:r>
              <a:rPr lang="cs-CZ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, užívaný IBM ke zpracování finančních transakcí. </a:t>
            </a:r>
          </a:p>
          <a:p>
            <a:pPr>
              <a:buFontTx/>
              <a:buChar char="-"/>
            </a:pPr>
            <a:r>
              <a:rPr lang="cs-CZ" sz="1600" b="1" dirty="0">
                <a:latin typeface="Courier New" panose="02070309020205020404" pitchFamily="49" charset="0"/>
                <a:ea typeface="Times New Roman" panose="02020603050405020304" pitchFamily="18" charset="0"/>
              </a:rPr>
              <a:t> 1985</a:t>
            </a:r>
            <a:r>
              <a:rPr lang="cs-CZ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: v rámci soudního sporu známého jako </a:t>
            </a:r>
            <a:r>
              <a:rPr lang="cs-CZ" sz="16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Digidyne</a:t>
            </a:r>
            <a:r>
              <a:rPr lang="cs-CZ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vs. Data General Nejvyšší soud Spojených států amerických potvrdil rozhodnutí soudu nižší instance, že </a:t>
            </a:r>
            <a:r>
              <a:rPr lang="cs-CZ" sz="1600" b="1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„odmítnutí Data General </a:t>
            </a:r>
            <a:r>
              <a:rPr lang="cs-CZ" sz="1600" b="1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corp</a:t>
            </a:r>
            <a:r>
              <a:rPr lang="cs-CZ" sz="1600" b="1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. licencovat jejich autorizovaný počítačový software těm, kteří nevlastní jimi vyrobený hardware bylo nezákonné“.</a:t>
            </a:r>
          </a:p>
        </p:txBody>
      </p:sp>
    </p:spTree>
    <p:extLst>
      <p:ext uri="{BB962C8B-B14F-4D97-AF65-F5344CB8AC3E}">
        <p14:creationId xmlns:p14="http://schemas.microsoft.com/office/powerpoint/2010/main" val="1471545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900" b="1" dirty="0">
                <a:solidFill>
                  <a:srgbClr val="00B0F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Genealogie softwaru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1. užití slova SOFTWARE: </a:t>
            </a:r>
          </a:p>
          <a:p>
            <a:r>
              <a:rPr lang="cs-CZ" sz="20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1843: 1. software by Ada </a:t>
            </a:r>
            <a:r>
              <a:rPr lang="cs-CZ" sz="2000" b="1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Lovelace</a:t>
            </a:r>
            <a:endParaRPr lang="cs-CZ" sz="2000" b="1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1850: soft-</a:t>
            </a:r>
            <a:r>
              <a:rPr lang="cs-CZ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ware</a:t>
            </a:r>
            <a:r>
              <a:rPr lang="cs-CZ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organický odpad (první užití slova software)</a:t>
            </a:r>
          </a:p>
          <a:p>
            <a:r>
              <a:rPr lang="cs-CZ" sz="20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1936: 1. popis fungování sw by Alan M. </a:t>
            </a:r>
            <a:r>
              <a:rPr lang="cs-CZ" sz="2000" b="1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Turing</a:t>
            </a:r>
            <a:endParaRPr lang="cs-CZ" sz="2000" b="1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1958: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John W. Tukey</a:t>
            </a:r>
            <a:r>
              <a:rPr lang="cs-CZ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 Teaching of Concrete Mathematics</a:t>
            </a:r>
            <a:r>
              <a:rPr lang="cs-CZ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en-US" sz="20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American Mathematical Monthly</a:t>
            </a:r>
            <a:r>
              <a:rPr lang="cs-CZ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>
              <a:buNone/>
            </a:pPr>
            <a:endParaRPr lang="cs-CZ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600" b="1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https://</a:t>
            </a:r>
            <a:r>
              <a:rPr lang="cs-CZ" sz="1600" b="1" dirty="0" err="1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is.muni.cz</a:t>
            </a:r>
            <a:r>
              <a:rPr lang="cs-CZ" sz="1600" b="1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/do/</a:t>
            </a:r>
            <a:r>
              <a:rPr lang="cs-CZ" sz="1600" b="1" dirty="0" err="1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rect</a:t>
            </a:r>
            <a:r>
              <a:rPr lang="cs-CZ" sz="1600" b="1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/el/</a:t>
            </a:r>
            <a:r>
              <a:rPr lang="cs-CZ" sz="1600" b="1" dirty="0" err="1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estud</a:t>
            </a:r>
            <a:r>
              <a:rPr lang="cs-CZ" sz="1600" b="1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/ff/</a:t>
            </a:r>
            <a:r>
              <a:rPr lang="cs-CZ" sz="1600" b="1" dirty="0" err="1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ps14</a:t>
            </a:r>
            <a:r>
              <a:rPr lang="cs-CZ" sz="1600" b="1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/software/web/</a:t>
            </a:r>
            <a:r>
              <a:rPr lang="cs-CZ" sz="1600" b="1" dirty="0" err="1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pages</a:t>
            </a:r>
            <a:r>
              <a:rPr lang="cs-CZ" sz="1600" b="1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/01-</a:t>
            </a:r>
            <a:r>
              <a:rPr lang="cs-CZ" sz="1600" b="1" dirty="0" err="1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obrat_k_sw.html</a:t>
            </a:r>
            <a:endParaRPr lang="cs-CZ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cs-CZ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9870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900" b="1" dirty="0" err="1">
                <a:solidFill>
                  <a:srgbClr val="00B0F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ENIAC</a:t>
            </a:r>
            <a:r>
              <a:rPr lang="cs-CZ" sz="2900" b="1" dirty="0">
                <a:solidFill>
                  <a:srgbClr val="00B0F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sz="2900" b="1" dirty="0" err="1">
                <a:solidFill>
                  <a:srgbClr val="00B0F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900" b="1" dirty="0">
                <a:solidFill>
                  <a:srgbClr val="00B0F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900" b="1" dirty="0" err="1">
                <a:solidFill>
                  <a:srgbClr val="00B0F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Giant</a:t>
            </a:r>
            <a:r>
              <a:rPr lang="cs-CZ" sz="2900" b="1" dirty="0">
                <a:solidFill>
                  <a:srgbClr val="00B0F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Brain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Metafora softwaru jako lidské mysli.</a:t>
            </a:r>
          </a:p>
          <a:p>
            <a:r>
              <a:rPr lang="cs-CZ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„</a:t>
            </a:r>
            <a:r>
              <a:rPr lang="cs-CZ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cs-CZ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Giant</a:t>
            </a:r>
            <a:r>
              <a:rPr lang="cs-CZ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Brain“</a:t>
            </a:r>
          </a:p>
          <a:p>
            <a:r>
              <a:rPr lang="cs-CZ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„</a:t>
            </a:r>
            <a:r>
              <a:rPr lang="cs-CZ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electronic</a:t>
            </a:r>
            <a:r>
              <a:rPr lang="cs-CZ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brain“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3770" y="2340429"/>
            <a:ext cx="5519058" cy="413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9519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900" b="1" dirty="0" err="1">
                <a:solidFill>
                  <a:srgbClr val="00B0F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ENIAC</a:t>
            </a:r>
            <a:r>
              <a:rPr lang="cs-CZ" sz="2900" b="1" dirty="0">
                <a:solidFill>
                  <a:srgbClr val="00B0F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sz="2900" b="1" dirty="0" err="1">
                <a:solidFill>
                  <a:srgbClr val="00B0F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900" b="1" dirty="0">
                <a:solidFill>
                  <a:srgbClr val="00B0F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900" b="1" dirty="0" err="1">
                <a:solidFill>
                  <a:srgbClr val="00B0F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Giant</a:t>
            </a:r>
            <a:r>
              <a:rPr lang="cs-CZ" sz="2900" b="1" dirty="0">
                <a:solidFill>
                  <a:srgbClr val="00B0F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Brain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Metafora softwaru jako lidské mysli…</a:t>
            </a:r>
          </a:p>
          <a:p>
            <a:r>
              <a:rPr lang="cs-CZ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Jaké mysli?</a:t>
            </a:r>
          </a:p>
          <a:p>
            <a:r>
              <a:rPr lang="cs-CZ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Účetní (monomaniak) a geniální matematik / zázračné dítě:</a:t>
            </a:r>
          </a:p>
          <a:p>
            <a:endParaRPr lang="cs-CZ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737" y="3541299"/>
            <a:ext cx="4422034" cy="250779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5071" y="3218091"/>
            <a:ext cx="2263558" cy="347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1246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900" b="1" dirty="0" err="1">
                <a:solidFill>
                  <a:srgbClr val="00B0F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ENIAC</a:t>
            </a:r>
            <a:r>
              <a:rPr lang="cs-CZ" sz="2900" b="1" dirty="0">
                <a:solidFill>
                  <a:srgbClr val="00B0F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sz="2900" b="1" dirty="0" err="1">
                <a:solidFill>
                  <a:srgbClr val="00B0F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900" b="1" dirty="0">
                <a:solidFill>
                  <a:srgbClr val="00B0F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900" b="1" dirty="0" err="1">
                <a:solidFill>
                  <a:srgbClr val="00B0F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Giant</a:t>
            </a:r>
            <a:r>
              <a:rPr lang="cs-CZ" sz="2900" b="1" dirty="0">
                <a:solidFill>
                  <a:srgbClr val="00B0F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Brain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Metafora softwaru jako lidské mysli…</a:t>
            </a:r>
          </a:p>
          <a:p>
            <a:r>
              <a:rPr lang="cs-CZ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Jaké mysli?</a:t>
            </a:r>
          </a:p>
          <a:p>
            <a:r>
              <a:rPr lang="cs-CZ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Mág čísel</a:t>
            </a:r>
          </a:p>
          <a:p>
            <a:endParaRPr lang="cs-CZ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Obrázek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826" y="3312438"/>
            <a:ext cx="3824289" cy="2864525"/>
          </a:xfrm>
          <a:prstGeom prst="rect">
            <a:avLst/>
          </a:prstGeom>
        </p:spPr>
      </p:pic>
      <p:pic>
        <p:nvPicPr>
          <p:cNvPr id="7" name="Obrázek 6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1741" y="2265218"/>
            <a:ext cx="2775857" cy="4592782"/>
          </a:xfrm>
          <a:prstGeom prst="rect">
            <a:avLst/>
          </a:prstGeom>
        </p:spPr>
      </p:pic>
      <p:pic>
        <p:nvPicPr>
          <p:cNvPr id="8" name="Obrázek 7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92897" y="2265218"/>
            <a:ext cx="2469017" cy="425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2548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900" b="1" dirty="0">
                <a:solidFill>
                  <a:srgbClr val="00B0F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Není žádný software…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„[v]</a:t>
            </a:r>
            <a:r>
              <a:rPr lang="cs-CZ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šechny</a:t>
            </a:r>
            <a:r>
              <a:rPr lang="cs-CZ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datové toky vyúsťují do stavů </a:t>
            </a:r>
            <a:r>
              <a:rPr lang="cs-CZ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Turingova</a:t>
            </a:r>
            <a:r>
              <a:rPr lang="cs-CZ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univerzálního stroje, čísla a figury se stávají (navzdory romantice) klíčem ke všem bytostem.“ </a:t>
            </a:r>
          </a:p>
          <a:p>
            <a:pPr marL="0" indent="0">
              <a:buNone/>
            </a:pPr>
            <a:r>
              <a:rPr lang="cs-CZ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F. Kittler</a:t>
            </a:r>
          </a:p>
          <a:p>
            <a:pPr marL="0" indent="0">
              <a:buNone/>
            </a:pPr>
            <a:endParaRPr lang="cs-CZ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Kód: </a:t>
            </a:r>
          </a:p>
          <a:p>
            <a:r>
              <a:rPr lang="cs-CZ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1.	Užívání kódů není specifické pro výpočetní techniku nebo genetické inženýrství. </a:t>
            </a:r>
            <a:r>
              <a:rPr lang="cs-CZ" sz="19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Kód, jako sled signálů v čase, je součástí každé komunikační technologie, každého média přenosu</a:t>
            </a:r>
            <a:r>
              <a:rPr lang="cs-CZ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</a:p>
          <a:p>
            <a:r>
              <a:rPr lang="cs-CZ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2.	</a:t>
            </a:r>
            <a:r>
              <a:rPr lang="cs-CZ" sz="19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Kódy se mohly objevit až po vynálezu abecedy </a:t>
            </a:r>
            <a:r>
              <a:rPr lang="cs-CZ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a sdílejí s ní stejný princip reprezentace. V obou případech jde o soubory omezeného množství znaků, které jsou různě kombinovatelné a reprezentují své označující přibližně v poměru 1:1 (v případě písmen většinou jedno písmeno odpovídá jedné hlásce). Obdobný způsob kódování najdeme i v digitálních médiích.</a:t>
            </a:r>
          </a:p>
          <a:p>
            <a:endParaRPr lang="cs-CZ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cs-CZ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38989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900" b="1" dirty="0">
                <a:solidFill>
                  <a:srgbClr val="00B0F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Není žádný software…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„[v]</a:t>
            </a:r>
            <a:r>
              <a:rPr lang="cs-CZ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šechny</a:t>
            </a:r>
            <a:r>
              <a:rPr lang="cs-CZ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datové toky vyúsťují do stavů </a:t>
            </a:r>
            <a:r>
              <a:rPr lang="cs-CZ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Turingova</a:t>
            </a:r>
            <a:r>
              <a:rPr lang="cs-CZ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univerzálního stroje, čísla a figury (vzorce) se stávají (navzdory romantice) klíčem ke všem bytostem.“ </a:t>
            </a:r>
          </a:p>
          <a:p>
            <a:r>
              <a:rPr lang="cs-CZ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Kittler upozorňuje, že etymologie slova </a:t>
            </a:r>
            <a:r>
              <a:rPr lang="cs-CZ" sz="18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´kód´ </a:t>
            </a:r>
            <a:r>
              <a:rPr lang="cs-CZ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poukazuje ke </a:t>
            </a:r>
            <a:r>
              <a:rPr lang="cs-CZ" sz="18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kodicilu</a:t>
            </a:r>
            <a:r>
              <a:rPr lang="cs-CZ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… a ke </a:t>
            </a:r>
            <a:r>
              <a:rPr lang="cs-CZ" sz="18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´kodexu´</a:t>
            </a:r>
            <a:r>
              <a:rPr lang="cs-CZ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cs-CZ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ve smyslu stránek svázaných do formátu knihy, většinou právních nařízení, která mají být dodržována v praxi</a:t>
            </a:r>
            <a:r>
              <a:rPr lang="cs-CZ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</a:p>
          <a:p>
            <a:r>
              <a:rPr lang="cs-CZ" sz="18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Z etymologie kódu můžeme tedy odvodit status počítačového programu, jako zápisu, který má být vykonán strojem, jinými slovy, jeho performativní charakter.</a:t>
            </a:r>
          </a:p>
          <a:p>
            <a:r>
              <a:rPr lang="cs-CZ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Kód, přesněji </a:t>
            </a:r>
            <a:r>
              <a:rPr lang="cs-CZ" sz="18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kódování zpráv </a:t>
            </a:r>
            <a:r>
              <a:rPr lang="cs-CZ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za účelem uchování obsahu zprávy </a:t>
            </a:r>
            <a:r>
              <a:rPr lang="cs-CZ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 tajnosti </a:t>
            </a:r>
            <a:r>
              <a:rPr lang="cs-CZ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(většinou využívající abecedu), se užívalo už ve starém Řecku. </a:t>
            </a:r>
            <a:r>
              <a:rPr lang="cs-CZ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Počítačový kód tedy dostal </a:t>
            </a:r>
            <a:r>
              <a:rPr lang="cs-CZ" sz="18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utajení</a:t>
            </a:r>
            <a:r>
              <a:rPr lang="cs-CZ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přímo do vínku. </a:t>
            </a:r>
          </a:p>
          <a:p>
            <a:r>
              <a:rPr lang="cs-CZ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Kittler rovněž připomíná, že to, čemu dnes říkáme kód, se od pozdního středověku nazývalo ´šifra´ (</a:t>
            </a:r>
            <a:r>
              <a:rPr lang="cs-CZ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cipher</a:t>
            </a:r>
            <a:r>
              <a:rPr lang="cs-CZ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), v překladu také číslice. V arabském systému matematických znaků, který se v Evropě v této době rozšířil, slovo šifra (</a:t>
            </a:r>
            <a:r>
              <a:rPr lang="cs-CZ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cipher</a:t>
            </a:r>
            <a:r>
              <a:rPr lang="cs-CZ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bylo jiné jméno pro nulu. Historie kódování, nebo šifrování, se tak propojila s jazykem matematiky. </a:t>
            </a:r>
          </a:p>
        </p:txBody>
      </p:sp>
    </p:spTree>
    <p:extLst>
      <p:ext uri="{BB962C8B-B14F-4D97-AF65-F5344CB8AC3E}">
        <p14:creationId xmlns:p14="http://schemas.microsoft.com/office/powerpoint/2010/main" val="27080438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Není žádný software…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„Nedovedu si představit, že by se dnes studenti učili číst a psát pouze dvacet šest písmen abecedy. </a:t>
            </a:r>
            <a:r>
              <a:rPr lang="cs-CZ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Měli by znát alespoň něco z aritmetiky, integrální funkce, sinusové funkce – všechno o znacích a funkcích</a:t>
            </a:r>
            <a:r>
              <a:rPr lang="cs-CZ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. Měli by také znát alespoň </a:t>
            </a:r>
            <a:r>
              <a:rPr lang="cs-CZ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dva softwarové jazyky</a:t>
            </a:r>
            <a:r>
              <a:rPr lang="cs-CZ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. Potom budou schopní říci něco o </a:t>
            </a:r>
            <a:r>
              <a:rPr lang="cs-CZ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současném stavu ´kultury´</a:t>
            </a:r>
            <a:r>
              <a:rPr lang="cs-CZ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.“ F. Kittler</a:t>
            </a:r>
          </a:p>
        </p:txBody>
      </p:sp>
    </p:spTree>
    <p:extLst>
      <p:ext uri="{BB962C8B-B14F-4D97-AF65-F5344CB8AC3E}">
        <p14:creationId xmlns:p14="http://schemas.microsoft.com/office/powerpoint/2010/main" val="17390179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Je jen software…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„Žádné z autorských a editačních technik spojených s počítačem </a:t>
            </a:r>
            <a:r>
              <a:rPr lang="cs-CZ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nejsou prostým důsledkem </a:t>
            </a:r>
            <a:r>
              <a:rPr lang="cs-CZ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digitality</a:t>
            </a:r>
            <a:r>
              <a:rPr lang="cs-CZ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médií</a:t>
            </a:r>
            <a:r>
              <a:rPr lang="cs-CZ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. Všechny nové způsoby přístupu, distribuce, analýzy, výroby a manipulace médií jsou </a:t>
            </a:r>
            <a:r>
              <a:rPr lang="cs-CZ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způsobeny softwarem</a:t>
            </a:r>
            <a:r>
              <a:rPr lang="cs-CZ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.“ L. </a:t>
            </a:r>
            <a:r>
              <a:rPr lang="cs-CZ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Manovich</a:t>
            </a:r>
            <a:r>
              <a:rPr lang="cs-CZ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2013</a:t>
            </a:r>
          </a:p>
          <a:p>
            <a:endParaRPr lang="cs-CZ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To, co </a:t>
            </a:r>
            <a:r>
              <a:rPr lang="cs-CZ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dříve</a:t>
            </a:r>
            <a:r>
              <a:rPr lang="cs-CZ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představovaly </a:t>
            </a:r>
            <a:r>
              <a:rPr lang="cs-CZ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„principy médií“, </a:t>
            </a:r>
            <a:r>
              <a:rPr lang="cs-CZ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jsou </a:t>
            </a:r>
            <a:r>
              <a:rPr lang="cs-CZ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dnes operace a nabídka možností </a:t>
            </a:r>
            <a:r>
              <a:rPr lang="cs-CZ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afordance</a:t>
            </a:r>
            <a:r>
              <a:rPr lang="cs-CZ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cs-CZ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definované softwarem. </a:t>
            </a:r>
          </a:p>
          <a:p>
            <a:r>
              <a:rPr lang="cs-CZ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Viz pět principů nových médií: číselná reprezentace, modularita, automatizace, variabilita, (kulturní) překódování, které </a:t>
            </a:r>
            <a:r>
              <a:rPr lang="cs-CZ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Manovich</a:t>
            </a:r>
            <a:r>
              <a:rPr lang="cs-CZ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odvodil ze způsobu reprezentace, specifického pro digitální média, tedy z </a:t>
            </a:r>
            <a:r>
              <a:rPr lang="cs-CZ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digitality</a:t>
            </a:r>
            <a:r>
              <a:rPr lang="cs-CZ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nových médií. Viz </a:t>
            </a:r>
            <a:r>
              <a:rPr lang="cs-CZ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MANOVICH</a:t>
            </a:r>
            <a:r>
              <a:rPr lang="cs-CZ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Lev. </a:t>
            </a:r>
            <a:r>
              <a:rPr lang="cs-CZ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cs-CZ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Language</a:t>
            </a:r>
            <a:r>
              <a:rPr lang="cs-CZ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cs-CZ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cs-CZ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media, s. 49 – 65. V českém překladu publikováno in: DVOŘÁK, Tomáš. Kapitoly z dějin a teorie médií, s. 33 – 50.</a:t>
            </a:r>
          </a:p>
          <a:p>
            <a:endParaRPr lang="cs-CZ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6264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Kittler vs. </a:t>
            </a:r>
            <a:r>
              <a:rPr lang="cs-CZ" b="1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Manovich</a:t>
            </a:r>
            <a:endParaRPr lang="cs-CZ" b="1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>
                <a:latin typeface="Courier New" panose="02070309020205020404" pitchFamily="49" charset="0"/>
                <a:cs typeface="Courier New" panose="02070309020205020404" pitchFamily="49" charset="0"/>
              </a:rPr>
              <a:t>Kittler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tvrdí, že „není žádný software“, je jen </a:t>
            </a:r>
            <a:r>
              <a:rPr lang="cs-CZ" b="1" dirty="0">
                <a:latin typeface="Courier New" panose="02070309020205020404" pitchFamily="49" charset="0"/>
                <a:cs typeface="Courier New" panose="02070309020205020404" pitchFamily="49" charset="0"/>
              </a:rPr>
              <a:t>binární reprezentace 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vypálená do čipů. Polemizuje tak s převládající rétorickou figurou studií nových médií 90. let, která měla podobu dichotomie (nemateriální) software vs. (hmotný) hardware.</a:t>
            </a:r>
          </a:p>
          <a:p>
            <a:r>
              <a:rPr lang="cs-CZ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Manovich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dospěl k názoru, že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digitalita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je z uživatelského hlediska nedůležitou vlastností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novomediálního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objektu. </a:t>
            </a:r>
            <a:r>
              <a:rPr lang="cs-CZ" b="1" dirty="0">
                <a:latin typeface="Courier New" panose="02070309020205020404" pitchFamily="49" charset="0"/>
                <a:cs typeface="Courier New" panose="02070309020205020404" pitchFamily="49" charset="0"/>
              </a:rPr>
              <a:t>Nositeli významu jsou totiž softwarové nástroje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, které určují formu, tedy podobu souborů dat, se kterými se setkáváme. Proto tvrdí, že „je jen software“. </a:t>
            </a:r>
          </a:p>
          <a:p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4099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Nová média vs. Softwarová studia – definice předmětu výzkumu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cs-CZ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_Nová média =</a:t>
            </a:r>
            <a:r>
              <a:rPr lang="cs-CZ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digitální a síťové technologie </a:t>
            </a:r>
          </a:p>
          <a:p>
            <a:pPr marL="0" indent="0">
              <a:buFontTx/>
              <a:buNone/>
              <a:defRPr/>
            </a:pPr>
            <a:r>
              <a:rPr lang="cs-CZ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- nástroje shromažďování, reprezentace, manipulace a distribuce dat;</a:t>
            </a:r>
          </a:p>
          <a:p>
            <a:pPr marL="0" indent="0">
              <a:buFontTx/>
              <a:buNone/>
              <a:defRPr/>
            </a:pPr>
            <a:r>
              <a:rPr lang="cs-CZ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- komunikační technologie.</a:t>
            </a:r>
          </a:p>
          <a:p>
            <a:pPr marL="0" indent="0">
              <a:buFontTx/>
              <a:buNone/>
              <a:defRPr/>
            </a:pPr>
            <a:endParaRPr lang="cs-CZ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r>
              <a:rPr lang="cs-CZ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_SWS: Nová média = programovaná média pracující v reálném čase.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62150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Avantgardní programování </a:t>
            </a:r>
            <a:r>
              <a:rPr lang="cs-CZ" b="1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vs</a:t>
            </a:r>
            <a:r>
              <a:rPr lang="cs-CZ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komerční software</a:t>
            </a:r>
            <a:endParaRPr lang="cs-CZ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cs-CZ" sz="4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Free software: </a:t>
            </a:r>
            <a:r>
              <a:rPr lang="cs-CZ" sz="3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Free software, tedy svobodný software je software, ke kterému je k dispozici také zdrojový kód, spolu s právem tento software používat, modifikovat a distribuovat.</a:t>
            </a:r>
          </a:p>
          <a:p>
            <a:pPr marL="0" indent="0">
              <a:buNone/>
            </a:pP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Pojem odkazuje na čtyři druhy svobod uživatele softwaru: </a:t>
            </a:r>
          </a:p>
          <a:p>
            <a:pPr>
              <a:buFontTx/>
              <a:buChar char="-"/>
            </a:pP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Spouštět program za libovolným účelem (svoboda 0). </a:t>
            </a:r>
          </a:p>
          <a:p>
            <a:pPr>
              <a:buFontTx/>
              <a:buChar char="-"/>
            </a:pP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Studovat, jak program funguje. Měnit ho, aby dělal, co chcete /předpokladem je přístup ke zdrojovému kódu/ (svoboda 1). </a:t>
            </a:r>
          </a:p>
          <a:p>
            <a:pPr>
              <a:buFontTx/>
              <a:buChar char="-"/>
            </a:pP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Svoboda redistribuovat program, takže člověk může pomoci ostatním (svoboda 2).</a:t>
            </a:r>
          </a:p>
          <a:p>
            <a:pPr>
              <a:buFontTx/>
              <a:buChar char="-"/>
            </a:pP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Svoboda vylepšovat program a publikovat svoje vylepšené verze tak, aby z nich měla užitek celá komunita (svoboda 3). </a:t>
            </a:r>
          </a:p>
          <a:p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Seznam svobod formuloval </a:t>
            </a:r>
            <a:r>
              <a:rPr lang="cs-CZ" b="1" dirty="0">
                <a:latin typeface="Courier New" panose="02070309020205020404" pitchFamily="49" charset="0"/>
                <a:cs typeface="Courier New" panose="02070309020205020404" pitchFamily="49" charset="0"/>
              </a:rPr>
              <a:t>Richard </a:t>
            </a:r>
            <a:r>
              <a:rPr lang="cs-CZ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Stallman</a:t>
            </a:r>
            <a:r>
              <a:rPr lang="cs-CZ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v Manifestu GNU. </a:t>
            </a:r>
          </a:p>
          <a:p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STALLMAN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, Richard.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GNU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Manifesto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. Dr.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Dobb's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Journal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Software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Tools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Volume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10,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3,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March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, 1985, s. 30 – 35. Dostupné z: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&lt;http://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ftp.math.utah.edu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/pub/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/bib/toc/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dr-dobbs-1980.html#10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(3):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March:1985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&gt; [cit. 30. 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10. 2013]. 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Český překlad je dostupný z: 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&lt; </a:t>
            </a:r>
            <a:r>
              <a:rPr lang="de-DE" u="sng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http://</a:t>
            </a:r>
            <a:r>
              <a:rPr lang="de-DE" u="sng" dirty="0" err="1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www.gnu.org</a:t>
            </a:r>
            <a:r>
              <a:rPr lang="de-DE" u="sng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/</a:t>
            </a:r>
            <a:r>
              <a:rPr lang="de-DE" u="sng" dirty="0" err="1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gnu</a:t>
            </a:r>
            <a:r>
              <a:rPr lang="de-DE" u="sng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/</a:t>
            </a:r>
            <a:r>
              <a:rPr lang="de-DE" u="sng" dirty="0" err="1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manifesto.cs.html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&gt;. 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GNU je projekt zaměřený na svobodný software, inspirovaný operačními systémy unixového typu. Původním cílem bylo vyvinout operační systém se svobodnou licencí, který nebude obsahovat žádný kód původního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UNIXu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. Jeho jméno je proto rekurzivní zkratka pro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GNU's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Not Unix (česky GNU Není Unix). Projekt GNU založil  v roce 1983 programátor Richard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Stallman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</a:p>
          <a:p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Více viz hesla Free software a GNU projekt v české a anglické verzi Wikipedie. </a:t>
            </a:r>
          </a:p>
          <a:p>
            <a:pPr marL="0" indent="0">
              <a:buNone/>
            </a:pP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5029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Avantgardní programování </a:t>
            </a:r>
            <a:r>
              <a:rPr lang="cs-CZ" b="1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vs</a:t>
            </a:r>
            <a:r>
              <a:rPr lang="cs-CZ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komerční software</a:t>
            </a:r>
            <a:endParaRPr lang="cs-CZ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sz="4000" b="1" dirty="0">
                <a:latin typeface="Courier New" panose="02070309020205020404" pitchFamily="49" charset="0"/>
                <a:cs typeface="Courier New" panose="02070309020205020404" pitchFamily="49" charset="0"/>
              </a:rPr>
              <a:t>Open source software 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vychází z podobných premis jako svobodný software, ale vzdává se jeho ideologického podhoubí v podobě dorazu na uplatňování práva na svobodu projevu, rozvíjení debaty o etických otázkách a otázkách odpovědnosti ve vztahu k programování. Kritici z řad svobodného softwaru proto vytýkají přívržencům </a:t>
            </a:r>
            <a:r>
              <a:rPr lang="cs-CZ" b="1" dirty="0">
                <a:latin typeface="Courier New" panose="02070309020205020404" pitchFamily="49" charset="0"/>
                <a:cs typeface="Courier New" panose="02070309020205020404" pitchFamily="49" charset="0"/>
              </a:rPr>
              <a:t>´open source software´ jeho čistě pragmatické zaměření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: „Pojem ´open source´' je nabízen jako způsob jak být „přijatelnější pro obchodní sféru''. </a:t>
            </a:r>
          </a:p>
          <a:p>
            <a:r>
              <a:rPr lang="cs-CZ" sz="3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Copyleft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je zvláštní použití autorského práva. Při vytvoření odvozeného díla z díla, jež je dostupné jen pod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copyleft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licencí, musí být toto odvozené dílo nabízeno pod stejnou (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copyleft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) licencí jako dílo původní. Termín je slovní hříčkou, v anglickém slově copyright je slovo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right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(právo, pravý, vpravo) nahrazena slovem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left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(zanechaný, přenechaný, ale i levý, vlevo), čímž se naznačuje, že princip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copyleftu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je do jisté míry opakem principu copyrightu. I tradiční označení copyrightu, písmeno C v kroužku – © – je otočeno a jako symbol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copyleftu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se používá převrácené C v kroužku. Viz heslo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Copyleft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v české a anglické verzi Wikipedie.</a:t>
            </a:r>
          </a:p>
          <a:p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Copyleft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je hlavním prostředkem umožňujícím tvořit a šířit svobodný software. Definoval jej Richard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Stallman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</a:p>
          <a:p>
            <a:pPr marL="0" indent="0">
              <a:buNone/>
            </a:pP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7976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Avantgardní programování </a:t>
            </a:r>
            <a:r>
              <a:rPr lang="cs-CZ" b="1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vs</a:t>
            </a:r>
            <a:r>
              <a:rPr lang="cs-CZ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komerční software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„Dnes již nezáleží na tom, jaký operační systém nebo textový editor užíváme, neboť kulturní produkce jako taková ztratila většinu své výměnné hodnoty. Stala se bezcenným palivem, které pohání prodej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gadgets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a operace těžby velkých dat.“ F.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Cramer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0307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Software jako výraz matematického myšlení </a:t>
            </a:r>
            <a:endParaRPr lang="cs-CZ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latin typeface="Courier New" panose="02070309020205020404" pitchFamily="49" charset="0"/>
                <a:cs typeface="Courier New" panose="02070309020205020404" pitchFamily="49" charset="0"/>
              </a:rPr>
              <a:t>Vilém </a:t>
            </a:r>
            <a:r>
              <a:rPr lang="cs-CZ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Flusser</a:t>
            </a:r>
            <a:endParaRPr lang="cs-CZ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S přechodem od písmen k číslicím se mění způsob našeho myšlení/prožívání: Od lineárního, na proces orientovaného historického myšlení přecházíme k analytickému, strukturálnímu </a:t>
            </a:r>
            <a:r>
              <a:rPr lang="cs-CZ" b="1" dirty="0">
                <a:latin typeface="Courier New" panose="02070309020205020404" pitchFamily="49" charset="0"/>
                <a:cs typeface="Courier New" panose="02070309020205020404" pitchFamily="49" charset="0"/>
              </a:rPr>
              <a:t>myšlení v nulách a jedničkách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cs-CZ" b="1" dirty="0">
                <a:latin typeface="Courier New" panose="02070309020205020404" pitchFamily="49" charset="0"/>
                <a:cs typeface="Courier New" panose="02070309020205020404" pitchFamily="49" charset="0"/>
              </a:rPr>
              <a:t>Pojmy: APARÁT – DATA </a:t>
            </a:r>
            <a:r>
              <a:rPr lang="cs-CZ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PROCESSING</a:t>
            </a:r>
            <a:r>
              <a:rPr lang="cs-CZ" b="1" dirty="0">
                <a:latin typeface="Courier New" panose="02070309020205020404" pitchFamily="49" charset="0"/>
                <a:cs typeface="Courier New" panose="02070309020205020404" pitchFamily="49" charset="0"/>
              </a:rPr>
              <a:t> / </a:t>
            </a:r>
            <a:r>
              <a:rPr lang="cs-CZ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PROGRAMMED</a:t>
            </a:r>
            <a:r>
              <a:rPr lang="cs-CZ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IMAGINATION</a:t>
            </a:r>
            <a:r>
              <a:rPr lang="cs-CZ" b="1" dirty="0">
                <a:latin typeface="Courier New" panose="02070309020205020404" pitchFamily="49" charset="0"/>
                <a:cs typeface="Courier New" panose="02070309020205020404" pitchFamily="49" charset="0"/>
              </a:rPr>
              <a:t> – SOFTWARE</a:t>
            </a:r>
          </a:p>
          <a:p>
            <a:pPr marL="0" indent="0">
              <a:buNone/>
            </a:pPr>
            <a:endParaRPr lang="cs-CZ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9818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Softwarová studia: zrod disciplíny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latin typeface="Courier New" panose="02070309020205020404" pitchFamily="49" charset="0"/>
                <a:cs typeface="Courier New" panose="02070309020205020404" pitchFamily="49" charset="0"/>
              </a:rPr>
              <a:t>2001 – 2006 – 2007 – 2008 - 2011</a:t>
            </a:r>
          </a:p>
          <a:p>
            <a:r>
              <a:rPr lang="cs-CZ" dirty="0">
                <a:hlinkClick r:id="rId2"/>
              </a:rPr>
              <a:t>https://</a:t>
            </a:r>
            <a:r>
              <a:rPr lang="cs-CZ" dirty="0" err="1">
                <a:hlinkClick r:id="rId2"/>
              </a:rPr>
              <a:t>is.muni.cz</a:t>
            </a:r>
            <a:r>
              <a:rPr lang="cs-CZ" dirty="0">
                <a:hlinkClick r:id="rId2"/>
              </a:rPr>
              <a:t>/do/</a:t>
            </a:r>
            <a:r>
              <a:rPr lang="cs-CZ" dirty="0" err="1">
                <a:hlinkClick r:id="rId2"/>
              </a:rPr>
              <a:t>rect</a:t>
            </a:r>
            <a:r>
              <a:rPr lang="cs-CZ" dirty="0">
                <a:hlinkClick r:id="rId2"/>
              </a:rPr>
              <a:t>/el/</a:t>
            </a:r>
            <a:r>
              <a:rPr lang="cs-CZ" dirty="0" err="1">
                <a:hlinkClick r:id="rId2"/>
              </a:rPr>
              <a:t>estud</a:t>
            </a:r>
            <a:r>
              <a:rPr lang="cs-CZ" dirty="0">
                <a:hlinkClick r:id="rId2"/>
              </a:rPr>
              <a:t>/ff/</a:t>
            </a:r>
            <a:r>
              <a:rPr lang="cs-CZ" dirty="0" err="1">
                <a:hlinkClick r:id="rId2"/>
              </a:rPr>
              <a:t>ps14</a:t>
            </a:r>
            <a:r>
              <a:rPr lang="cs-CZ" dirty="0">
                <a:hlinkClick r:id="rId2"/>
              </a:rPr>
              <a:t>/software/web/</a:t>
            </a:r>
            <a:r>
              <a:rPr lang="cs-CZ" dirty="0" err="1">
                <a:hlinkClick r:id="rId2"/>
              </a:rPr>
              <a:t>pages</a:t>
            </a:r>
            <a:r>
              <a:rPr lang="cs-CZ" dirty="0">
                <a:hlinkClick r:id="rId2"/>
              </a:rPr>
              <a:t>/03-</a:t>
            </a:r>
            <a:r>
              <a:rPr lang="cs-CZ" dirty="0" err="1">
                <a:hlinkClick r:id="rId2"/>
              </a:rPr>
              <a:t>vznik.html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906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SWS definují *nová média* jako programovaná média pracující v reálném čase. </a:t>
            </a:r>
          </a:p>
          <a:p>
            <a:pPr>
              <a:defRPr/>
            </a:pPr>
            <a:r>
              <a:rPr lang="cs-CZ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Software = kulturní objekt a aktér sociální a kulturní sféry.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6628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2582" y="144787"/>
            <a:ext cx="8946836" cy="671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312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Softwarová studia</a:t>
            </a:r>
            <a:br>
              <a:rPr lang="cs-CZ" sz="3200" dirty="0">
                <a:solidFill>
                  <a:prstClr val="black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200" dirty="0">
                <a:solidFill>
                  <a:prstClr val="black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233752" cy="435133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25000"/>
              </a:lnSpc>
              <a:spcAft>
                <a:spcPts val="0"/>
              </a:spcAft>
              <a:buNone/>
            </a:pPr>
            <a:r>
              <a:rPr lang="cs-CZ" sz="2400" b="1" dirty="0">
                <a:latin typeface="Courier New" panose="02070309020205020404" pitchFamily="49" charset="0"/>
                <a:ea typeface="Times New Roman" panose="02020603050405020304" pitchFamily="18" charset="0"/>
              </a:rPr>
              <a:t>Obrat k softwaru ve studiích nových médií</a:t>
            </a: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cs-CZ" sz="1600" b="1" u="sng" dirty="0">
                <a:latin typeface="Courier New" panose="02070309020205020404" pitchFamily="49" charset="0"/>
                <a:ea typeface="Times New Roman" panose="02020603050405020304" pitchFamily="18" charset="0"/>
              </a:rPr>
              <a:t>Software jako metafora</a:t>
            </a: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cs-CZ" sz="1600" b="1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Počítače</a:t>
            </a:r>
            <a:r>
              <a:rPr lang="cs-CZ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, vzájemně propojené programovatelné přístroje tvořené softwarem a hardwarem, jsou dominantní technologií naší doby. Počítačový kód jako způsob počítačové reprezentace dat, a programování, jako způsob manipulace s nimi, </a:t>
            </a:r>
            <a:r>
              <a:rPr lang="cs-CZ" sz="1600" b="1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ovlivňují pojmový aparát, kterým uchopujeme svět, ve kterém žijeme</a:t>
            </a:r>
            <a:r>
              <a:rPr lang="cs-CZ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. </a:t>
            </a: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endParaRPr lang="cs-CZ" sz="1600" b="1" dirty="0"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cs-CZ" sz="1600" b="1" dirty="0">
                <a:latin typeface="Courier New" panose="02070309020205020404" pitchFamily="49" charset="0"/>
                <a:ea typeface="Times New Roman" panose="02020603050405020304" pitchFamily="18" charset="0"/>
              </a:rPr>
              <a:t>Hardware </a:t>
            </a:r>
            <a:r>
              <a:rPr lang="cs-CZ" sz="1600" b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vs</a:t>
            </a:r>
            <a:r>
              <a:rPr lang="cs-CZ" sz="1600" b="1" dirty="0">
                <a:latin typeface="Courier New" panose="02070309020205020404" pitchFamily="49" charset="0"/>
                <a:ea typeface="Times New Roman" panose="02020603050405020304" pitchFamily="18" charset="0"/>
              </a:rPr>
              <a:t> software</a:t>
            </a: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cs-CZ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Kognitivní věda: lidská mysl (software) </a:t>
            </a:r>
            <a:r>
              <a:rPr lang="cs-CZ" sz="16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vs</a:t>
            </a:r>
            <a:r>
              <a:rPr lang="cs-CZ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mozek (hardware), </a:t>
            </a: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cs-CZ" sz="16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Kulturální</a:t>
            </a:r>
            <a:r>
              <a:rPr lang="cs-CZ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studia: kultura (software) </a:t>
            </a:r>
            <a:r>
              <a:rPr lang="cs-CZ" sz="16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vs</a:t>
            </a:r>
            <a:r>
              <a:rPr lang="cs-CZ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příroda (hardware)</a:t>
            </a: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cs-CZ" sz="16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Molekurální</a:t>
            </a:r>
            <a:r>
              <a:rPr lang="cs-CZ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biologie: deoxyribonukleová kyselina, DNA, nositelka genetické informace většiny organismů, je přirovnávána k sérii genetických programů. </a:t>
            </a: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endParaRPr lang="cs-CZ" sz="1600" dirty="0"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cs-CZ" sz="1600" b="1" dirty="0">
                <a:latin typeface="Courier New" panose="02070309020205020404" pitchFamily="49" charset="0"/>
                <a:ea typeface="Times New Roman" panose="02020603050405020304" pitchFamily="18" charset="0"/>
              </a:rPr>
              <a:t>Software nám slouží také jako nástroj modelování a testování teorií. </a:t>
            </a: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endParaRPr lang="cs-CZ" sz="1200" b="1" dirty="0"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latin typeface="Courier New" panose="02070309020205020404" pitchFamily="49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472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Softwarová studia</a:t>
            </a:r>
            <a:br>
              <a:rPr lang="cs-CZ" sz="3200" dirty="0">
                <a:solidFill>
                  <a:prstClr val="black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200" dirty="0">
                <a:solidFill>
                  <a:prstClr val="black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717015" y="1690688"/>
            <a:ext cx="10233752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5000"/>
              </a:lnSpc>
              <a:spcAft>
                <a:spcPts val="0"/>
              </a:spcAft>
              <a:buNone/>
            </a:pPr>
            <a:r>
              <a:rPr lang="cs-CZ" sz="2400" b="1" dirty="0">
                <a:latin typeface="Courier New" panose="02070309020205020404" pitchFamily="49" charset="0"/>
                <a:ea typeface="Times New Roman" panose="02020603050405020304" pitchFamily="18" charset="0"/>
              </a:rPr>
              <a:t>Obrat k softwaru ve studiích nových médií</a:t>
            </a: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cs-CZ" sz="1600" b="1" u="sng" dirty="0">
                <a:latin typeface="Courier New" panose="02070309020205020404" pitchFamily="49" charset="0"/>
                <a:ea typeface="Times New Roman" panose="02020603050405020304" pitchFamily="18" charset="0"/>
              </a:rPr>
              <a:t>Software jako rasa</a:t>
            </a:r>
          </a:p>
          <a:p>
            <a:pPr marL="0" indent="0">
              <a:buNone/>
            </a:pPr>
            <a:r>
              <a:rPr lang="cs-CZ" sz="16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Software a rasa ztělesňují dva důležité způsoby konceptualizace kauzálního vztahu mezi </a:t>
            </a:r>
            <a:r>
              <a:rPr lang="cs-CZ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řádem a viditelností, viditelným a neviditelným, představitelným a čitelným (</a:t>
            </a:r>
            <a:r>
              <a:rPr lang="cs-CZ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readable</a:t>
            </a:r>
            <a:r>
              <a:rPr lang="cs-CZ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)</a:t>
            </a:r>
            <a:r>
              <a:rPr lang="cs-CZ" sz="16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.</a:t>
            </a:r>
            <a:endParaRPr lang="cs-CZ" sz="1600" dirty="0">
              <a:latin typeface="Courier New" panose="02070309020205020404" pitchFamily="49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785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Softwarová studia</a:t>
            </a:r>
            <a:br>
              <a:rPr lang="cs-CZ" sz="3200" dirty="0">
                <a:solidFill>
                  <a:prstClr val="black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200" dirty="0">
                <a:solidFill>
                  <a:prstClr val="black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233752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5000"/>
              </a:lnSpc>
              <a:spcAft>
                <a:spcPts val="0"/>
              </a:spcAft>
              <a:buNone/>
            </a:pPr>
            <a:r>
              <a:rPr lang="cs-CZ" sz="2400" b="1" dirty="0">
                <a:latin typeface="Courier New" panose="02070309020205020404" pitchFamily="49" charset="0"/>
                <a:ea typeface="Times New Roman" panose="02020603050405020304" pitchFamily="18" charset="0"/>
              </a:rPr>
              <a:t>Obrat k softwaru ve studiích nových médií</a:t>
            </a: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cs-CZ" sz="1600" b="1" u="sng" dirty="0">
                <a:latin typeface="Courier New" panose="02070309020205020404" pitchFamily="49" charset="0"/>
                <a:ea typeface="Times New Roman" panose="02020603050405020304" pitchFamily="18" charset="0"/>
              </a:rPr>
              <a:t>Software jako metafora</a:t>
            </a: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cs-CZ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Software se stává filtrem našeho vědění. </a:t>
            </a:r>
            <a:r>
              <a:rPr lang="cs-CZ" sz="1400" b="1" dirty="0">
                <a:latin typeface="Courier New" panose="02070309020205020404" pitchFamily="49" charset="0"/>
                <a:ea typeface="Times New Roman" panose="02020603050405020304" pitchFamily="18" charset="0"/>
              </a:rPr>
              <a:t>Je třeba mít však na paměti, že reprezentace vědění v </a:t>
            </a:r>
            <a:r>
              <a:rPr lang="cs-CZ" sz="1400" b="1" u="sng" dirty="0">
                <a:latin typeface="Courier New" panose="02070309020205020404" pitchFamily="49" charset="0"/>
                <a:ea typeface="Times New Roman" panose="02020603050405020304" pitchFamily="18" charset="0"/>
              </a:rPr>
              <a:t>jazyce softwaru odpovídá myšlení a způsobu reprezentace matematiky</a:t>
            </a:r>
            <a:r>
              <a:rPr lang="cs-CZ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, které je samo o sobě vysoce </a:t>
            </a:r>
            <a:r>
              <a:rPr lang="cs-CZ" sz="1400" b="1" dirty="0">
                <a:latin typeface="Courier New" panose="02070309020205020404" pitchFamily="49" charset="0"/>
                <a:ea typeface="Times New Roman" panose="02020603050405020304" pitchFamily="18" charset="0"/>
              </a:rPr>
              <a:t>metaforické</a:t>
            </a:r>
            <a:r>
              <a:rPr lang="cs-CZ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, neboť je založeno na předpokladu, že jedna </a:t>
            </a:r>
            <a:r>
              <a:rPr lang="cs-CZ" sz="1400" b="1" dirty="0">
                <a:latin typeface="Courier New" panose="02070309020205020404" pitchFamily="49" charset="0"/>
                <a:ea typeface="Times New Roman" panose="02020603050405020304" pitchFamily="18" charset="0"/>
              </a:rPr>
              <a:t>věc/symbol/kód</a:t>
            </a:r>
            <a:r>
              <a:rPr lang="cs-CZ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 může zastupovat věc jinou. Jinými slovy, logika počítačů je logikou všeobecné substituce. </a:t>
            </a:r>
            <a:r>
              <a:rPr lang="cs-CZ" sz="1400" b="1" dirty="0">
                <a:latin typeface="Courier New" panose="02070309020205020404" pitchFamily="49" charset="0"/>
                <a:ea typeface="Times New Roman" panose="02020603050405020304" pitchFamily="18" charset="0"/>
              </a:rPr>
              <a:t>Počítače jsou tedy nejen založeny na metafoře, jsou dokonce metaforou metafory</a:t>
            </a:r>
            <a:r>
              <a:rPr lang="cs-CZ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cs-CZ" sz="1800" dirty="0">
              <a:latin typeface="Courier New" panose="02070309020205020404" pitchFamily="49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569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Softwarová studia</a:t>
            </a:r>
            <a:br>
              <a:rPr lang="cs-CZ" sz="3200" dirty="0">
                <a:solidFill>
                  <a:prstClr val="black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838200" y="1572367"/>
            <a:ext cx="5181600" cy="4414776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  <a:spcAft>
                <a:spcPts val="0"/>
              </a:spcAft>
            </a:pPr>
            <a:r>
              <a:rPr lang="cs-CZ" sz="1200" b="1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00_Úvod</a:t>
            </a:r>
            <a:endParaRPr lang="cs-CZ" sz="1200" b="1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>
              <a:lnSpc>
                <a:spcPct val="125000"/>
              </a:lnSpc>
              <a:spcAft>
                <a:spcPts val="0"/>
              </a:spcAft>
            </a:pPr>
            <a:r>
              <a:rPr lang="cs-CZ" sz="12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0.1 O slonovi</a:t>
            </a:r>
          </a:p>
          <a:p>
            <a:pPr>
              <a:lnSpc>
                <a:spcPct val="125000"/>
              </a:lnSpc>
              <a:spcAft>
                <a:spcPts val="0"/>
              </a:spcAft>
            </a:pPr>
            <a:r>
              <a:rPr lang="cs-CZ" sz="1200" b="1" dirty="0">
                <a:solidFill>
                  <a:srgbClr val="FF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0.2 Softwarová studia a </a:t>
            </a:r>
            <a:r>
              <a:rPr lang="cs-CZ" sz="1200" b="1" dirty="0" err="1">
                <a:solidFill>
                  <a:srgbClr val="FF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postdigitální</a:t>
            </a:r>
            <a:r>
              <a:rPr lang="cs-CZ" sz="1200" b="1" dirty="0">
                <a:solidFill>
                  <a:srgbClr val="FF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paradigma</a:t>
            </a:r>
          </a:p>
          <a:p>
            <a:pPr>
              <a:lnSpc>
                <a:spcPct val="125000"/>
              </a:lnSpc>
              <a:spcAft>
                <a:spcPts val="0"/>
              </a:spcAft>
            </a:pPr>
            <a:r>
              <a:rPr lang="cs-CZ" sz="1200" b="1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01_Obrat k softwaru ve studiích nových médií</a:t>
            </a:r>
          </a:p>
          <a:p>
            <a:pPr>
              <a:lnSpc>
                <a:spcPct val="125000"/>
              </a:lnSpc>
              <a:spcAft>
                <a:spcPts val="0"/>
              </a:spcAft>
            </a:pPr>
            <a:r>
              <a:rPr lang="cs-CZ" sz="12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01.1 Software jako metafora	</a:t>
            </a:r>
          </a:p>
          <a:p>
            <a:pPr>
              <a:lnSpc>
                <a:spcPct val="125000"/>
              </a:lnSpc>
              <a:spcAft>
                <a:spcPts val="0"/>
              </a:spcAft>
            </a:pPr>
            <a:r>
              <a:rPr lang="cs-CZ" sz="12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01.2 Software jako předmět výzkumu</a:t>
            </a:r>
          </a:p>
          <a:p>
            <a:pPr>
              <a:lnSpc>
                <a:spcPct val="125000"/>
              </a:lnSpc>
              <a:spcAft>
                <a:spcPts val="0"/>
              </a:spcAft>
            </a:pPr>
            <a:r>
              <a:rPr lang="cs-CZ" sz="12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01.3 </a:t>
            </a:r>
            <a:r>
              <a:rPr lang="cs-CZ" sz="12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enealogie</a:t>
            </a:r>
            <a:r>
              <a:rPr lang="cs-CZ" sz="12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softwaru</a:t>
            </a:r>
          </a:p>
          <a:p>
            <a:pPr>
              <a:lnSpc>
                <a:spcPct val="125000"/>
              </a:lnSpc>
              <a:spcAft>
                <a:spcPts val="0"/>
              </a:spcAft>
            </a:pPr>
            <a:r>
              <a:rPr lang="cs-CZ" sz="1200" b="1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02_Genealogie softwarových studií</a:t>
            </a:r>
          </a:p>
          <a:p>
            <a:pPr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cs-CZ" sz="12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02.1 Není žádný software </a:t>
            </a:r>
            <a:r>
              <a:rPr lang="cs-CZ" sz="12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vs</a:t>
            </a:r>
            <a:r>
              <a:rPr lang="cs-CZ" sz="12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Je jen software</a:t>
            </a:r>
          </a:p>
          <a:p>
            <a:pPr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cs-CZ" sz="12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02.2 Avantgardní programování </a:t>
            </a:r>
            <a:r>
              <a:rPr lang="cs-CZ" sz="12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vs</a:t>
            </a:r>
            <a:r>
              <a:rPr lang="cs-CZ" sz="12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komerční software</a:t>
            </a:r>
          </a:p>
          <a:p>
            <a:pPr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cs-CZ" sz="12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02.3 Software jako výraz matematického myšlení</a:t>
            </a:r>
          </a:p>
          <a:p>
            <a:pPr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cs-CZ" sz="12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02.4  Aparát jako hybrid strojových a lidských uspořádání</a:t>
            </a: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endParaRPr lang="cs-CZ" sz="12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endParaRPr lang="cs-CZ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5181600" cy="4486275"/>
          </a:xfrm>
        </p:spPr>
        <p:txBody>
          <a:bodyPr>
            <a:noAutofit/>
          </a:bodyPr>
          <a:lstStyle/>
          <a:p>
            <a:pPr marL="0" lvl="0">
              <a:lnSpc>
                <a:spcPct val="100000"/>
              </a:lnSpc>
              <a:spcBef>
                <a:spcPts val="0"/>
              </a:spcBef>
            </a:pPr>
            <a:r>
              <a:rPr lang="cs-CZ" sz="1200" b="1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03_Softwarová studia: vznik disciplíny</a:t>
            </a:r>
          </a:p>
          <a:p>
            <a:pPr marL="0" lvl="0">
              <a:lnSpc>
                <a:spcPct val="100000"/>
              </a:lnSpc>
              <a:spcBef>
                <a:spcPts val="0"/>
              </a:spcBef>
            </a:pPr>
            <a:r>
              <a:rPr lang="cs-CZ" sz="12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03.1.	SWS: </a:t>
            </a:r>
            <a:r>
              <a:rPr lang="cs-CZ" sz="12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work</a:t>
            </a:r>
            <a:r>
              <a:rPr lang="cs-CZ" sz="12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-in-</a:t>
            </a:r>
            <a:r>
              <a:rPr lang="cs-CZ" sz="12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progress</a:t>
            </a:r>
            <a:endParaRPr lang="cs-CZ" sz="12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lvl="0">
              <a:lnSpc>
                <a:spcPct val="100000"/>
              </a:lnSpc>
              <a:spcBef>
                <a:spcPts val="0"/>
              </a:spcBef>
            </a:pPr>
            <a:r>
              <a:rPr lang="cs-CZ" sz="12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03.2.	SWS: diachronní hledisko</a:t>
            </a:r>
          </a:p>
          <a:p>
            <a:pPr marL="0" lvl="0">
              <a:lnSpc>
                <a:spcPct val="100000"/>
              </a:lnSpc>
              <a:spcBef>
                <a:spcPts val="0"/>
              </a:spcBef>
            </a:pPr>
            <a:r>
              <a:rPr lang="cs-CZ" sz="12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03.3.	SWS: synchronní hledisko</a:t>
            </a:r>
          </a:p>
          <a:p>
            <a:pPr marL="0" lvl="0">
              <a:lnSpc>
                <a:spcPct val="100000"/>
              </a:lnSpc>
              <a:spcBef>
                <a:spcPts val="0"/>
              </a:spcBef>
            </a:pPr>
            <a:r>
              <a:rPr lang="cs-CZ" sz="12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03.4.	Vrstvy</a:t>
            </a:r>
          </a:p>
          <a:p>
            <a:pPr marL="0" lvl="0">
              <a:lnSpc>
                <a:spcPct val="100000"/>
              </a:lnSpc>
              <a:spcBef>
                <a:spcPts val="0"/>
              </a:spcBef>
            </a:pPr>
            <a:r>
              <a:rPr lang="cs-CZ" sz="12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03.5.	Kruhy</a:t>
            </a:r>
          </a:p>
          <a:p>
            <a:pPr marL="0" lvl="0">
              <a:lnSpc>
                <a:spcPct val="100000"/>
              </a:lnSpc>
              <a:spcBef>
                <a:spcPts val="0"/>
              </a:spcBef>
            </a:pPr>
            <a:r>
              <a:rPr lang="cs-CZ" sz="12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</a:p>
          <a:p>
            <a:pPr marL="0" lvl="0">
              <a:lnSpc>
                <a:spcPct val="100000"/>
              </a:lnSpc>
              <a:spcBef>
                <a:spcPts val="0"/>
              </a:spcBef>
            </a:pPr>
            <a:r>
              <a:rPr lang="cs-CZ" sz="1200" b="1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04_Metodologie softwarových studií</a:t>
            </a:r>
          </a:p>
          <a:p>
            <a:pPr marL="0" lvl="0">
              <a:lnSpc>
                <a:spcPct val="100000"/>
              </a:lnSpc>
              <a:spcBef>
                <a:spcPts val="0"/>
              </a:spcBef>
            </a:pPr>
            <a:r>
              <a:rPr lang="cs-CZ" sz="12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04.1.	Digitální média jako programovaná média</a:t>
            </a:r>
          </a:p>
          <a:p>
            <a:pPr marL="0" lvl="0">
              <a:lnSpc>
                <a:spcPct val="100000"/>
              </a:lnSpc>
              <a:spcBef>
                <a:spcPts val="0"/>
              </a:spcBef>
            </a:pPr>
            <a:r>
              <a:rPr lang="cs-CZ" sz="12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04.2.	Softwarové dílo</a:t>
            </a:r>
          </a:p>
          <a:p>
            <a:pPr marL="0" lvl="0">
              <a:lnSpc>
                <a:spcPct val="100000"/>
              </a:lnSpc>
              <a:spcBef>
                <a:spcPts val="0"/>
              </a:spcBef>
            </a:pPr>
            <a:r>
              <a:rPr lang="cs-CZ" sz="12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04.3.	Pojmy pro myšlení procesů: algoritmus</a:t>
            </a:r>
          </a:p>
          <a:p>
            <a:pPr marL="0" lvl="0">
              <a:lnSpc>
                <a:spcPct val="100000"/>
              </a:lnSpc>
              <a:spcBef>
                <a:spcPts val="0"/>
              </a:spcBef>
            </a:pPr>
            <a:r>
              <a:rPr lang="cs-CZ" sz="12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04.4.	</a:t>
            </a:r>
            <a:r>
              <a:rPr lang="cs-CZ" sz="12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Hackability</a:t>
            </a:r>
            <a:endParaRPr lang="cs-CZ" sz="12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lvl="0">
              <a:lnSpc>
                <a:spcPct val="100000"/>
              </a:lnSpc>
              <a:spcBef>
                <a:spcPts val="0"/>
              </a:spcBef>
            </a:pPr>
            <a:r>
              <a:rPr lang="cs-CZ" sz="12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04.5.	Eristika programovaných médií</a:t>
            </a:r>
          </a:p>
          <a:p>
            <a:pPr marL="0" lvl="0">
              <a:lnSpc>
                <a:spcPct val="100000"/>
              </a:lnSpc>
              <a:spcBef>
                <a:spcPts val="0"/>
              </a:spcBef>
            </a:pPr>
            <a:r>
              <a:rPr lang="cs-CZ" sz="12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		</a:t>
            </a:r>
          </a:p>
          <a:p>
            <a:pPr marL="0" lvl="0">
              <a:lnSpc>
                <a:spcPct val="100000"/>
              </a:lnSpc>
              <a:spcBef>
                <a:spcPts val="0"/>
              </a:spcBef>
            </a:pPr>
            <a:r>
              <a:rPr lang="cs-CZ" sz="1200" b="1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05_Závěr: Softwarová studia: metodologický obrat a softwarové umění jako základní výzkum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cs-CZ" sz="12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04082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1864</Words>
  <Application>Microsoft Office PowerPoint</Application>
  <PresentationFormat>Widescreen</PresentationFormat>
  <Paragraphs>198</Paragraphs>
  <Slides>34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Corbel</vt:lpstr>
      <vt:lpstr>Courier New</vt:lpstr>
      <vt:lpstr>Times New Roman</vt:lpstr>
      <vt:lpstr>Motiv Office</vt:lpstr>
      <vt:lpstr>           Softwarová studia IMN0111, IMNK11</vt:lpstr>
      <vt:lpstr>PowerPoint Presentation</vt:lpstr>
      <vt:lpstr>Nová média vs. Softwarová studia – definice předmětu výzkumu</vt:lpstr>
      <vt:lpstr>PowerPoint Presentation</vt:lpstr>
      <vt:lpstr>PowerPoint Presentation</vt:lpstr>
      <vt:lpstr>Softwarová studia 0</vt:lpstr>
      <vt:lpstr>Softwarová studia 0</vt:lpstr>
      <vt:lpstr>Softwarová studia 0</vt:lpstr>
      <vt:lpstr>Softwarová studia </vt:lpstr>
      <vt:lpstr>Softwarová studia </vt:lpstr>
      <vt:lpstr>Softwarová studia </vt:lpstr>
      <vt:lpstr>Softwarová studia </vt:lpstr>
      <vt:lpstr>Softwarová studia </vt:lpstr>
      <vt:lpstr>Softwarová studia </vt:lpstr>
      <vt:lpstr>Softwarová studia </vt:lpstr>
      <vt:lpstr>Softwarová studia </vt:lpstr>
      <vt:lpstr>Softwarová studia  </vt:lpstr>
      <vt:lpstr>Softwarová studia  </vt:lpstr>
      <vt:lpstr>Softwarová studia  </vt:lpstr>
      <vt:lpstr>  Softwarová studia  </vt:lpstr>
      <vt:lpstr>Genealogie softwaru</vt:lpstr>
      <vt:lpstr>ENIAC - the Giant Brain</vt:lpstr>
      <vt:lpstr>ENIAC - the Giant Brain</vt:lpstr>
      <vt:lpstr>ENIAC - the Giant Brain</vt:lpstr>
      <vt:lpstr>Není žádný software…</vt:lpstr>
      <vt:lpstr>Není žádný software…</vt:lpstr>
      <vt:lpstr>Není žádný software…</vt:lpstr>
      <vt:lpstr>Je jen software…</vt:lpstr>
      <vt:lpstr>Kittler vs. Manovich</vt:lpstr>
      <vt:lpstr>Avantgardní programování vs komerční software</vt:lpstr>
      <vt:lpstr>Avantgardní programování vs komerční software</vt:lpstr>
      <vt:lpstr>Avantgardní programování vs komerční software</vt:lpstr>
      <vt:lpstr>Software jako výraz matematického myšlení </vt:lpstr>
      <vt:lpstr>Softwarová studia: zrod disciplíny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Softwarová studia K proměnám studií nových médií</dc:title>
  <dc:creator>Horakova</dc:creator>
  <cp:lastModifiedBy>Monika Szucsova</cp:lastModifiedBy>
  <cp:revision>65</cp:revision>
  <dcterms:created xsi:type="dcterms:W3CDTF">2014-10-08T07:10:14Z</dcterms:created>
  <dcterms:modified xsi:type="dcterms:W3CDTF">2017-12-16T18:30:51Z</dcterms:modified>
</cp:coreProperties>
</file>