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6" r:id="rId1"/>
  </p:sldMasterIdLst>
  <p:notesMasterIdLst>
    <p:notesMasterId r:id="rId24"/>
  </p:notesMasterIdLst>
  <p:sldIdLst>
    <p:sldId id="256" r:id="rId2"/>
    <p:sldId id="267" r:id="rId3"/>
    <p:sldId id="269" r:id="rId4"/>
    <p:sldId id="272" r:id="rId5"/>
    <p:sldId id="273" r:id="rId6"/>
    <p:sldId id="274" r:id="rId7"/>
    <p:sldId id="275" r:id="rId8"/>
    <p:sldId id="276" r:id="rId9"/>
    <p:sldId id="270" r:id="rId10"/>
    <p:sldId id="271" r:id="rId11"/>
    <p:sldId id="277" r:id="rId12"/>
    <p:sldId id="268" r:id="rId13"/>
    <p:sldId id="279" r:id="rId14"/>
    <p:sldId id="278" r:id="rId15"/>
    <p:sldId id="280" r:id="rId16"/>
    <p:sldId id="257" r:id="rId17"/>
    <p:sldId id="281" r:id="rId18"/>
    <p:sldId id="282" r:id="rId19"/>
    <p:sldId id="285" r:id="rId20"/>
    <p:sldId id="283" r:id="rId21"/>
    <p:sldId id="258" r:id="rId22"/>
    <p:sldId id="286" r:id="rId23"/>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5355" autoAdjust="0"/>
  </p:normalViewPr>
  <p:slideViewPr>
    <p:cSldViewPr snapToGrid="0">
      <p:cViewPr varScale="1">
        <p:scale>
          <a:sx n="88" d="100"/>
          <a:sy n="88" d="100"/>
        </p:scale>
        <p:origin x="29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6864C-2494-4308-9DAD-CA84D4A35688}" type="datetimeFigureOut">
              <a:rPr lang="en-US" smtClean="0"/>
              <a:t>12/16/2017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394CA-F62C-4C5A-BFB0-CA8ABC3BFC82}" type="slidenum">
              <a:rPr lang="en-US" smtClean="0"/>
              <a:t>‹#›</a:t>
            </a:fld>
            <a:endParaRPr lang="en-US"/>
          </a:p>
        </p:txBody>
      </p:sp>
    </p:spTree>
    <p:extLst>
      <p:ext uri="{BB962C8B-B14F-4D97-AF65-F5344CB8AC3E}">
        <p14:creationId xmlns:p14="http://schemas.microsoft.com/office/powerpoint/2010/main" val="174894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1</a:t>
            </a:fld>
            <a:endParaRPr lang="en-US"/>
          </a:p>
        </p:txBody>
      </p:sp>
    </p:spTree>
    <p:extLst>
      <p:ext uri="{BB962C8B-B14F-4D97-AF65-F5344CB8AC3E}">
        <p14:creationId xmlns:p14="http://schemas.microsoft.com/office/powerpoint/2010/main" val="35531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10</a:t>
            </a:fld>
            <a:endParaRPr lang="en-US"/>
          </a:p>
        </p:txBody>
      </p:sp>
    </p:spTree>
    <p:extLst>
      <p:ext uri="{BB962C8B-B14F-4D97-AF65-F5344CB8AC3E}">
        <p14:creationId xmlns:p14="http://schemas.microsoft.com/office/powerpoint/2010/main" val="2209956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11</a:t>
            </a:fld>
            <a:endParaRPr lang="en-US"/>
          </a:p>
        </p:txBody>
      </p:sp>
    </p:spTree>
    <p:extLst>
      <p:ext uri="{BB962C8B-B14F-4D97-AF65-F5344CB8AC3E}">
        <p14:creationId xmlns:p14="http://schemas.microsoft.com/office/powerpoint/2010/main" val="1707798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12</a:t>
            </a:fld>
            <a:endParaRPr lang="en-US"/>
          </a:p>
        </p:txBody>
      </p:sp>
    </p:spTree>
    <p:extLst>
      <p:ext uri="{BB962C8B-B14F-4D97-AF65-F5344CB8AC3E}">
        <p14:creationId xmlns:p14="http://schemas.microsoft.com/office/powerpoint/2010/main" val="2467122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13</a:t>
            </a:fld>
            <a:endParaRPr lang="en-US"/>
          </a:p>
        </p:txBody>
      </p:sp>
    </p:spTree>
    <p:extLst>
      <p:ext uri="{BB962C8B-B14F-4D97-AF65-F5344CB8AC3E}">
        <p14:creationId xmlns:p14="http://schemas.microsoft.com/office/powerpoint/2010/main" val="37574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14</a:t>
            </a:fld>
            <a:endParaRPr lang="en-US"/>
          </a:p>
        </p:txBody>
      </p:sp>
    </p:spTree>
    <p:extLst>
      <p:ext uri="{BB962C8B-B14F-4D97-AF65-F5344CB8AC3E}">
        <p14:creationId xmlns:p14="http://schemas.microsoft.com/office/powerpoint/2010/main" val="2938064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15</a:t>
            </a:fld>
            <a:endParaRPr lang="en-US"/>
          </a:p>
        </p:txBody>
      </p:sp>
    </p:spTree>
    <p:extLst>
      <p:ext uri="{BB962C8B-B14F-4D97-AF65-F5344CB8AC3E}">
        <p14:creationId xmlns:p14="http://schemas.microsoft.com/office/powerpoint/2010/main" val="418354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AFD394CA-F62C-4C5A-BFB0-CA8ABC3BFC82}" type="slidenum">
              <a:rPr lang="en-US" smtClean="0"/>
              <a:t>16</a:t>
            </a:fld>
            <a:endParaRPr lang="en-US"/>
          </a:p>
        </p:txBody>
      </p:sp>
    </p:spTree>
    <p:extLst>
      <p:ext uri="{BB962C8B-B14F-4D97-AF65-F5344CB8AC3E}">
        <p14:creationId xmlns:p14="http://schemas.microsoft.com/office/powerpoint/2010/main" val="2560847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17</a:t>
            </a:fld>
            <a:endParaRPr lang="en-US"/>
          </a:p>
        </p:txBody>
      </p:sp>
    </p:spTree>
    <p:extLst>
      <p:ext uri="{BB962C8B-B14F-4D97-AF65-F5344CB8AC3E}">
        <p14:creationId xmlns:p14="http://schemas.microsoft.com/office/powerpoint/2010/main" val="307547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18</a:t>
            </a:fld>
            <a:endParaRPr lang="en-US"/>
          </a:p>
        </p:txBody>
      </p:sp>
    </p:spTree>
    <p:extLst>
      <p:ext uri="{BB962C8B-B14F-4D97-AF65-F5344CB8AC3E}">
        <p14:creationId xmlns:p14="http://schemas.microsoft.com/office/powerpoint/2010/main" val="166120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19</a:t>
            </a:fld>
            <a:endParaRPr lang="en-US"/>
          </a:p>
        </p:txBody>
      </p:sp>
    </p:spTree>
    <p:extLst>
      <p:ext uri="{BB962C8B-B14F-4D97-AF65-F5344CB8AC3E}">
        <p14:creationId xmlns:p14="http://schemas.microsoft.com/office/powerpoint/2010/main" val="117988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2</a:t>
            </a:fld>
            <a:endParaRPr lang="en-US"/>
          </a:p>
        </p:txBody>
      </p:sp>
    </p:spTree>
    <p:extLst>
      <p:ext uri="{BB962C8B-B14F-4D97-AF65-F5344CB8AC3E}">
        <p14:creationId xmlns:p14="http://schemas.microsoft.com/office/powerpoint/2010/main" val="3853089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20</a:t>
            </a:fld>
            <a:endParaRPr lang="en-US"/>
          </a:p>
        </p:txBody>
      </p:sp>
    </p:spTree>
    <p:extLst>
      <p:ext uri="{BB962C8B-B14F-4D97-AF65-F5344CB8AC3E}">
        <p14:creationId xmlns:p14="http://schemas.microsoft.com/office/powerpoint/2010/main" val="2707261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21</a:t>
            </a:fld>
            <a:endParaRPr lang="en-US"/>
          </a:p>
        </p:txBody>
      </p:sp>
    </p:spTree>
    <p:extLst>
      <p:ext uri="{BB962C8B-B14F-4D97-AF65-F5344CB8AC3E}">
        <p14:creationId xmlns:p14="http://schemas.microsoft.com/office/powerpoint/2010/main" val="2220228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22</a:t>
            </a:fld>
            <a:endParaRPr lang="en-US"/>
          </a:p>
        </p:txBody>
      </p:sp>
    </p:spTree>
    <p:extLst>
      <p:ext uri="{BB962C8B-B14F-4D97-AF65-F5344CB8AC3E}">
        <p14:creationId xmlns:p14="http://schemas.microsoft.com/office/powerpoint/2010/main" val="65418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3</a:t>
            </a:fld>
            <a:endParaRPr lang="en-US"/>
          </a:p>
        </p:txBody>
      </p:sp>
    </p:spTree>
    <p:extLst>
      <p:ext uri="{BB962C8B-B14F-4D97-AF65-F5344CB8AC3E}">
        <p14:creationId xmlns:p14="http://schemas.microsoft.com/office/powerpoint/2010/main" val="98763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4</a:t>
            </a:fld>
            <a:endParaRPr lang="en-US"/>
          </a:p>
        </p:txBody>
      </p:sp>
    </p:spTree>
    <p:extLst>
      <p:ext uri="{BB962C8B-B14F-4D97-AF65-F5344CB8AC3E}">
        <p14:creationId xmlns:p14="http://schemas.microsoft.com/office/powerpoint/2010/main" val="50096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5</a:t>
            </a:fld>
            <a:endParaRPr lang="en-US"/>
          </a:p>
        </p:txBody>
      </p:sp>
    </p:spTree>
    <p:extLst>
      <p:ext uri="{BB962C8B-B14F-4D97-AF65-F5344CB8AC3E}">
        <p14:creationId xmlns:p14="http://schemas.microsoft.com/office/powerpoint/2010/main" val="331346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6</a:t>
            </a:fld>
            <a:endParaRPr lang="en-US"/>
          </a:p>
        </p:txBody>
      </p:sp>
    </p:spTree>
    <p:extLst>
      <p:ext uri="{BB962C8B-B14F-4D97-AF65-F5344CB8AC3E}">
        <p14:creationId xmlns:p14="http://schemas.microsoft.com/office/powerpoint/2010/main" val="311485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7</a:t>
            </a:fld>
            <a:endParaRPr lang="en-US"/>
          </a:p>
        </p:txBody>
      </p:sp>
    </p:spTree>
    <p:extLst>
      <p:ext uri="{BB962C8B-B14F-4D97-AF65-F5344CB8AC3E}">
        <p14:creationId xmlns:p14="http://schemas.microsoft.com/office/powerpoint/2010/main" val="413126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8</a:t>
            </a:fld>
            <a:endParaRPr lang="en-US"/>
          </a:p>
        </p:txBody>
      </p:sp>
    </p:spTree>
    <p:extLst>
      <p:ext uri="{BB962C8B-B14F-4D97-AF65-F5344CB8AC3E}">
        <p14:creationId xmlns:p14="http://schemas.microsoft.com/office/powerpoint/2010/main" val="331445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D394CA-F62C-4C5A-BFB0-CA8ABC3BFC82}" type="slidenum">
              <a:rPr lang="en-US" smtClean="0"/>
              <a:t>9</a:t>
            </a:fld>
            <a:endParaRPr lang="en-US"/>
          </a:p>
        </p:txBody>
      </p:sp>
    </p:spTree>
    <p:extLst>
      <p:ext uri="{BB962C8B-B14F-4D97-AF65-F5344CB8AC3E}">
        <p14:creationId xmlns:p14="http://schemas.microsoft.com/office/powerpoint/2010/main" val="286183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0E27686-07E8-4C04-B566-5296E86721E9}" type="datetime1">
              <a:rPr lang="en-US" smtClean="0"/>
              <a:t>12/16/2017</a:t>
            </a:fld>
            <a:endParaRPr lang="en-US" dirty="0"/>
          </a:p>
        </p:txBody>
      </p:sp>
      <p:sp>
        <p:nvSpPr>
          <p:cNvPr id="8" name="Footer Placeholder 7"/>
          <p:cNvSpPr>
            <a:spLocks noGrp="1"/>
          </p:cNvSpPr>
          <p:nvPr>
            <p:ph type="ftr" sz="quarter" idx="11"/>
          </p:nvPr>
        </p:nvSpPr>
        <p:spPr/>
        <p:txBody>
          <a:bodyPr/>
          <a:lstStyle/>
          <a:p>
            <a:r>
              <a:rPr lang="en-US"/>
              <a:t>Softwarové umění    :: zrod softwarového umění z net artu ::</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A6BD7-95C9-41AF-ACF4-E8D24EFEA0DD}" type="datetime1">
              <a:rPr lang="en-US" smtClean="0"/>
              <a:t>12/16/2017</a:t>
            </a:fld>
            <a:endParaRPr lang="en-US" dirty="0"/>
          </a:p>
        </p:txBody>
      </p:sp>
      <p:sp>
        <p:nvSpPr>
          <p:cNvPr id="5" name="Footer Placeholder 4"/>
          <p:cNvSpPr>
            <a:spLocks noGrp="1"/>
          </p:cNvSpPr>
          <p:nvPr>
            <p:ph type="ftr" sz="quarter" idx="11"/>
          </p:nvPr>
        </p:nvSpPr>
        <p:spPr/>
        <p:txBody>
          <a:bodyPr/>
          <a:lstStyle/>
          <a:p>
            <a:r>
              <a:rPr lang="en-US"/>
              <a:t>Softwarové umění    :: zrod softwarového umění z net artu ::</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7B6CB-152F-4023-93E0-348CEC4C17E1}" type="datetime1">
              <a:rPr lang="en-US" smtClean="0"/>
              <a:t>12/16/2017</a:t>
            </a:fld>
            <a:endParaRPr lang="en-US" dirty="0"/>
          </a:p>
        </p:txBody>
      </p:sp>
      <p:sp>
        <p:nvSpPr>
          <p:cNvPr id="5" name="Footer Placeholder 4"/>
          <p:cNvSpPr>
            <a:spLocks noGrp="1"/>
          </p:cNvSpPr>
          <p:nvPr>
            <p:ph type="ftr" sz="quarter" idx="11"/>
          </p:nvPr>
        </p:nvSpPr>
        <p:spPr/>
        <p:txBody>
          <a:bodyPr/>
          <a:lstStyle/>
          <a:p>
            <a:r>
              <a:rPr lang="en-US"/>
              <a:t>Softwarové umění    :: zrod softwarového umění z net artu ::</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FFD6DE-3F4C-446C-A09C-0F905922391C}" type="datetime1">
              <a:rPr lang="en-US" smtClean="0"/>
              <a:t>12/16/2017</a:t>
            </a:fld>
            <a:endParaRPr lang="en-US" dirty="0"/>
          </a:p>
        </p:txBody>
      </p:sp>
      <p:sp>
        <p:nvSpPr>
          <p:cNvPr id="8" name="Footer Placeholder 7"/>
          <p:cNvSpPr>
            <a:spLocks noGrp="1"/>
          </p:cNvSpPr>
          <p:nvPr>
            <p:ph type="ftr" sz="quarter" idx="11"/>
          </p:nvPr>
        </p:nvSpPr>
        <p:spPr/>
        <p:txBody>
          <a:bodyPr/>
          <a:lstStyle/>
          <a:p>
            <a:r>
              <a:rPr lang="en-US"/>
              <a:t>Softwarové umění    :: zrod softwarového umění z net artu ::</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D9C8508-B7F5-4F46-8DBD-90678FA421F8}" type="datetime1">
              <a:rPr lang="en-US" smtClean="0"/>
              <a:t>12/16/2017</a:t>
            </a:fld>
            <a:endParaRPr lang="en-US" dirty="0"/>
          </a:p>
        </p:txBody>
      </p:sp>
      <p:sp>
        <p:nvSpPr>
          <p:cNvPr id="8" name="Footer Placeholder 7"/>
          <p:cNvSpPr>
            <a:spLocks noGrp="1"/>
          </p:cNvSpPr>
          <p:nvPr>
            <p:ph type="ftr" sz="quarter" idx="11"/>
          </p:nvPr>
        </p:nvSpPr>
        <p:spPr/>
        <p:txBody>
          <a:bodyPr/>
          <a:lstStyle/>
          <a:p>
            <a:r>
              <a:rPr lang="en-US"/>
              <a:t>Softwarové umění    :: zrod softwarového umění z net artu ::</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DBFCAD7-12A3-4970-BF5A-FF82DB2B46E9}" type="datetime1">
              <a:rPr lang="en-US" smtClean="0"/>
              <a:t>12/16/2017</a:t>
            </a:fld>
            <a:endParaRPr lang="en-US" dirty="0"/>
          </a:p>
        </p:txBody>
      </p:sp>
      <p:sp>
        <p:nvSpPr>
          <p:cNvPr id="9" name="Footer Placeholder 8"/>
          <p:cNvSpPr>
            <a:spLocks noGrp="1"/>
          </p:cNvSpPr>
          <p:nvPr>
            <p:ph type="ftr" sz="quarter" idx="11"/>
          </p:nvPr>
        </p:nvSpPr>
        <p:spPr/>
        <p:txBody>
          <a:bodyPr/>
          <a:lstStyle/>
          <a:p>
            <a:r>
              <a:rPr lang="en-US"/>
              <a:t>Softwarové umění    :: zrod softwarového umění z net artu ::</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C3F44D40-E87B-4021-A310-6AE514DF3C63}" type="datetime1">
              <a:rPr lang="en-US" smtClean="0"/>
              <a:t>12/16/2017</a:t>
            </a:fld>
            <a:endParaRPr lang="en-US" dirty="0"/>
          </a:p>
        </p:txBody>
      </p:sp>
      <p:sp>
        <p:nvSpPr>
          <p:cNvPr id="8" name="Footer Placeholder 7"/>
          <p:cNvSpPr>
            <a:spLocks noGrp="1"/>
          </p:cNvSpPr>
          <p:nvPr>
            <p:ph type="ftr" sz="quarter" idx="11"/>
          </p:nvPr>
        </p:nvSpPr>
        <p:spPr/>
        <p:txBody>
          <a:bodyPr/>
          <a:lstStyle/>
          <a:p>
            <a:r>
              <a:rPr lang="en-US"/>
              <a:t>Softwarové umění    :: zrod softwarového umění z net artu ::</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6FE29B-8432-4F57-8BCC-C9E673860C62}" type="datetime1">
              <a:rPr lang="en-US" smtClean="0"/>
              <a:t>12/16/2017</a:t>
            </a:fld>
            <a:endParaRPr lang="en-US" dirty="0"/>
          </a:p>
        </p:txBody>
      </p:sp>
      <p:sp>
        <p:nvSpPr>
          <p:cNvPr id="4" name="Footer Placeholder 3"/>
          <p:cNvSpPr>
            <a:spLocks noGrp="1"/>
          </p:cNvSpPr>
          <p:nvPr>
            <p:ph type="ftr" sz="quarter" idx="11"/>
          </p:nvPr>
        </p:nvSpPr>
        <p:spPr/>
        <p:txBody>
          <a:bodyPr/>
          <a:lstStyle/>
          <a:p>
            <a:r>
              <a:rPr lang="en-US"/>
              <a:t>Softwarové umění    :: zrod softwarového umění z net artu ::</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BE70-045B-4722-8D4D-A54239679A64}" type="datetime1">
              <a:rPr lang="en-US" smtClean="0"/>
              <a:t>12/16/2017</a:t>
            </a:fld>
            <a:endParaRPr lang="en-US" dirty="0"/>
          </a:p>
        </p:txBody>
      </p:sp>
      <p:sp>
        <p:nvSpPr>
          <p:cNvPr id="3" name="Footer Placeholder 2"/>
          <p:cNvSpPr>
            <a:spLocks noGrp="1"/>
          </p:cNvSpPr>
          <p:nvPr>
            <p:ph type="ftr" sz="quarter" idx="11"/>
          </p:nvPr>
        </p:nvSpPr>
        <p:spPr/>
        <p:txBody>
          <a:bodyPr/>
          <a:lstStyle/>
          <a:p>
            <a:r>
              <a:rPr lang="en-US"/>
              <a:t>Softwarové umění    :: zrod softwarového umění z net artu ::</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1BCE271A-4270-49FE-87E2-3C9BF0845CE5}" type="datetime1">
              <a:rPr lang="en-US" smtClean="0"/>
              <a:t>12/16/2017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Softwarové umění    :: zrod softwarového umění z net artu ::</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E28DF54-269E-4D52-8621-1557A6697ECE}" type="datetime1">
              <a:rPr lang="en-US" smtClean="0"/>
              <a:t>12/16/2017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Softwarové umění    :: zrod softwarového umění z net artu ::</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EDA386E-8F3F-4109-903F-3E056F1A1B43}" type="datetime1">
              <a:rPr lang="en-US" smtClean="0"/>
              <a:t>12/16/2017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Softwarové umění    :: zrod softwarového umění z net artu ::</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ubu.com/sound/art_by_telephone.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archive.rhizome.org/anthology/lialina.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hyperlink" Target="http://archive.rhizome.org/anthology/form-art.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0.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hyperlink" Target="http://wwwwwwwww.jodi.org/100cc/index.html" TargetMode="External"/><Relationship Id="rId5" Type="http://schemas.openxmlformats.org/officeDocument/2006/relationships/image" Target="../media/image18.png"/><Relationship Id="rId10" Type="http://schemas.openxmlformats.org/officeDocument/2006/relationships/hyperlink" Target="http://wwwwwwwww.jodi.org/" TargetMode="External"/><Relationship Id="rId4" Type="http://schemas.openxmlformats.org/officeDocument/2006/relationships/hyperlink" Target="http://archive.rhizome.org/anthology/documenta-done.html" TargetMode="Externa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22.png"/><Relationship Id="rId4" Type="http://schemas.openxmlformats.org/officeDocument/2006/relationships/hyperlink" Target="http://turbulence.org/Works/broadway/New_Pages/nav.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gif"/><Relationship Id="rId3" Type="http://schemas.openxmlformats.org/officeDocument/2006/relationships/notesSlide" Target="../notesSlides/notesSlide22.xml"/><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4.png"/><Relationship Id="rId2" Type="http://schemas.openxmlformats.org/officeDocument/2006/relationships/slideLayout" Target="../slideLayouts/slideLayout6.xml"/><Relationship Id="rId16" Type="http://schemas.openxmlformats.org/officeDocument/2006/relationships/image" Target="../media/image33.png"/><Relationship Id="rId1" Type="http://schemas.openxmlformats.org/officeDocument/2006/relationships/tags" Target="../tags/tag23.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8.jpeg"/><Relationship Id="rId4" Type="http://schemas.openxmlformats.org/officeDocument/2006/relationships/hyperlink" Target="http://amy-alexander.com/live-performance/cyberspaceland.html" TargetMode="External"/><Relationship Id="rId9" Type="http://schemas.openxmlformats.org/officeDocument/2006/relationships/image" Target="../media/image27.png"/><Relationship Id="rId14" Type="http://schemas.openxmlformats.org/officeDocument/2006/relationships/hyperlink" Target="http://lycay.sourceforge.net/sortEmOut.mid"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hyperlink" Target="https://transmediale.de/content/walk" TargetMode="External"/><Relationship Id="rId5" Type="http://schemas.openxmlformats.org/officeDocument/2006/relationships/image" Target="../media/image1.png"/><Relationship Id="rId4" Type="http://schemas.openxmlformats.org/officeDocument/2006/relationships/hyperlink" Target="https://transmediale.de/content/caption-socialfictionorg-walk"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hyperlink" Target="http://preparedguitar.blogspot.cz/2016/06/la-monte-young-compositions-1960.html" TargetMode="External"/><Relationship Id="rId5" Type="http://schemas.openxmlformats.org/officeDocument/2006/relationships/image" Target="../media/image2.png"/><Relationship Id="rId4" Type="http://schemas.openxmlformats.org/officeDocument/2006/relationships/hyperlink" Target="https://soundcloud.com/death-in-death-valley-1/micromacromezze-composition-1960-10-la-monteyoun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5484-26CD-459B-8C32-9F22A4C335DC}"/>
              </a:ext>
            </a:extLst>
          </p:cNvPr>
          <p:cNvSpPr>
            <a:spLocks noGrp="1"/>
          </p:cNvSpPr>
          <p:nvPr>
            <p:ph type="ctrTitle"/>
          </p:nvPr>
        </p:nvSpPr>
        <p:spPr/>
        <p:txBody>
          <a:bodyPr>
            <a:normAutofit fontScale="90000"/>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br>
              <a:rPr lang="en-US" dirty="0">
                <a:latin typeface="Tw Cen MT Condensed" panose="020B0606020104020203" pitchFamily="34" charset="0"/>
              </a:rPr>
            </a:br>
            <a:r>
              <a:rPr lang="en-US" dirty="0">
                <a:latin typeface="Tw Cen MT Condensed" panose="020B0606020104020203" pitchFamily="34" charset="0"/>
              </a:rPr>
              <a:t>:: </a:t>
            </a:r>
            <a:r>
              <a:rPr lang="en-US" dirty="0" err="1">
                <a:latin typeface="Tw Cen MT Condensed" panose="020B0606020104020203" pitchFamily="34" charset="0"/>
              </a:rPr>
              <a:t>konceptuální</a:t>
            </a:r>
            <a:r>
              <a:rPr lang="en-US" dirty="0">
                <a:latin typeface="Tw Cen MT Condensed" panose="020B0606020104020203" pitchFamily="34" charset="0"/>
              </a:rPr>
              <a:t> </a:t>
            </a:r>
            <a:r>
              <a:rPr lang="en-US" dirty="0" err="1">
                <a:latin typeface="Tw Cen MT Condensed" panose="020B0606020104020203" pitchFamily="34" charset="0"/>
              </a:rPr>
              <a:t>východiska</a:t>
            </a:r>
            <a:r>
              <a:rPr lang="en-US" dirty="0">
                <a:latin typeface="Tw Cen MT Condensed" panose="020B0606020104020203" pitchFamily="34" charset="0"/>
              </a:rPr>
              <a:t> (</a:t>
            </a:r>
            <a:r>
              <a:rPr lang="en-US" dirty="0" err="1">
                <a:latin typeface="Tw Cen MT Condensed" panose="020B0606020104020203" pitchFamily="34" charset="0"/>
              </a:rPr>
              <a:t>konceptuální</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a </a:t>
            </a:r>
            <a:r>
              <a:rPr lang="en-US" dirty="0" err="1">
                <a:latin typeface="Tw Cen MT Condensed" panose="020B0606020104020203" pitchFamily="34" charset="0"/>
              </a:rPr>
              <a:t>technika</a:t>
            </a:r>
            <a:r>
              <a:rPr lang="en-US" dirty="0">
                <a:latin typeface="Tw Cen MT Condensed" panose="020B0606020104020203" pitchFamily="34" charset="0"/>
              </a:rPr>
              <a:t>, </a:t>
            </a:r>
            <a:r>
              <a:rPr lang="en-US" dirty="0" err="1">
                <a:latin typeface="Tw Cen MT Condensed" panose="020B0606020104020203" pitchFamily="34" charset="0"/>
              </a:rPr>
              <a:t>net.art</a:t>
            </a:r>
            <a:r>
              <a:rPr lang="en-US" dirty="0">
                <a:latin typeface="Tw Cen MT Condensed" panose="020B0606020104020203" pitchFamily="34" charset="0"/>
              </a:rPr>
              <a:t>) ::</a:t>
            </a:r>
          </a:p>
        </p:txBody>
      </p:sp>
      <p:sp>
        <p:nvSpPr>
          <p:cNvPr id="3" name="Subtitle 2">
            <a:extLst>
              <a:ext uri="{FF2B5EF4-FFF2-40B4-BE49-F238E27FC236}">
                <a16:creationId xmlns:a16="http://schemas.microsoft.com/office/drawing/2014/main" id="{198F1C7C-5BB6-4580-9D76-76E762905AFF}"/>
              </a:ext>
            </a:extLst>
          </p:cNvPr>
          <p:cNvSpPr>
            <a:spLocks noGrp="1"/>
          </p:cNvSpPr>
          <p:nvPr>
            <p:ph type="subTitle" idx="1"/>
          </p:nvPr>
        </p:nvSpPr>
        <p:spPr/>
        <p:txBody>
          <a:bodyPr/>
          <a:lstStyle/>
          <a:p>
            <a:r>
              <a:rPr lang="pt-BR" dirty="0">
                <a:latin typeface="Tw Cen MT Condensed" panose="020B0606020104020203" pitchFamily="34" charset="0"/>
              </a:rPr>
              <a:t>Nástroje interpretace novomediálního díla I, PS 2017</a:t>
            </a:r>
            <a:endParaRPr lang="en-US" dirty="0">
              <a:latin typeface="Tw Cen MT Condensed" panose="020B0606020104020203" pitchFamily="34" charset="0"/>
            </a:endParaRPr>
          </a:p>
        </p:txBody>
      </p:sp>
    </p:spTree>
    <p:custDataLst>
      <p:tags r:id="rId1"/>
    </p:custDataLst>
    <p:extLst>
      <p:ext uri="{BB962C8B-B14F-4D97-AF65-F5344CB8AC3E}">
        <p14:creationId xmlns:p14="http://schemas.microsoft.com/office/powerpoint/2010/main" val="97816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en-US" dirty="0" err="1">
                <a:latin typeface="Tw Cen MT Condensed" panose="020B0606020104020203" pitchFamily="34" charset="0"/>
              </a:rPr>
              <a:t>Ko</a:t>
            </a:r>
            <a:r>
              <a:rPr lang="sk-SK" dirty="0">
                <a:latin typeface="Tw Cen MT Condensed" panose="020B0606020104020203" pitchFamily="34" charset="0"/>
              </a:rPr>
              <a:t>nceptuálne umenie</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999715" cy="369332"/>
          </a:xfrm>
          <a:prstGeom prst="rect">
            <a:avLst/>
          </a:prstGeom>
          <a:noFill/>
        </p:spPr>
        <p:txBody>
          <a:bodyPr wrap="none" rtlCol="0">
            <a:spAutoFit/>
          </a:bodyPr>
          <a:lstStyle/>
          <a:p>
            <a:r>
              <a:rPr lang="sk-SK" dirty="0">
                <a:latin typeface="Tw Cen MT Condensed" panose="020B0606020104020203" pitchFamily="34" charset="0"/>
              </a:rPr>
              <a:t>60. – 70.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231136" y="3150110"/>
            <a:ext cx="6746609" cy="369332"/>
          </a:xfrm>
          <a:prstGeom prst="rect">
            <a:avLst/>
          </a:prstGeom>
        </p:spPr>
        <p:txBody>
          <a:bodyPr wrap="square">
            <a:spAutoFit/>
          </a:bodyPr>
          <a:lstStyle/>
          <a:p>
            <a:pPr marL="285750" indent="-285750">
              <a:buFont typeface="Arial" panose="020B0604020202020204" pitchFamily="34" charset="0"/>
              <a:buChar char="•"/>
            </a:pPr>
            <a:r>
              <a:rPr lang="sk-SK" dirty="0">
                <a:latin typeface="Tw Cen MT Condensed" panose="020B0606020104020203" pitchFamily="34" charset="0"/>
              </a:rPr>
              <a:t>výstava </a:t>
            </a:r>
            <a:r>
              <a:rPr lang="sk-SK" i="1" dirty="0">
                <a:latin typeface="Tw Cen MT Condensed" panose="020B0606020104020203" pitchFamily="34" charset="0"/>
              </a:rPr>
              <a:t>Art by Telephone</a:t>
            </a:r>
            <a:r>
              <a:rPr lang="sk-SK" dirty="0">
                <a:latin typeface="Tw Cen MT Condensed" panose="020B0606020104020203" pitchFamily="34" charset="0"/>
              </a:rPr>
              <a:t>, Museum of Contemporary Art, Chicago, Nov 1 – Dec 14 1969</a:t>
            </a:r>
          </a:p>
        </p:txBody>
      </p:sp>
      <p:sp>
        <p:nvSpPr>
          <p:cNvPr id="7" name="Footer Placeholder 4">
            <a:extLst>
              <a:ext uri="{FF2B5EF4-FFF2-40B4-BE49-F238E27FC236}">
                <a16:creationId xmlns:a16="http://schemas.microsoft.com/office/drawing/2014/main" id="{67393EBD-FB59-4E92-8A44-F58AB9DB6FDE}"/>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pic>
        <p:nvPicPr>
          <p:cNvPr id="9" name="Picture 8">
            <a:hlinkClick r:id="rId4"/>
            <a:extLst>
              <a:ext uri="{FF2B5EF4-FFF2-40B4-BE49-F238E27FC236}">
                <a16:creationId xmlns:a16="http://schemas.microsoft.com/office/drawing/2014/main" id="{66142D4E-8783-4AD8-94C5-A5FFD8AF28E4}"/>
              </a:ext>
            </a:extLst>
          </p:cNvPr>
          <p:cNvPicPr/>
          <p:nvPr/>
        </p:nvPicPr>
        <p:blipFill>
          <a:blip r:embed="rId5"/>
          <a:stretch>
            <a:fillRect/>
          </a:stretch>
        </p:blipFill>
        <p:spPr>
          <a:xfrm>
            <a:off x="4158109" y="3665214"/>
            <a:ext cx="3543271" cy="3088877"/>
          </a:xfrm>
          <a:prstGeom prst="rect">
            <a:avLst/>
          </a:prstGeom>
        </p:spPr>
      </p:pic>
      <p:pic>
        <p:nvPicPr>
          <p:cNvPr id="3" name="Picture 2">
            <a:extLst>
              <a:ext uri="{FF2B5EF4-FFF2-40B4-BE49-F238E27FC236}">
                <a16:creationId xmlns:a16="http://schemas.microsoft.com/office/drawing/2014/main" id="{2E534484-EDFB-4571-8D4B-67A812957C1D}"/>
              </a:ext>
            </a:extLst>
          </p:cNvPr>
          <p:cNvPicPr>
            <a:picLocks noChangeAspect="1"/>
          </p:cNvPicPr>
          <p:nvPr/>
        </p:nvPicPr>
        <p:blipFill>
          <a:blip r:embed="rId6"/>
          <a:stretch>
            <a:fillRect/>
          </a:stretch>
        </p:blipFill>
        <p:spPr>
          <a:xfrm>
            <a:off x="9069410" y="2814289"/>
            <a:ext cx="1782907" cy="3621215"/>
          </a:xfrm>
          <a:prstGeom prst="rect">
            <a:avLst/>
          </a:prstGeom>
        </p:spPr>
      </p:pic>
    </p:spTree>
    <p:custDataLst>
      <p:tags r:id="rId1"/>
    </p:custDataLst>
    <p:extLst>
      <p:ext uri="{BB962C8B-B14F-4D97-AF65-F5344CB8AC3E}">
        <p14:creationId xmlns:p14="http://schemas.microsoft.com/office/powerpoint/2010/main" val="26549497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90C0F9-A635-4539-B4A2-5C07D48B98DF}"/>
              </a:ext>
            </a:extLst>
          </p:cNvPr>
          <p:cNvPicPr>
            <a:picLocks noChangeAspect="1"/>
          </p:cNvPicPr>
          <p:nvPr/>
        </p:nvPicPr>
        <p:blipFill>
          <a:blip r:embed="rId4"/>
          <a:stretch>
            <a:fillRect/>
          </a:stretch>
        </p:blipFill>
        <p:spPr>
          <a:xfrm>
            <a:off x="5302128" y="3105834"/>
            <a:ext cx="6200775" cy="3038475"/>
          </a:xfrm>
          <a:prstGeom prst="rect">
            <a:avLst/>
          </a:prstGeom>
        </p:spPr>
      </p:pic>
      <p:pic>
        <p:nvPicPr>
          <p:cNvPr id="5" name="Picture 4">
            <a:extLst>
              <a:ext uri="{FF2B5EF4-FFF2-40B4-BE49-F238E27FC236}">
                <a16:creationId xmlns:a16="http://schemas.microsoft.com/office/drawing/2014/main" id="{9372386E-7F75-48B3-8586-F0E3C1618E03}"/>
              </a:ext>
            </a:extLst>
          </p:cNvPr>
          <p:cNvPicPr>
            <a:picLocks noChangeAspect="1"/>
          </p:cNvPicPr>
          <p:nvPr/>
        </p:nvPicPr>
        <p:blipFill>
          <a:blip r:embed="rId5"/>
          <a:stretch>
            <a:fillRect/>
          </a:stretch>
        </p:blipFill>
        <p:spPr>
          <a:xfrm>
            <a:off x="1068233" y="2341048"/>
            <a:ext cx="3956521" cy="4413043"/>
          </a:xfrm>
          <a:prstGeom prst="rect">
            <a:avLst/>
          </a:prstGeom>
        </p:spPr>
      </p:pic>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587742" cy="369332"/>
          </a:xfrm>
          <a:prstGeom prst="rect">
            <a:avLst/>
          </a:prstGeom>
          <a:noFill/>
        </p:spPr>
        <p:txBody>
          <a:bodyPr wrap="none" rtlCol="0">
            <a:spAutoFit/>
          </a:bodyPr>
          <a:lstStyle/>
          <a:p>
            <a:r>
              <a:rPr lang="sk-SK" dirty="0">
                <a:latin typeface="Tw Cen MT Condensed" panose="020B0606020104020203" pitchFamily="34" charset="0"/>
              </a:rPr>
              <a:t>80.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1834271" y="3105834"/>
            <a:ext cx="8523455" cy="2031325"/>
          </a:xfrm>
          <a:prstGeom prst="rect">
            <a:avLst/>
          </a:prstGeom>
        </p:spPr>
        <p:txBody>
          <a:bodyPr wrap="square">
            <a:spAutoFit/>
          </a:bodyPr>
          <a:lstStyle/>
          <a:p>
            <a:r>
              <a:rPr lang="sk-SK" dirty="0">
                <a:latin typeface="Tw Cen MT Condensed" panose="020B0606020104020203" pitchFamily="34" charset="0"/>
              </a:rPr>
              <a:t>„</a:t>
            </a:r>
            <a:r>
              <a:rPr lang="en-US" dirty="0">
                <a:latin typeface="Tw Cen MT Condensed" panose="020B0606020104020203" pitchFamily="34" charset="0"/>
              </a:rPr>
              <a:t>The building of new ELECTRONIC SUPER HIGHWAYS will become an even huger enterprise. Assuming we connect New York with Los Angeles by means of an electronic telecommunication network that operates in strong transmission ranges, as well as with continental satellites,</a:t>
            </a:r>
            <a:r>
              <a:rPr lang="sk-SK" dirty="0">
                <a:latin typeface="Tw Cen MT Condensed" panose="020B0606020104020203" pitchFamily="34" charset="0"/>
              </a:rPr>
              <a:t> </a:t>
            </a:r>
            <a:r>
              <a:rPr lang="en-US" dirty="0">
                <a:latin typeface="Tw Cen MT Condensed" panose="020B0606020104020203" pitchFamily="34" charset="0"/>
              </a:rPr>
              <a:t>[…] video-teleconferences that consume no energy (though there is the initial cost of copper) will drastically reduce air travel, and along with it the chaotic shuttling of airport buses through city streets – forever!</a:t>
            </a:r>
            <a:r>
              <a:rPr lang="sk-SK" dirty="0">
                <a:latin typeface="Tw Cen MT Condensed" panose="020B0606020104020203" pitchFamily="34" charset="0"/>
              </a:rPr>
              <a:t>“</a:t>
            </a:r>
          </a:p>
          <a:p>
            <a:pPr algn="r"/>
            <a:endParaRPr lang="sk-SK" dirty="0">
              <a:latin typeface="Tw Cen MT Condensed" panose="020B0606020104020203" pitchFamily="34" charset="0"/>
            </a:endParaRPr>
          </a:p>
          <a:p>
            <a:pPr algn="r"/>
            <a:r>
              <a:rPr lang="en-US" dirty="0">
                <a:latin typeface="Tw Cen MT Condensed" panose="020B0606020104020203" pitchFamily="34" charset="0"/>
              </a:rPr>
              <a:t>Nam June Paik</a:t>
            </a:r>
            <a:r>
              <a:rPr lang="sk-SK" dirty="0">
                <a:latin typeface="Tw Cen MT Condensed" panose="020B0606020104020203" pitchFamily="34" charset="0"/>
              </a:rPr>
              <a:t>,</a:t>
            </a:r>
            <a:r>
              <a:rPr lang="en-US" dirty="0">
                <a:latin typeface="Tw Cen MT Condensed" panose="020B0606020104020203" pitchFamily="34" charset="0"/>
              </a:rPr>
              <a:t> </a:t>
            </a:r>
            <a:r>
              <a:rPr lang="en-US" i="1" dirty="0">
                <a:latin typeface="Tw Cen MT Condensed" panose="020B0606020104020203" pitchFamily="34" charset="0"/>
              </a:rPr>
              <a:t>Media Planning for the Postindustrial Society—The 21</a:t>
            </a:r>
            <a:r>
              <a:rPr lang="en-US" i="1" baseline="30000" dirty="0">
                <a:latin typeface="Tw Cen MT Condensed" panose="020B0606020104020203" pitchFamily="34" charset="0"/>
              </a:rPr>
              <a:t>st</a:t>
            </a:r>
            <a:r>
              <a:rPr lang="sk-SK" i="1" dirty="0">
                <a:latin typeface="Tw Cen MT Condensed" panose="020B0606020104020203" pitchFamily="34" charset="0"/>
              </a:rPr>
              <a:t> C</a:t>
            </a:r>
            <a:r>
              <a:rPr lang="en-US" i="1" dirty="0" err="1">
                <a:latin typeface="Tw Cen MT Condensed" panose="020B0606020104020203" pitchFamily="34" charset="0"/>
              </a:rPr>
              <a:t>entury</a:t>
            </a:r>
            <a:r>
              <a:rPr lang="en-US" i="1" dirty="0">
                <a:latin typeface="Tw Cen MT Condensed" panose="020B0606020104020203" pitchFamily="34" charset="0"/>
              </a:rPr>
              <a:t> is Now Only 26 Years Away</a:t>
            </a:r>
            <a:r>
              <a:rPr lang="en-US" dirty="0">
                <a:latin typeface="Tw Cen MT Condensed" panose="020B0606020104020203" pitchFamily="34" charset="0"/>
              </a:rPr>
              <a:t>, 1974</a:t>
            </a:r>
            <a:endParaRPr lang="sk-SK" dirty="0">
              <a:latin typeface="Tw Cen MT Condensed" panose="020B0606020104020203" pitchFamily="34" charset="0"/>
            </a:endParaRPr>
          </a:p>
        </p:txBody>
      </p:sp>
      <p:sp>
        <p:nvSpPr>
          <p:cNvPr id="7" name="Footer Placeholder 4">
            <a:extLst>
              <a:ext uri="{FF2B5EF4-FFF2-40B4-BE49-F238E27FC236}">
                <a16:creationId xmlns:a16="http://schemas.microsoft.com/office/drawing/2014/main" id="{326C31CD-3042-423B-91C7-BE2FCD5DC025}"/>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
        <p:nvSpPr>
          <p:cNvPr id="11" name="Rectangle 10">
            <a:extLst>
              <a:ext uri="{FF2B5EF4-FFF2-40B4-BE49-F238E27FC236}">
                <a16:creationId xmlns:a16="http://schemas.microsoft.com/office/drawing/2014/main" id="{B3D3647E-1F1F-4E1B-AF80-9DB53D977C18}"/>
              </a:ext>
            </a:extLst>
          </p:cNvPr>
          <p:cNvSpPr/>
          <p:nvPr/>
        </p:nvSpPr>
        <p:spPr>
          <a:xfrm>
            <a:off x="1834271" y="5567780"/>
            <a:ext cx="7031181" cy="923330"/>
          </a:xfrm>
          <a:prstGeom prst="rect">
            <a:avLst/>
          </a:prstGeom>
        </p:spPr>
        <p:txBody>
          <a:bodyPr wrap="square">
            <a:spAutoFit/>
          </a:bodyPr>
          <a:lstStyle/>
          <a:p>
            <a:pPr marL="285750" indent="-285750">
              <a:buFont typeface="Arial" panose="020B0604020202020204" pitchFamily="34" charset="0"/>
              <a:buChar char="•"/>
            </a:pPr>
            <a:r>
              <a:rPr lang="en-US" dirty="0">
                <a:latin typeface="Tw Cen MT Condensed" panose="020B0606020104020203" pitchFamily="34" charset="0"/>
              </a:rPr>
              <a:t>Kit Galloway</a:t>
            </a:r>
            <a:r>
              <a:rPr lang="sk-SK" dirty="0">
                <a:latin typeface="Tw Cen MT Condensed" panose="020B0606020104020203" pitchFamily="34" charset="0"/>
              </a:rPr>
              <a:t>, </a:t>
            </a:r>
            <a:r>
              <a:rPr lang="en-US" dirty="0">
                <a:latin typeface="Tw Cen MT Condensed" panose="020B0606020104020203" pitchFamily="34" charset="0"/>
              </a:rPr>
              <a:t>Sherrie Rabinowitz,</a:t>
            </a:r>
            <a:r>
              <a:rPr lang="sk-SK" dirty="0">
                <a:latin typeface="Tw Cen MT Condensed" panose="020B0606020104020203" pitchFamily="34" charset="0"/>
              </a:rPr>
              <a:t> </a:t>
            </a:r>
            <a:r>
              <a:rPr lang="en-US" i="1" dirty="0">
                <a:latin typeface="Tw Cen MT Condensed" panose="020B0606020104020203" pitchFamily="34" charset="0"/>
              </a:rPr>
              <a:t>Electronic Café</a:t>
            </a:r>
            <a:r>
              <a:rPr lang="en-US" dirty="0">
                <a:latin typeface="Tw Cen MT Condensed" panose="020B0606020104020203" pitchFamily="34" charset="0"/>
              </a:rPr>
              <a:t>.</a:t>
            </a:r>
            <a:r>
              <a:rPr lang="sk-SK" dirty="0">
                <a:latin typeface="Tw Cen MT Condensed" panose="020B0606020104020203" pitchFamily="34" charset="0"/>
              </a:rPr>
              <a:t> </a:t>
            </a:r>
            <a:r>
              <a:rPr lang="en-US" i="1" dirty="0">
                <a:latin typeface="Tw Cen MT Condensed" panose="020B0606020104020203" pitchFamily="34" charset="0"/>
              </a:rPr>
              <a:t>Electronic Cafe Network</a:t>
            </a:r>
            <a:r>
              <a:rPr lang="sk-SK" i="1" dirty="0">
                <a:latin typeface="Tw Cen MT Condensed" panose="020B0606020104020203" pitchFamily="34" charset="0"/>
              </a:rPr>
              <a:t>, </a:t>
            </a:r>
            <a:r>
              <a:rPr lang="sk-SK" dirty="0">
                <a:latin typeface="Tw Cen MT Condensed" panose="020B0606020104020203" pitchFamily="34" charset="0"/>
              </a:rPr>
              <a:t>1984</a:t>
            </a:r>
          </a:p>
          <a:p>
            <a:pPr marL="285750" indent="-285750">
              <a:buFont typeface="Arial" panose="020B0604020202020204" pitchFamily="34" charset="0"/>
              <a:buChar char="•"/>
            </a:pPr>
            <a:endParaRPr lang="sk-SK" i="1" dirty="0">
              <a:latin typeface="Tw Cen MT Condensed" panose="020B0606020104020203" pitchFamily="34" charset="0"/>
            </a:endParaRPr>
          </a:p>
          <a:p>
            <a:pPr marL="285750" indent="-285750">
              <a:buFont typeface="Arial" panose="020B0604020202020204" pitchFamily="34" charset="0"/>
              <a:buChar char="•"/>
            </a:pPr>
            <a:r>
              <a:rPr lang="sk-SK" dirty="0">
                <a:latin typeface="Tw Cen MT Condensed" panose="020B0606020104020203" pitchFamily="34" charset="0"/>
              </a:rPr>
              <a:t>Gene Youngblood, </a:t>
            </a:r>
            <a:r>
              <a:rPr lang="sk-SK" i="1" dirty="0">
                <a:latin typeface="Tw Cen MT Condensed" panose="020B0606020104020203" pitchFamily="34" charset="0"/>
              </a:rPr>
              <a:t>„metadesign“, </a:t>
            </a:r>
            <a:r>
              <a:rPr lang="sk-SK" dirty="0">
                <a:latin typeface="Tw Cen MT Condensed" panose="020B0606020104020203" pitchFamily="34" charset="0"/>
              </a:rPr>
              <a:t>1986</a:t>
            </a:r>
            <a:endParaRPr lang="en-US" dirty="0">
              <a:latin typeface="Tw Cen MT Condensed" panose="020B0606020104020203" pitchFamily="34" charset="0"/>
            </a:endParaRPr>
          </a:p>
        </p:txBody>
      </p:sp>
    </p:spTree>
    <p:custDataLst>
      <p:tags r:id="rId1"/>
    </p:custDataLst>
    <p:extLst>
      <p:ext uri="{BB962C8B-B14F-4D97-AF65-F5344CB8AC3E}">
        <p14:creationId xmlns:p14="http://schemas.microsoft.com/office/powerpoint/2010/main" val="971573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998111" cy="369332"/>
          </a:xfrm>
          <a:prstGeom prst="rect">
            <a:avLst/>
          </a:prstGeom>
          <a:noFill/>
        </p:spPr>
        <p:txBody>
          <a:bodyPr wrap="none" rtlCol="0">
            <a:spAutoFit/>
          </a:bodyPr>
          <a:lstStyle/>
          <a:p>
            <a:r>
              <a:rPr lang="sk-SK" dirty="0">
                <a:latin typeface="Tw Cen MT Condensed" panose="020B0606020104020203" pitchFamily="34" charset="0"/>
              </a:rPr>
              <a:t>80 – 90.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231136" y="3420597"/>
            <a:ext cx="7729728" cy="2862322"/>
          </a:xfrm>
          <a:prstGeom prst="rect">
            <a:avLst/>
          </a:prstGeom>
        </p:spPr>
        <p:txBody>
          <a:bodyPr wrap="square">
            <a:spAutoFit/>
          </a:bodyPr>
          <a:lstStyle/>
          <a:p>
            <a:r>
              <a:rPr lang="sk-SK" dirty="0">
                <a:latin typeface="Tw Cen MT Condensed" panose="020B0606020104020203" pitchFamily="34" charset="0"/>
              </a:rPr>
              <a:t>Umelecká “sieťová avantgarda” sa vyvíjala v 3 fázach:</a:t>
            </a:r>
          </a:p>
          <a:p>
            <a:pPr marL="285750" indent="-285750">
              <a:buFont typeface="Arial" panose="020B0604020202020204" pitchFamily="34" charset="0"/>
              <a:buChar char="•"/>
            </a:pPr>
            <a:endParaRPr lang="sk-SK" dirty="0">
              <a:latin typeface="Tw Cen MT Condensed" panose="020B0606020104020203" pitchFamily="34" charset="0"/>
            </a:endParaRPr>
          </a:p>
          <a:p>
            <a:pPr marL="342900" indent="-342900">
              <a:buFont typeface="+mj-lt"/>
              <a:buAutoNum type="arabicParenR"/>
            </a:pPr>
            <a:r>
              <a:rPr lang="sk-SK" dirty="0">
                <a:latin typeface="Tw Cen MT Condensed" panose="020B0606020104020203" pitchFamily="34" charset="0"/>
              </a:rPr>
              <a:t>80. roky 20. storočia - performatívne, dočasné experimenty a intervencie „cudzích“ (teda už existujúcich) sietí, ktoré používali (a zneužívali) staré a nové telekomunikčné médiá</a:t>
            </a:r>
          </a:p>
          <a:p>
            <a:pPr marL="342900" indent="-342900">
              <a:buFont typeface="+mj-lt"/>
              <a:buAutoNum type="arabicParenR"/>
            </a:pPr>
            <a:r>
              <a:rPr lang="sk-SK" dirty="0">
                <a:latin typeface="Tw Cen MT Condensed" panose="020B0606020104020203" pitchFamily="34" charset="0"/>
              </a:rPr>
              <a:t>Začiatok 90. rokov - umelci vytvárali a dizajnovali svoje vlastné stále štruktúry, zdieľanie v rámci komunít</a:t>
            </a:r>
          </a:p>
          <a:p>
            <a:pPr marL="342900" indent="-342900">
              <a:buFont typeface="+mj-lt"/>
              <a:buAutoNum type="arabicParenR"/>
            </a:pPr>
            <a:r>
              <a:rPr lang="pl-PL" dirty="0">
                <a:latin typeface="Tw Cen MT Condensed" panose="020B0606020104020203" pitchFamily="34" charset="0"/>
              </a:rPr>
              <a:t>1994 – 95 – projekty sa začali presúvať na web </a:t>
            </a:r>
            <a:endParaRPr lang="sk-SK" dirty="0">
              <a:latin typeface="Tw Cen MT Condensed" panose="020B0606020104020203" pitchFamily="34" charset="0"/>
            </a:endParaRPr>
          </a:p>
          <a:p>
            <a:pPr marL="342900" indent="-342900">
              <a:buFont typeface="+mj-lt"/>
              <a:buAutoNum type="arabicParenR"/>
            </a:pPr>
            <a:endParaRPr lang="sk-SK" dirty="0">
              <a:latin typeface="Tw Cen MT Condensed" panose="020B0606020104020203" pitchFamily="34" charset="0"/>
            </a:endParaRPr>
          </a:p>
          <a:p>
            <a:pPr marL="342900" indent="-342900">
              <a:buFont typeface="+mj-lt"/>
              <a:buAutoNum type="arabicParenR"/>
            </a:pPr>
            <a:endParaRPr lang="sk-SK" dirty="0">
              <a:latin typeface="Tw Cen MT Condensed" panose="020B0606020104020203" pitchFamily="34" charset="0"/>
            </a:endParaRPr>
          </a:p>
          <a:p>
            <a:pPr marL="285750" indent="-285750">
              <a:buFont typeface="Arial" panose="020B0604020202020204" pitchFamily="34" charset="0"/>
              <a:buChar char="•"/>
            </a:pPr>
            <a:endParaRPr lang="sk-SK" dirty="0">
              <a:latin typeface="Tw Cen MT Condensed" panose="020B0606020104020203" pitchFamily="34" charset="0"/>
            </a:endParaRPr>
          </a:p>
        </p:txBody>
      </p:sp>
      <p:sp>
        <p:nvSpPr>
          <p:cNvPr id="7" name="Footer Placeholder 4">
            <a:extLst>
              <a:ext uri="{FF2B5EF4-FFF2-40B4-BE49-F238E27FC236}">
                <a16:creationId xmlns:a16="http://schemas.microsoft.com/office/drawing/2014/main" id="{326C31CD-3042-423B-91C7-BE2FCD5DC025}"/>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Tree>
    <p:custDataLst>
      <p:tags r:id="rId1"/>
    </p:custDataLst>
    <p:extLst>
      <p:ext uri="{BB962C8B-B14F-4D97-AF65-F5344CB8AC3E}">
        <p14:creationId xmlns:p14="http://schemas.microsoft.com/office/powerpoint/2010/main" val="32527312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587742" cy="369332"/>
          </a:xfrm>
          <a:prstGeom prst="rect">
            <a:avLst/>
          </a:prstGeom>
          <a:noFill/>
        </p:spPr>
        <p:txBody>
          <a:bodyPr wrap="none" rtlCol="0">
            <a:spAutoFit/>
          </a:bodyPr>
          <a:lstStyle/>
          <a:p>
            <a:r>
              <a:rPr lang="sk-SK" dirty="0">
                <a:latin typeface="Tw Cen MT Condensed" panose="020B0606020104020203" pitchFamily="34" charset="0"/>
              </a:rPr>
              <a:t>90.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231136" y="3420597"/>
            <a:ext cx="7729728" cy="2308324"/>
          </a:xfrm>
          <a:prstGeom prst="rect">
            <a:avLst/>
          </a:prstGeom>
        </p:spPr>
        <p:txBody>
          <a:bodyPr wrap="square">
            <a:spAutoFit/>
          </a:bodyPr>
          <a:lstStyle/>
          <a:p>
            <a:pPr marL="285750" indent="-285750">
              <a:buFont typeface="Arial" panose="020B0604020202020204" pitchFamily="34" charset="0"/>
              <a:buChar char="•"/>
            </a:pPr>
            <a:r>
              <a:rPr lang="sk-SK" dirty="0">
                <a:latin typeface="Tw Cen MT Condensed" panose="020B0606020104020203" pitchFamily="34" charset="0"/>
              </a:rPr>
              <a:t>90. roky 20. storočia - festivaly, výstavy a publikácie pojednávajúce o umeleckých aktivitách v oblasti elektronickej literatúry, počítačovej grafiky a hudby, net.art alebo interaktívnymi inštaláciami</a:t>
            </a:r>
          </a:p>
          <a:p>
            <a:endParaRPr lang="sk-SK" dirty="0">
              <a:latin typeface="Tw Cen MT Condensed" panose="020B0606020104020203" pitchFamily="34" charset="0"/>
            </a:endParaRPr>
          </a:p>
          <a:p>
            <a:pPr marL="285750" indent="-285750">
              <a:buFont typeface="Arial" panose="020B0604020202020204" pitchFamily="34" charset="0"/>
              <a:buChar char="•"/>
            </a:pPr>
            <a:r>
              <a:rPr lang="sk-SK" dirty="0">
                <a:latin typeface="Tw Cen MT Condensed" panose="020B0606020104020203" pitchFamily="34" charset="0"/>
              </a:rPr>
              <a:t>prvá polovica 90. rokov 20. storočia - internetové umenie chápané ako činnosť, zaoberajúca sa takmer výlučne len architektúrou World Wide Webu</a:t>
            </a:r>
          </a:p>
          <a:p>
            <a:endParaRPr lang="sk-SK" dirty="0">
              <a:latin typeface="Tw Cen MT Condensed" panose="020B0606020104020203" pitchFamily="34" charset="0"/>
            </a:endParaRPr>
          </a:p>
          <a:p>
            <a:r>
              <a:rPr lang="sk-SK" dirty="0">
                <a:latin typeface="Tw Cen MT Condensed" panose="020B0606020104020203" pitchFamily="34" charset="0"/>
              </a:rPr>
              <a:t>1991 - , Wolfgang Staehle, </a:t>
            </a:r>
            <a:r>
              <a:rPr lang="sk-SK" i="1" dirty="0">
                <a:latin typeface="Tw Cen MT Condensed" panose="020B0606020104020203" pitchFamily="34" charset="0"/>
              </a:rPr>
              <a:t>The Thing </a:t>
            </a:r>
          </a:p>
          <a:p>
            <a:endParaRPr lang="sk-SK" dirty="0">
              <a:latin typeface="Tw Cen MT Condensed" panose="020B0606020104020203" pitchFamily="34" charset="0"/>
            </a:endParaRPr>
          </a:p>
        </p:txBody>
      </p:sp>
      <p:sp>
        <p:nvSpPr>
          <p:cNvPr id="7" name="Footer Placeholder 4">
            <a:extLst>
              <a:ext uri="{FF2B5EF4-FFF2-40B4-BE49-F238E27FC236}">
                <a16:creationId xmlns:a16="http://schemas.microsoft.com/office/drawing/2014/main" id="{326C31CD-3042-423B-91C7-BE2FCD5DC025}"/>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pic>
        <p:nvPicPr>
          <p:cNvPr id="3" name="Picture 2">
            <a:extLst>
              <a:ext uri="{FF2B5EF4-FFF2-40B4-BE49-F238E27FC236}">
                <a16:creationId xmlns:a16="http://schemas.microsoft.com/office/drawing/2014/main" id="{C0625358-33A0-4FAC-81EE-571DBAB8FA65}"/>
              </a:ext>
            </a:extLst>
          </p:cNvPr>
          <p:cNvPicPr>
            <a:picLocks noChangeAspect="1"/>
          </p:cNvPicPr>
          <p:nvPr/>
        </p:nvPicPr>
        <p:blipFill>
          <a:blip r:embed="rId4"/>
          <a:stretch>
            <a:fillRect/>
          </a:stretch>
        </p:blipFill>
        <p:spPr>
          <a:xfrm>
            <a:off x="6438244" y="4776849"/>
            <a:ext cx="3174613" cy="1904144"/>
          </a:xfrm>
          <a:prstGeom prst="rect">
            <a:avLst/>
          </a:prstGeom>
        </p:spPr>
      </p:pic>
    </p:spTree>
    <p:custDataLst>
      <p:tags r:id="rId1"/>
    </p:custDataLst>
    <p:extLst>
      <p:ext uri="{BB962C8B-B14F-4D97-AF65-F5344CB8AC3E}">
        <p14:creationId xmlns:p14="http://schemas.microsoft.com/office/powerpoint/2010/main" val="2997887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587742" cy="369332"/>
          </a:xfrm>
          <a:prstGeom prst="rect">
            <a:avLst/>
          </a:prstGeom>
          <a:noFill/>
        </p:spPr>
        <p:txBody>
          <a:bodyPr wrap="none" rtlCol="0">
            <a:spAutoFit/>
          </a:bodyPr>
          <a:lstStyle/>
          <a:p>
            <a:r>
              <a:rPr lang="sk-SK" dirty="0">
                <a:latin typeface="Tw Cen MT Condensed" panose="020B0606020104020203" pitchFamily="34" charset="0"/>
              </a:rPr>
              <a:t>90.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231136" y="3420597"/>
            <a:ext cx="7729728" cy="369332"/>
          </a:xfrm>
          <a:prstGeom prst="rect">
            <a:avLst/>
          </a:prstGeom>
        </p:spPr>
        <p:txBody>
          <a:bodyPr wrap="square">
            <a:spAutoFit/>
          </a:bodyPr>
          <a:lstStyle/>
          <a:p>
            <a:r>
              <a:rPr lang="sk-SK" dirty="0">
                <a:latin typeface="Tw Cen MT Condensed" panose="020B0606020104020203" pitchFamily="34" charset="0"/>
              </a:rPr>
              <a:t>1991 - , Wolfgang Staehle, </a:t>
            </a:r>
            <a:r>
              <a:rPr lang="sk-SK" i="1" dirty="0">
                <a:latin typeface="Tw Cen MT Condensed" panose="020B0606020104020203" pitchFamily="34" charset="0"/>
              </a:rPr>
              <a:t>The Thing </a:t>
            </a:r>
          </a:p>
        </p:txBody>
      </p:sp>
      <p:sp>
        <p:nvSpPr>
          <p:cNvPr id="7" name="Footer Placeholder 4">
            <a:extLst>
              <a:ext uri="{FF2B5EF4-FFF2-40B4-BE49-F238E27FC236}">
                <a16:creationId xmlns:a16="http://schemas.microsoft.com/office/drawing/2014/main" id="{326C31CD-3042-423B-91C7-BE2FCD5DC025}"/>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pic>
        <p:nvPicPr>
          <p:cNvPr id="5" name="Picture 4">
            <a:extLst>
              <a:ext uri="{FF2B5EF4-FFF2-40B4-BE49-F238E27FC236}">
                <a16:creationId xmlns:a16="http://schemas.microsoft.com/office/drawing/2014/main" id="{C244DB4A-3CBA-4C49-A2C1-BD8ED101BAEF}"/>
              </a:ext>
            </a:extLst>
          </p:cNvPr>
          <p:cNvPicPr>
            <a:picLocks noChangeAspect="1"/>
          </p:cNvPicPr>
          <p:nvPr/>
        </p:nvPicPr>
        <p:blipFill>
          <a:blip r:embed="rId4"/>
          <a:stretch>
            <a:fillRect/>
          </a:stretch>
        </p:blipFill>
        <p:spPr>
          <a:xfrm>
            <a:off x="7014911" y="2835136"/>
            <a:ext cx="4970040" cy="3606866"/>
          </a:xfrm>
          <a:prstGeom prst="rect">
            <a:avLst/>
          </a:prstGeom>
        </p:spPr>
      </p:pic>
      <p:pic>
        <p:nvPicPr>
          <p:cNvPr id="10" name="Picture 9">
            <a:extLst>
              <a:ext uri="{FF2B5EF4-FFF2-40B4-BE49-F238E27FC236}">
                <a16:creationId xmlns:a16="http://schemas.microsoft.com/office/drawing/2014/main" id="{6A1E340F-2086-4966-B24F-63DB1A0E92A1}"/>
              </a:ext>
            </a:extLst>
          </p:cNvPr>
          <p:cNvPicPr>
            <a:picLocks noChangeAspect="1"/>
          </p:cNvPicPr>
          <p:nvPr/>
        </p:nvPicPr>
        <p:blipFill rotWithShape="1">
          <a:blip r:embed="rId5"/>
          <a:srcRect b="54072"/>
          <a:stretch/>
        </p:blipFill>
        <p:spPr>
          <a:xfrm>
            <a:off x="1504650" y="4794096"/>
            <a:ext cx="2078916" cy="1573590"/>
          </a:xfrm>
          <a:prstGeom prst="rect">
            <a:avLst/>
          </a:prstGeom>
        </p:spPr>
      </p:pic>
      <p:pic>
        <p:nvPicPr>
          <p:cNvPr id="11" name="Picture 10">
            <a:extLst>
              <a:ext uri="{FF2B5EF4-FFF2-40B4-BE49-F238E27FC236}">
                <a16:creationId xmlns:a16="http://schemas.microsoft.com/office/drawing/2014/main" id="{2CF91567-8346-4B80-B2F1-2FC42480DA08}"/>
              </a:ext>
            </a:extLst>
          </p:cNvPr>
          <p:cNvPicPr>
            <a:picLocks noChangeAspect="1"/>
          </p:cNvPicPr>
          <p:nvPr/>
        </p:nvPicPr>
        <p:blipFill rotWithShape="1">
          <a:blip r:embed="rId5"/>
          <a:srcRect t="52014"/>
          <a:stretch/>
        </p:blipFill>
        <p:spPr>
          <a:xfrm>
            <a:off x="4259780" y="4794096"/>
            <a:ext cx="2078916" cy="1644112"/>
          </a:xfrm>
          <a:prstGeom prst="rect">
            <a:avLst/>
          </a:prstGeom>
        </p:spPr>
      </p:pic>
    </p:spTree>
    <p:custDataLst>
      <p:tags r:id="rId1"/>
    </p:custDataLst>
    <p:extLst>
      <p:ext uri="{BB962C8B-B14F-4D97-AF65-F5344CB8AC3E}">
        <p14:creationId xmlns:p14="http://schemas.microsoft.com/office/powerpoint/2010/main" val="3374333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587742" cy="369332"/>
          </a:xfrm>
          <a:prstGeom prst="rect">
            <a:avLst/>
          </a:prstGeom>
          <a:noFill/>
        </p:spPr>
        <p:txBody>
          <a:bodyPr wrap="none" rtlCol="0">
            <a:spAutoFit/>
          </a:bodyPr>
          <a:lstStyle/>
          <a:p>
            <a:r>
              <a:rPr lang="sk-SK" dirty="0">
                <a:latin typeface="Tw Cen MT Condensed" panose="020B0606020104020203" pitchFamily="34" charset="0"/>
              </a:rPr>
              <a:t>90.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231136" y="3420597"/>
            <a:ext cx="7729728" cy="2031325"/>
          </a:xfrm>
          <a:prstGeom prst="rect">
            <a:avLst/>
          </a:prstGeom>
        </p:spPr>
        <p:txBody>
          <a:bodyPr wrap="square">
            <a:spAutoFit/>
          </a:bodyPr>
          <a:lstStyle/>
          <a:p>
            <a:r>
              <a:rPr lang="en-US" dirty="0" err="1">
                <a:latin typeface="Tw Cen MT Condensed" panose="020B0606020104020203" pitchFamily="34" charset="0"/>
              </a:rPr>
              <a:t>Net.art</a:t>
            </a:r>
            <a:r>
              <a:rPr lang="en-US" dirty="0">
                <a:latin typeface="Tw Cen MT Condensed" panose="020B0606020104020203" pitchFamily="34" charset="0"/>
              </a:rPr>
              <a:t>:</a:t>
            </a:r>
          </a:p>
          <a:p>
            <a:endParaRPr lang="en-US" dirty="0">
              <a:latin typeface="Tw Cen MT Condensed" panose="020B0606020104020203" pitchFamily="34" charset="0"/>
            </a:endParaRPr>
          </a:p>
          <a:p>
            <a:r>
              <a:rPr lang="sk-SK" dirty="0">
                <a:latin typeface="Tw Cen MT Condensed" panose="020B0606020104020203" pitchFamily="34" charset="0"/>
              </a:rPr>
              <a:t>„dočasné (aj keď nie nevyhnutne založené na čase) a nestabilné, rovnako ako samotné siete. [...] Hlavným nástrojom net.artu je hypertextový odkaz, prostredníctvom ktorého môže byť jeden WWW dokument prepojený s iným, bez ohľadu na to, kde na internete je ten druhý dokument umiestnený.“</a:t>
            </a:r>
            <a:endParaRPr lang="en-US" dirty="0">
              <a:latin typeface="Tw Cen MT Condensed" panose="020B0606020104020203" pitchFamily="34" charset="0"/>
            </a:endParaRPr>
          </a:p>
          <a:p>
            <a:endParaRPr lang="en-US" i="1" dirty="0">
              <a:latin typeface="Tw Cen MT Condensed" panose="020B0606020104020203" pitchFamily="34" charset="0"/>
            </a:endParaRPr>
          </a:p>
          <a:p>
            <a:pPr algn="r"/>
            <a:r>
              <a:rPr lang="sk-SK" dirty="0">
                <a:latin typeface="Tw Cen MT Condensed" panose="020B0606020104020203" pitchFamily="34" charset="0"/>
              </a:rPr>
              <a:t>Andreas Broeckmann</a:t>
            </a:r>
            <a:r>
              <a:rPr lang="en-US" dirty="0">
                <a:latin typeface="Tw Cen MT Condensed" panose="020B0606020104020203" pitchFamily="34" charset="0"/>
              </a:rPr>
              <a:t>, </a:t>
            </a:r>
            <a:r>
              <a:rPr lang="en-US" i="1" dirty="0" err="1">
                <a:latin typeface="Tw Cen MT Condensed" panose="020B0606020104020203" pitchFamily="34" charset="0"/>
              </a:rPr>
              <a:t>Net.Art</a:t>
            </a:r>
            <a:r>
              <a:rPr lang="en-US" i="1" dirty="0">
                <a:latin typeface="Tw Cen MT Condensed" panose="020B0606020104020203" pitchFamily="34" charset="0"/>
              </a:rPr>
              <a:t>, Machines, and Parasites, </a:t>
            </a:r>
            <a:r>
              <a:rPr lang="en-US" dirty="0">
                <a:latin typeface="Tw Cen MT Condensed" panose="020B0606020104020203" pitchFamily="34" charset="0"/>
              </a:rPr>
              <a:t>1997</a:t>
            </a:r>
            <a:r>
              <a:rPr lang="sk-SK" dirty="0">
                <a:latin typeface="Tw Cen MT Condensed" panose="020B0606020104020203" pitchFamily="34" charset="0"/>
              </a:rPr>
              <a:t> </a:t>
            </a:r>
          </a:p>
        </p:txBody>
      </p:sp>
      <p:sp>
        <p:nvSpPr>
          <p:cNvPr id="7" name="Footer Placeholder 4">
            <a:extLst>
              <a:ext uri="{FF2B5EF4-FFF2-40B4-BE49-F238E27FC236}">
                <a16:creationId xmlns:a16="http://schemas.microsoft.com/office/drawing/2014/main" id="{326C31CD-3042-423B-91C7-BE2FCD5DC025}"/>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Tree>
    <p:custDataLst>
      <p:tags r:id="rId1"/>
    </p:custDataLst>
    <p:extLst>
      <p:ext uri="{BB962C8B-B14F-4D97-AF65-F5344CB8AC3E}">
        <p14:creationId xmlns:p14="http://schemas.microsoft.com/office/powerpoint/2010/main" val="3847165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3" name="Rectangle 2">
            <a:extLst>
              <a:ext uri="{FF2B5EF4-FFF2-40B4-BE49-F238E27FC236}">
                <a16:creationId xmlns:a16="http://schemas.microsoft.com/office/drawing/2014/main" id="{AD610936-3F10-428B-B9C2-E7F0366E1168}"/>
              </a:ext>
            </a:extLst>
          </p:cNvPr>
          <p:cNvSpPr/>
          <p:nvPr/>
        </p:nvSpPr>
        <p:spPr>
          <a:xfrm>
            <a:off x="3047999" y="4536787"/>
            <a:ext cx="6096000" cy="461665"/>
          </a:xfrm>
          <a:prstGeom prst="rect">
            <a:avLst/>
          </a:prstGeom>
        </p:spPr>
        <p:txBody>
          <a:bodyPr>
            <a:spAutoFit/>
          </a:bodyPr>
          <a:lstStyle/>
          <a:p>
            <a:pPr algn="ctr"/>
            <a:r>
              <a:rPr lang="nl-NL" sz="2400" b="1" dirty="0">
                <a:latin typeface="Tw Cen MT Condensed" panose="020B0606020104020203" pitchFamily="34" charset="0"/>
              </a:rPr>
              <a:t>[...] J8~g#|\;Net. Art{-^s1 [...]</a:t>
            </a:r>
            <a:endParaRPr lang="en-US" sz="2400" b="1"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587742" cy="369332"/>
          </a:xfrm>
          <a:prstGeom prst="rect">
            <a:avLst/>
          </a:prstGeom>
          <a:noFill/>
        </p:spPr>
        <p:txBody>
          <a:bodyPr wrap="none" rtlCol="0">
            <a:spAutoFit/>
          </a:bodyPr>
          <a:lstStyle/>
          <a:p>
            <a:r>
              <a:rPr lang="sk-SK" dirty="0">
                <a:latin typeface="Tw Cen MT Condensed" panose="020B0606020104020203" pitchFamily="34" charset="0"/>
              </a:rPr>
              <a:t>90.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231136" y="3420597"/>
            <a:ext cx="6096000" cy="1200329"/>
          </a:xfrm>
          <a:prstGeom prst="rect">
            <a:avLst/>
          </a:prstGeom>
        </p:spPr>
        <p:txBody>
          <a:bodyPr>
            <a:spAutoFit/>
          </a:bodyPr>
          <a:lstStyle/>
          <a:p>
            <a:r>
              <a:rPr lang="sk-SK" dirty="0">
                <a:latin typeface="Tw Cen MT Condensed" panose="020B0606020104020203" pitchFamily="34" charset="0"/>
              </a:rPr>
              <a:t>Alexei Shulgin, </a:t>
            </a:r>
            <a:r>
              <a:rPr lang="sk-SK" b="1" dirty="0">
                <a:latin typeface="Tw Cen MT Condensed" panose="020B0606020104020203" pitchFamily="34" charset="0"/>
              </a:rPr>
              <a:t>net.art</a:t>
            </a:r>
            <a:r>
              <a:rPr lang="sk-SK" dirty="0">
                <a:latin typeface="Tw Cen MT Condensed" panose="020B0606020104020203" pitchFamily="34" charset="0"/>
              </a:rPr>
              <a:t>: „</a:t>
            </a:r>
            <a:r>
              <a:rPr lang="sk-SK" b="1" dirty="0">
                <a:latin typeface="Tw Cen MT Condensed" panose="020B0606020104020203" pitchFamily="34" charset="0"/>
              </a:rPr>
              <a:t>Actually, it's a readymade</a:t>
            </a:r>
            <a:r>
              <a:rPr lang="sk-SK" dirty="0">
                <a:latin typeface="Tw Cen MT Condensed" panose="020B0606020104020203" pitchFamily="34" charset="0"/>
              </a:rPr>
              <a:t>“</a:t>
            </a:r>
          </a:p>
          <a:p>
            <a:r>
              <a:rPr lang="sk-SK" dirty="0">
                <a:latin typeface="Tw Cen MT Condensed" panose="020B0606020104020203" pitchFamily="34" charset="0"/>
              </a:rPr>
              <a:t> </a:t>
            </a:r>
          </a:p>
          <a:p>
            <a:r>
              <a:rPr lang="sk-SK" dirty="0">
                <a:latin typeface="Tw Cen MT Condensed" panose="020B0606020104020203" pitchFamily="34" charset="0"/>
              </a:rPr>
              <a:t>Termín </a:t>
            </a:r>
            <a:r>
              <a:rPr lang="sk-SK" b="1" dirty="0">
                <a:latin typeface="Tw Cen MT Condensed" panose="020B0606020104020203" pitchFamily="34" charset="0"/>
              </a:rPr>
              <a:t>net.art</a:t>
            </a:r>
            <a:r>
              <a:rPr lang="sk-SK" dirty="0">
                <a:latin typeface="Tw Cen MT Condensed" panose="020B0606020104020203" pitchFamily="34" charset="0"/>
              </a:rPr>
              <a:t>, Vuk Ćosić, 1995</a:t>
            </a:r>
          </a:p>
          <a:p>
            <a:endParaRPr lang="sk-SK" dirty="0">
              <a:latin typeface="Tw Cen MT Condensed" panose="020B0606020104020203" pitchFamily="34" charset="0"/>
            </a:endParaRPr>
          </a:p>
        </p:txBody>
      </p:sp>
      <p:sp>
        <p:nvSpPr>
          <p:cNvPr id="9" name="TextBox 8">
            <a:extLst>
              <a:ext uri="{FF2B5EF4-FFF2-40B4-BE49-F238E27FC236}">
                <a16:creationId xmlns:a16="http://schemas.microsoft.com/office/drawing/2014/main" id="{74AFC8BD-7FFD-451B-A8FE-FC0C47492567}"/>
              </a:ext>
            </a:extLst>
          </p:cNvPr>
          <p:cNvSpPr txBox="1"/>
          <p:nvPr/>
        </p:nvSpPr>
        <p:spPr>
          <a:xfrm>
            <a:off x="2231136" y="5375979"/>
            <a:ext cx="7435378" cy="1200329"/>
          </a:xfrm>
          <a:prstGeom prst="rect">
            <a:avLst/>
          </a:prstGeom>
        </p:spPr>
        <p:txBody>
          <a:bodyPr wrap="square">
            <a:spAutoFit/>
          </a:bodyPr>
          <a:lstStyle>
            <a:defPPr>
              <a:defRPr lang="en-US"/>
            </a:defPPr>
            <a:lvl1pPr>
              <a:defRPr>
                <a:latin typeface="Tw Cen MT Condensed" panose="020B0606020104020203" pitchFamily="34" charset="0"/>
              </a:defRPr>
            </a:lvl1pPr>
          </a:lstStyle>
          <a:p>
            <a:r>
              <a:rPr lang="en-US" dirty="0"/>
              <a:t>[…] </a:t>
            </a:r>
            <a:r>
              <a:rPr lang="sk-SK" dirty="0"/>
              <a:t>kontroverzný manifest obviňujúci tradičné umelecké inštitúcie z rôznych hriechov a vyhlasuje slobodu vlastnému vyjadrovaniu a nezávislosti umelca v prostredí internet</a:t>
            </a:r>
            <a:r>
              <a:rPr lang="en-US" dirty="0"/>
              <a:t>u.</a:t>
            </a:r>
            <a:endParaRPr lang="sk-SK" dirty="0"/>
          </a:p>
          <a:p>
            <a:endParaRPr lang="sk-SK" dirty="0"/>
          </a:p>
          <a:p>
            <a:pPr algn="r"/>
            <a:r>
              <a:rPr lang="sk-SK" dirty="0"/>
              <a:t>Alexei Shulgin, mailinglist nettime, 18. 03. 1997</a:t>
            </a:r>
            <a:endParaRPr lang="en-US" dirty="0"/>
          </a:p>
        </p:txBody>
      </p:sp>
      <p:sp>
        <p:nvSpPr>
          <p:cNvPr id="10" name="Footer Placeholder 4">
            <a:extLst>
              <a:ext uri="{FF2B5EF4-FFF2-40B4-BE49-F238E27FC236}">
                <a16:creationId xmlns:a16="http://schemas.microsoft.com/office/drawing/2014/main" id="{C4111758-D07F-46AB-BD90-C48133106BEA}"/>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Tree>
    <p:custDataLst>
      <p:tags r:id="rId1"/>
    </p:custDataLst>
    <p:extLst>
      <p:ext uri="{BB962C8B-B14F-4D97-AF65-F5344CB8AC3E}">
        <p14:creationId xmlns:p14="http://schemas.microsoft.com/office/powerpoint/2010/main" val="1300186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587742" cy="369332"/>
          </a:xfrm>
          <a:prstGeom prst="rect">
            <a:avLst/>
          </a:prstGeom>
          <a:noFill/>
        </p:spPr>
        <p:txBody>
          <a:bodyPr wrap="none" rtlCol="0">
            <a:spAutoFit/>
          </a:bodyPr>
          <a:lstStyle/>
          <a:p>
            <a:r>
              <a:rPr lang="sk-SK" dirty="0">
                <a:latin typeface="Tw Cen MT Condensed" panose="020B0606020104020203" pitchFamily="34" charset="0"/>
              </a:rPr>
              <a:t>90.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231136" y="3420597"/>
            <a:ext cx="7729728" cy="2308324"/>
          </a:xfrm>
          <a:prstGeom prst="rect">
            <a:avLst/>
          </a:prstGeom>
        </p:spPr>
        <p:txBody>
          <a:bodyPr wrap="square">
            <a:spAutoFit/>
          </a:bodyPr>
          <a:lstStyle/>
          <a:p>
            <a:r>
              <a:rPr lang="sk-SK" dirty="0">
                <a:latin typeface="Tw Cen MT Condensed" panose="020B0606020104020203" pitchFamily="34" charset="0"/>
              </a:rPr>
              <a:t>Alexei Shulgin a Natalie Bookchin (1999) definujú net.art ako:</a:t>
            </a:r>
          </a:p>
          <a:p>
            <a:endParaRPr lang="sk-SK" dirty="0">
              <a:latin typeface="Tw Cen MT Condensed" panose="020B0606020104020203" pitchFamily="34" charset="0"/>
            </a:endParaRPr>
          </a:p>
          <a:p>
            <a:r>
              <a:rPr lang="sk-SK" dirty="0">
                <a:latin typeface="Tw Cen MT Condensed" panose="020B0606020104020203" pitchFamily="34" charset="0"/>
              </a:rPr>
              <a:t>„a. sám seba definujúci pojem, vytvorený nefunkčným kusom softwaru, pôvodne použitý k  popisu umenia a komunikačných aktivít na internete.</a:t>
            </a:r>
          </a:p>
          <a:p>
            <a:r>
              <a:rPr lang="sk-SK" dirty="0">
                <a:latin typeface="Tw Cen MT Condensed" panose="020B0606020104020203" pitchFamily="34" charset="0"/>
              </a:rPr>
              <a:t>b. net.artoví umelci sa snažili prelomiť autonómne disciplíny a zastarané klasifikácie zavedené podľa rôznych postupov aktivistov.“</a:t>
            </a:r>
          </a:p>
          <a:p>
            <a:endParaRPr lang="sk-SK" i="1" dirty="0">
              <a:latin typeface="Tw Cen MT Condensed" panose="020B0606020104020203" pitchFamily="34" charset="0"/>
            </a:endParaRPr>
          </a:p>
          <a:p>
            <a:pPr algn="r"/>
            <a:r>
              <a:rPr lang="sk-SK" i="1" dirty="0">
                <a:latin typeface="Tw Cen MT Condensed" panose="020B0606020104020203" pitchFamily="34" charset="0"/>
              </a:rPr>
              <a:t>Introduction to net.art (1994-1999)</a:t>
            </a:r>
            <a:endParaRPr lang="sk-SK" dirty="0">
              <a:latin typeface="Tw Cen MT Condensed" panose="020B0606020104020203" pitchFamily="34" charset="0"/>
            </a:endParaRPr>
          </a:p>
        </p:txBody>
      </p:sp>
      <p:sp>
        <p:nvSpPr>
          <p:cNvPr id="10" name="Footer Placeholder 4">
            <a:extLst>
              <a:ext uri="{FF2B5EF4-FFF2-40B4-BE49-F238E27FC236}">
                <a16:creationId xmlns:a16="http://schemas.microsoft.com/office/drawing/2014/main" id="{C4111758-D07F-46AB-BD90-C48133106BEA}"/>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Tree>
    <p:custDataLst>
      <p:tags r:id="rId1"/>
    </p:custDataLst>
    <p:extLst>
      <p:ext uri="{BB962C8B-B14F-4D97-AF65-F5344CB8AC3E}">
        <p14:creationId xmlns:p14="http://schemas.microsoft.com/office/powerpoint/2010/main" val="2190894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587742" cy="369332"/>
          </a:xfrm>
          <a:prstGeom prst="rect">
            <a:avLst/>
          </a:prstGeom>
          <a:noFill/>
        </p:spPr>
        <p:txBody>
          <a:bodyPr wrap="none" rtlCol="0">
            <a:spAutoFit/>
          </a:bodyPr>
          <a:lstStyle/>
          <a:p>
            <a:r>
              <a:rPr lang="sk-SK" dirty="0">
                <a:latin typeface="Tw Cen MT Condensed" panose="020B0606020104020203" pitchFamily="34" charset="0"/>
              </a:rPr>
              <a:t>90.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751252" y="3264185"/>
            <a:ext cx="7729728" cy="369332"/>
          </a:xfrm>
          <a:prstGeom prst="rect">
            <a:avLst/>
          </a:prstGeom>
        </p:spPr>
        <p:txBody>
          <a:bodyPr wrap="square">
            <a:spAutoFit/>
          </a:bodyPr>
          <a:lstStyle/>
          <a:p>
            <a:r>
              <a:rPr lang="sk-SK" dirty="0">
                <a:latin typeface="Tw Cen MT Condensed" panose="020B0606020104020203" pitchFamily="34" charset="0"/>
              </a:rPr>
              <a:t>Olia Lialina, </a:t>
            </a:r>
            <a:r>
              <a:rPr lang="sk-SK" i="1" dirty="0">
                <a:latin typeface="Tw Cen MT Condensed" panose="020B0606020104020203" pitchFamily="34" charset="0"/>
              </a:rPr>
              <a:t>My boyfriend came back from the war</a:t>
            </a:r>
            <a:r>
              <a:rPr lang="sk-SK" dirty="0">
                <a:latin typeface="Tw Cen MT Condensed" panose="020B0606020104020203" pitchFamily="34" charset="0"/>
              </a:rPr>
              <a:t>, 1996</a:t>
            </a:r>
          </a:p>
        </p:txBody>
      </p:sp>
      <p:sp>
        <p:nvSpPr>
          <p:cNvPr id="10" name="Footer Placeholder 4">
            <a:extLst>
              <a:ext uri="{FF2B5EF4-FFF2-40B4-BE49-F238E27FC236}">
                <a16:creationId xmlns:a16="http://schemas.microsoft.com/office/drawing/2014/main" id="{C4111758-D07F-46AB-BD90-C48133106BEA}"/>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pic>
        <p:nvPicPr>
          <p:cNvPr id="5" name="Picture 4">
            <a:hlinkClick r:id="rId4"/>
            <a:extLst>
              <a:ext uri="{FF2B5EF4-FFF2-40B4-BE49-F238E27FC236}">
                <a16:creationId xmlns:a16="http://schemas.microsoft.com/office/drawing/2014/main" id="{13DF2772-1939-4E56-93F1-833647C618DE}"/>
              </a:ext>
            </a:extLst>
          </p:cNvPr>
          <p:cNvPicPr>
            <a:picLocks noChangeAspect="1"/>
          </p:cNvPicPr>
          <p:nvPr/>
        </p:nvPicPr>
        <p:blipFill>
          <a:blip r:embed="rId5"/>
          <a:stretch>
            <a:fillRect/>
          </a:stretch>
        </p:blipFill>
        <p:spPr>
          <a:xfrm>
            <a:off x="6889870" y="2989654"/>
            <a:ext cx="4930939" cy="3282075"/>
          </a:xfrm>
          <a:prstGeom prst="rect">
            <a:avLst/>
          </a:prstGeom>
        </p:spPr>
      </p:pic>
      <p:pic>
        <p:nvPicPr>
          <p:cNvPr id="7" name="Picture 6">
            <a:extLst>
              <a:ext uri="{FF2B5EF4-FFF2-40B4-BE49-F238E27FC236}">
                <a16:creationId xmlns:a16="http://schemas.microsoft.com/office/drawing/2014/main" id="{EA690B19-97BF-48B1-A8FD-468991998908}"/>
              </a:ext>
            </a:extLst>
          </p:cNvPr>
          <p:cNvPicPr>
            <a:picLocks noChangeAspect="1"/>
          </p:cNvPicPr>
          <p:nvPr/>
        </p:nvPicPr>
        <p:blipFill>
          <a:blip r:embed="rId6"/>
          <a:stretch>
            <a:fillRect/>
          </a:stretch>
        </p:blipFill>
        <p:spPr>
          <a:xfrm>
            <a:off x="1476113" y="5040060"/>
            <a:ext cx="4457048" cy="1231669"/>
          </a:xfrm>
          <a:prstGeom prst="rect">
            <a:avLst/>
          </a:prstGeom>
        </p:spPr>
      </p:pic>
    </p:spTree>
    <p:custDataLst>
      <p:tags r:id="rId1"/>
    </p:custDataLst>
    <p:extLst>
      <p:ext uri="{BB962C8B-B14F-4D97-AF65-F5344CB8AC3E}">
        <p14:creationId xmlns:p14="http://schemas.microsoft.com/office/powerpoint/2010/main" val="184705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587742" cy="369332"/>
          </a:xfrm>
          <a:prstGeom prst="rect">
            <a:avLst/>
          </a:prstGeom>
          <a:noFill/>
        </p:spPr>
        <p:txBody>
          <a:bodyPr wrap="none" rtlCol="0">
            <a:spAutoFit/>
          </a:bodyPr>
          <a:lstStyle/>
          <a:p>
            <a:r>
              <a:rPr lang="sk-SK" dirty="0">
                <a:latin typeface="Tw Cen MT Condensed" panose="020B0606020104020203" pitchFamily="34" charset="0"/>
              </a:rPr>
              <a:t>90.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751252" y="3264184"/>
            <a:ext cx="3069186" cy="369332"/>
          </a:xfrm>
          <a:prstGeom prst="rect">
            <a:avLst/>
          </a:prstGeom>
        </p:spPr>
        <p:txBody>
          <a:bodyPr wrap="square">
            <a:spAutoFit/>
          </a:bodyPr>
          <a:lstStyle/>
          <a:p>
            <a:r>
              <a:rPr lang="sk-SK" dirty="0">
                <a:latin typeface="Tw Cen MT Condensed" panose="020B0606020104020203" pitchFamily="34" charset="0"/>
              </a:rPr>
              <a:t>Alexei Shulgin, </a:t>
            </a:r>
            <a:r>
              <a:rPr lang="sk-SK" i="1" dirty="0">
                <a:latin typeface="Tw Cen MT Condensed" panose="020B0606020104020203" pitchFamily="34" charset="0"/>
              </a:rPr>
              <a:t>Form Art</a:t>
            </a:r>
            <a:r>
              <a:rPr lang="sk-SK" dirty="0">
                <a:latin typeface="Tw Cen MT Condensed" panose="020B0606020104020203" pitchFamily="34" charset="0"/>
              </a:rPr>
              <a:t>, 1997</a:t>
            </a:r>
          </a:p>
        </p:txBody>
      </p:sp>
      <p:sp>
        <p:nvSpPr>
          <p:cNvPr id="10" name="Footer Placeholder 4">
            <a:extLst>
              <a:ext uri="{FF2B5EF4-FFF2-40B4-BE49-F238E27FC236}">
                <a16:creationId xmlns:a16="http://schemas.microsoft.com/office/drawing/2014/main" id="{C4111758-D07F-46AB-BD90-C48133106BEA}"/>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pic>
        <p:nvPicPr>
          <p:cNvPr id="3" name="Picture 2">
            <a:hlinkClick r:id="rId4"/>
            <a:extLst>
              <a:ext uri="{FF2B5EF4-FFF2-40B4-BE49-F238E27FC236}">
                <a16:creationId xmlns:a16="http://schemas.microsoft.com/office/drawing/2014/main" id="{EFB81E5A-7108-4EF6-A9C4-72BC43515E47}"/>
              </a:ext>
            </a:extLst>
          </p:cNvPr>
          <p:cNvPicPr>
            <a:picLocks noChangeAspect="1"/>
          </p:cNvPicPr>
          <p:nvPr/>
        </p:nvPicPr>
        <p:blipFill>
          <a:blip r:embed="rId5"/>
          <a:stretch>
            <a:fillRect/>
          </a:stretch>
        </p:blipFill>
        <p:spPr>
          <a:xfrm>
            <a:off x="3611619" y="3422125"/>
            <a:ext cx="4968760" cy="3174024"/>
          </a:xfrm>
          <a:prstGeom prst="rect">
            <a:avLst/>
          </a:prstGeom>
        </p:spPr>
      </p:pic>
    </p:spTree>
    <p:custDataLst>
      <p:tags r:id="rId1"/>
    </p:custDataLst>
    <p:extLst>
      <p:ext uri="{BB962C8B-B14F-4D97-AF65-F5344CB8AC3E}">
        <p14:creationId xmlns:p14="http://schemas.microsoft.com/office/powerpoint/2010/main" val="1593072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en-US" dirty="0" err="1">
                <a:latin typeface="Tw Cen MT Condensed" panose="020B0606020104020203" pitchFamily="34" charset="0"/>
              </a:rPr>
              <a:t>Ko</a:t>
            </a:r>
            <a:r>
              <a:rPr lang="sk-SK" dirty="0">
                <a:latin typeface="Tw Cen MT Condensed" panose="020B0606020104020203" pitchFamily="34" charset="0"/>
              </a:rPr>
              <a:t>nceptuálne umenie</a:t>
            </a:r>
            <a:endParaRPr lang="en-US" dirty="0">
              <a:latin typeface="Tw Cen MT Condensed" panose="020B0606020104020203" pitchFamily="34" charset="0"/>
            </a:endParaRPr>
          </a:p>
        </p:txBody>
      </p:sp>
      <p:sp>
        <p:nvSpPr>
          <p:cNvPr id="5" name="Footer Placeholder 4">
            <a:extLst>
              <a:ext uri="{FF2B5EF4-FFF2-40B4-BE49-F238E27FC236}">
                <a16:creationId xmlns:a16="http://schemas.microsoft.com/office/drawing/2014/main" id="{511FE190-F49C-45E9-87BB-F53402690407}"/>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999715" cy="369332"/>
          </a:xfrm>
          <a:prstGeom prst="rect">
            <a:avLst/>
          </a:prstGeom>
          <a:noFill/>
        </p:spPr>
        <p:txBody>
          <a:bodyPr wrap="none" rtlCol="0">
            <a:spAutoFit/>
          </a:bodyPr>
          <a:lstStyle/>
          <a:p>
            <a:r>
              <a:rPr lang="sk-SK" dirty="0">
                <a:latin typeface="Tw Cen MT Condensed" panose="020B0606020104020203" pitchFamily="34" charset="0"/>
              </a:rPr>
              <a:t>60. – 70.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437121" y="3763497"/>
            <a:ext cx="7729728" cy="2215991"/>
          </a:xfrm>
          <a:prstGeom prst="rect">
            <a:avLst/>
          </a:prstGeom>
        </p:spPr>
        <p:txBody>
          <a:bodyPr wrap="square">
            <a:spAutoFit/>
          </a:bodyPr>
          <a:lstStyle/>
          <a:p>
            <a:r>
              <a:rPr lang="sk-SK" dirty="0">
                <a:latin typeface="Tw Cen MT Condensed" panose="020B0606020104020203" pitchFamily="34" charset="0"/>
              </a:rPr>
              <a:t>„V konceptuálním umění umělec zkoumal vyjadřovací prostředky a funkce, odmítal tradiční metody výtvarného umění. Nejdůležitějším prostředkem konceptuálního umění byl koncept či myšlenka, která byla zapojena do tvorby uměleckého díla, které, protože nebylo postaveno na tradicích výtvarného umění, mohl podle návodu stvořit i naprostý laik. Konceptuální umění významně narušilo hranici mezi tím, co bylo považováno za umění, a tím, co tradičně uměním nebylo.“ </a:t>
            </a:r>
          </a:p>
          <a:p>
            <a:endParaRPr lang="sk-SK" dirty="0">
              <a:latin typeface="Tw Cen MT Condensed" panose="020B0606020104020203" pitchFamily="34" charset="0"/>
            </a:endParaRPr>
          </a:p>
          <a:p>
            <a:pPr algn="r"/>
            <a:endParaRPr lang="sk-SK" dirty="0">
              <a:latin typeface="Tw Cen MT Condensed" panose="020B0606020104020203" pitchFamily="34" charset="0"/>
            </a:endParaRPr>
          </a:p>
          <a:p>
            <a:pPr algn="r"/>
            <a:r>
              <a:rPr lang="sk-SK" sz="1200" dirty="0">
                <a:latin typeface="Tw Cen MT Condensed" panose="020B0606020104020203" pitchFamily="34" charset="0"/>
              </a:rPr>
              <a:t>ARTMUSEUM.CZ Martiny Glennové, Heslo: </a:t>
            </a:r>
            <a:r>
              <a:rPr lang="sk-SK" sz="1200" i="1" dirty="0">
                <a:latin typeface="Tw Cen MT Condensed" panose="020B0606020104020203" pitchFamily="34" charset="0"/>
              </a:rPr>
              <a:t>konceptuální umění</a:t>
            </a:r>
            <a:r>
              <a:rPr lang="sk-SK" sz="1200" dirty="0">
                <a:latin typeface="Tw Cen MT Condensed" panose="020B0606020104020203" pitchFamily="34" charset="0"/>
              </a:rPr>
              <a:t>. [online]. 2015</a:t>
            </a:r>
          </a:p>
        </p:txBody>
      </p:sp>
    </p:spTree>
    <p:custDataLst>
      <p:tags r:id="rId1"/>
    </p:custDataLst>
    <p:extLst>
      <p:ext uri="{BB962C8B-B14F-4D97-AF65-F5344CB8AC3E}">
        <p14:creationId xmlns:p14="http://schemas.microsoft.com/office/powerpoint/2010/main" val="485288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4"/>
            <a:extLst>
              <a:ext uri="{FF2B5EF4-FFF2-40B4-BE49-F238E27FC236}">
                <a16:creationId xmlns:a16="http://schemas.microsoft.com/office/drawing/2014/main" id="{9C0994B3-500A-4116-AEFE-98F179C0B37F}"/>
              </a:ext>
            </a:extLst>
          </p:cNvPr>
          <p:cNvPicPr>
            <a:picLocks noChangeAspect="1"/>
          </p:cNvPicPr>
          <p:nvPr/>
        </p:nvPicPr>
        <p:blipFill>
          <a:blip r:embed="rId5"/>
          <a:stretch>
            <a:fillRect/>
          </a:stretch>
        </p:blipFill>
        <p:spPr>
          <a:xfrm>
            <a:off x="5845063" y="2894960"/>
            <a:ext cx="4685221" cy="3531503"/>
          </a:xfrm>
          <a:prstGeom prst="rect">
            <a:avLst/>
          </a:prstGeom>
        </p:spPr>
      </p:pic>
      <p:pic>
        <p:nvPicPr>
          <p:cNvPr id="4" name="Picture 3">
            <a:hlinkClick r:id="rId6"/>
            <a:extLst>
              <a:ext uri="{FF2B5EF4-FFF2-40B4-BE49-F238E27FC236}">
                <a16:creationId xmlns:a16="http://schemas.microsoft.com/office/drawing/2014/main" id="{1E4A984D-E8B9-4039-ADD5-1953A7756F5A}"/>
              </a:ext>
            </a:extLst>
          </p:cNvPr>
          <p:cNvPicPr>
            <a:picLocks noChangeAspect="1"/>
          </p:cNvPicPr>
          <p:nvPr/>
        </p:nvPicPr>
        <p:blipFill>
          <a:blip r:embed="rId7"/>
          <a:stretch>
            <a:fillRect/>
          </a:stretch>
        </p:blipFill>
        <p:spPr>
          <a:xfrm>
            <a:off x="5880560" y="3015242"/>
            <a:ext cx="4674777" cy="3411221"/>
          </a:xfrm>
          <a:prstGeom prst="rect">
            <a:avLst/>
          </a:prstGeom>
        </p:spPr>
      </p:pic>
      <p:pic>
        <p:nvPicPr>
          <p:cNvPr id="5" name="Picture 4">
            <a:extLst>
              <a:ext uri="{FF2B5EF4-FFF2-40B4-BE49-F238E27FC236}">
                <a16:creationId xmlns:a16="http://schemas.microsoft.com/office/drawing/2014/main" id="{2230116D-4FF6-43D6-B57C-855DA6165E75}"/>
              </a:ext>
            </a:extLst>
          </p:cNvPr>
          <p:cNvPicPr>
            <a:picLocks noChangeAspect="1"/>
          </p:cNvPicPr>
          <p:nvPr/>
        </p:nvPicPr>
        <p:blipFill>
          <a:blip r:embed="rId8"/>
          <a:stretch>
            <a:fillRect/>
          </a:stretch>
        </p:blipFill>
        <p:spPr>
          <a:xfrm>
            <a:off x="5607243" y="2911423"/>
            <a:ext cx="5160862" cy="3526785"/>
          </a:xfrm>
          <a:prstGeom prst="rect">
            <a:avLst/>
          </a:prstGeom>
        </p:spPr>
      </p:pic>
      <p:pic>
        <p:nvPicPr>
          <p:cNvPr id="7" name="Picture 6">
            <a:extLst>
              <a:ext uri="{FF2B5EF4-FFF2-40B4-BE49-F238E27FC236}">
                <a16:creationId xmlns:a16="http://schemas.microsoft.com/office/drawing/2014/main" id="{EF8C2E12-AE6F-467D-8DAE-4FE022E4D674}"/>
              </a:ext>
            </a:extLst>
          </p:cNvPr>
          <p:cNvPicPr>
            <a:picLocks noChangeAspect="1"/>
          </p:cNvPicPr>
          <p:nvPr/>
        </p:nvPicPr>
        <p:blipFill>
          <a:blip r:embed="rId9"/>
          <a:stretch>
            <a:fillRect/>
          </a:stretch>
        </p:blipFill>
        <p:spPr>
          <a:xfrm>
            <a:off x="5946149" y="2931119"/>
            <a:ext cx="4584135" cy="3475337"/>
          </a:xfrm>
          <a:prstGeom prst="rect">
            <a:avLst/>
          </a:prstGeom>
        </p:spPr>
      </p:pic>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587742" cy="369332"/>
          </a:xfrm>
          <a:prstGeom prst="rect">
            <a:avLst/>
          </a:prstGeom>
          <a:noFill/>
        </p:spPr>
        <p:txBody>
          <a:bodyPr wrap="none" rtlCol="0">
            <a:spAutoFit/>
          </a:bodyPr>
          <a:lstStyle/>
          <a:p>
            <a:r>
              <a:rPr lang="sk-SK" dirty="0">
                <a:latin typeface="Tw Cen MT Condensed" panose="020B0606020104020203" pitchFamily="34" charset="0"/>
              </a:rPr>
              <a:t>90.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878325" y="3394257"/>
            <a:ext cx="7729728" cy="2308324"/>
          </a:xfrm>
          <a:prstGeom prst="rect">
            <a:avLst/>
          </a:prstGeom>
        </p:spPr>
        <p:txBody>
          <a:bodyPr wrap="square">
            <a:spAutoFit/>
          </a:bodyPr>
          <a:lstStyle/>
          <a:p>
            <a:pPr marL="285750" indent="-285750">
              <a:buFont typeface="Arial" panose="020B0604020202020204" pitchFamily="34" charset="0"/>
              <a:buChar char="•"/>
            </a:pPr>
            <a:r>
              <a:rPr lang="sk-SK" dirty="0">
                <a:latin typeface="Tw Cen MT Condensed" panose="020B0606020104020203" pitchFamily="34" charset="0"/>
              </a:rPr>
              <a:t>Vuk Ćosić, </a:t>
            </a:r>
            <a:r>
              <a:rPr lang="sk-SK" i="1" dirty="0">
                <a:latin typeface="Tw Cen MT Condensed" panose="020B0606020104020203" pitchFamily="34" charset="0"/>
              </a:rPr>
              <a:t>Documenta done</a:t>
            </a:r>
            <a:r>
              <a:rPr lang="sk-SK" dirty="0">
                <a:latin typeface="Tw Cen MT Condensed" panose="020B0606020104020203" pitchFamily="34" charset="0"/>
              </a:rPr>
              <a:t>, 1997</a:t>
            </a:r>
          </a:p>
          <a:p>
            <a:endParaRPr lang="sk-SK" dirty="0">
              <a:latin typeface="Tw Cen MT Condensed" panose="020B0606020104020203" pitchFamily="34" charset="0"/>
            </a:endParaRPr>
          </a:p>
          <a:p>
            <a:pPr marL="285750" indent="-285750">
              <a:buFont typeface="Arial" panose="020B0604020202020204" pitchFamily="34" charset="0"/>
              <a:buChar char="•"/>
            </a:pPr>
            <a:r>
              <a:rPr lang="sk-SK" dirty="0">
                <a:latin typeface="Tw Cen MT Condensed" panose="020B0606020104020203" pitchFamily="34" charset="0"/>
              </a:rPr>
              <a:t>Jodi, </a:t>
            </a:r>
            <a:r>
              <a:rPr lang="sk-SK" i="1" dirty="0">
                <a:latin typeface="Tw Cen MT Condensed" panose="020B0606020104020203" pitchFamily="34" charset="0"/>
                <a:hlinkClick r:id="rId10"/>
              </a:rPr>
              <a:t>http://wwwwwwwww.jodi.org</a:t>
            </a:r>
            <a:endParaRPr lang="sk-SK" i="1" dirty="0">
              <a:latin typeface="Tw Cen MT Condensed" panose="020B0606020104020203" pitchFamily="34" charset="0"/>
            </a:endParaRPr>
          </a:p>
          <a:p>
            <a:endParaRPr lang="sk-SK" i="1" dirty="0">
              <a:latin typeface="Tw Cen MT Condensed" panose="020B0606020104020203" pitchFamily="34" charset="0"/>
            </a:endParaRPr>
          </a:p>
          <a:p>
            <a:pPr marL="285750" indent="-285750">
              <a:buFont typeface="Arial" panose="020B0604020202020204" pitchFamily="34" charset="0"/>
              <a:buChar char="•"/>
            </a:pPr>
            <a:r>
              <a:rPr lang="it-IT" dirty="0">
                <a:latin typeface="Tw Cen MT Condensed" panose="020B0606020104020203" pitchFamily="34" charset="0"/>
              </a:rPr>
              <a:t>Netochka Nezvanova</a:t>
            </a:r>
            <a:r>
              <a:rPr lang="sk-SK" dirty="0">
                <a:latin typeface="Tw Cen MT Condensed" panose="020B0606020104020203" pitchFamily="34" charset="0"/>
              </a:rPr>
              <a:t>, </a:t>
            </a:r>
            <a:r>
              <a:rPr lang="sk-SK" i="1" dirty="0">
                <a:latin typeface="Tw Cen MT Condensed" panose="020B0606020104020203" pitchFamily="34" charset="0"/>
              </a:rPr>
              <a:t>nebula.m81: Autonomous</a:t>
            </a:r>
            <a:r>
              <a:rPr lang="sk-SK" dirty="0">
                <a:latin typeface="Tw Cen MT Condensed" panose="020B0606020104020203" pitchFamily="34" charset="0"/>
              </a:rPr>
              <a:t>, 1999</a:t>
            </a:r>
          </a:p>
          <a:p>
            <a:endParaRPr lang="sk-SK" dirty="0">
              <a:latin typeface="Tw Cen MT Condensed" panose="020B0606020104020203" pitchFamily="34" charset="0"/>
            </a:endParaRPr>
          </a:p>
          <a:p>
            <a:pPr marL="285750" indent="-285750">
              <a:buFont typeface="Arial" panose="020B0604020202020204" pitchFamily="34" charset="0"/>
              <a:buChar char="•"/>
            </a:pPr>
            <a:r>
              <a:rPr lang="sk-SK" dirty="0">
                <a:latin typeface="Tw Cen MT Condensed" panose="020B0606020104020203" pitchFamily="34" charset="0"/>
              </a:rPr>
              <a:t>Adrian Ward a Signwave, </a:t>
            </a:r>
            <a:r>
              <a:rPr lang="sk-SK" i="1" dirty="0">
                <a:latin typeface="Tw Cen MT Condensed" panose="020B0606020104020203" pitchFamily="34" charset="0"/>
              </a:rPr>
              <a:t>Auto-Illustrator</a:t>
            </a:r>
            <a:r>
              <a:rPr lang="sk-SK" dirty="0">
                <a:latin typeface="Tw Cen MT Condensed" panose="020B0606020104020203" pitchFamily="34" charset="0"/>
              </a:rPr>
              <a:t>, 2000 </a:t>
            </a:r>
          </a:p>
          <a:p>
            <a:endParaRPr lang="sk-SK" dirty="0">
              <a:latin typeface="Tw Cen MT Condensed" panose="020B0606020104020203" pitchFamily="34" charset="0"/>
            </a:endParaRPr>
          </a:p>
        </p:txBody>
      </p:sp>
      <p:sp>
        <p:nvSpPr>
          <p:cNvPr id="10" name="Footer Placeholder 4">
            <a:extLst>
              <a:ext uri="{FF2B5EF4-FFF2-40B4-BE49-F238E27FC236}">
                <a16:creationId xmlns:a16="http://schemas.microsoft.com/office/drawing/2014/main" id="{C4111758-D07F-46AB-BD90-C48133106BEA}"/>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Tree>
    <p:custDataLst>
      <p:tags r:id="rId1"/>
    </p:custDataLst>
    <p:extLst>
      <p:ext uri="{BB962C8B-B14F-4D97-AF65-F5344CB8AC3E}">
        <p14:creationId xmlns:p14="http://schemas.microsoft.com/office/powerpoint/2010/main" val="1211526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sk-SK" dirty="0">
                <a:latin typeface="Tw Cen MT Condensed" panose="020B0606020104020203" pitchFamily="34" charset="0"/>
              </a:rPr>
              <a:t>Net.art</a:t>
            </a:r>
            <a:endParaRPr lang="en-US" dirty="0">
              <a:latin typeface="Tw Cen MT Condensed" panose="020B0606020104020203" pitchFamily="34" charset="0"/>
            </a:endParaRPr>
          </a:p>
        </p:txBody>
      </p:sp>
      <p:sp>
        <p:nvSpPr>
          <p:cNvPr id="3" name="Rectangle 2">
            <a:extLst>
              <a:ext uri="{FF2B5EF4-FFF2-40B4-BE49-F238E27FC236}">
                <a16:creationId xmlns:a16="http://schemas.microsoft.com/office/drawing/2014/main" id="{AD610936-3F10-428B-B9C2-E7F0366E1168}"/>
              </a:ext>
            </a:extLst>
          </p:cNvPr>
          <p:cNvSpPr/>
          <p:nvPr/>
        </p:nvSpPr>
        <p:spPr>
          <a:xfrm>
            <a:off x="2231136" y="3105834"/>
            <a:ext cx="6096000" cy="923330"/>
          </a:xfrm>
          <a:prstGeom prst="rect">
            <a:avLst/>
          </a:prstGeom>
        </p:spPr>
        <p:txBody>
          <a:bodyPr>
            <a:spAutoFit/>
          </a:bodyPr>
          <a:lstStyle/>
          <a:p>
            <a:r>
              <a:rPr lang="sk-SK" dirty="0">
                <a:latin typeface="Tw Cen MT Condensed" panose="020B0606020104020203" pitchFamily="34" charset="0"/>
              </a:rPr>
              <a:t>net.art </a:t>
            </a:r>
            <a:r>
              <a:rPr lang="en-US" dirty="0" err="1">
                <a:latin typeface="Tw Cen MT Condensed" panose="020B0606020104020203" pitchFamily="34" charset="0"/>
              </a:rPr>
              <a:t>pred</a:t>
            </a:r>
            <a:r>
              <a:rPr lang="en-US" dirty="0">
                <a:latin typeface="Tw Cen MT Condensed" panose="020B0606020104020203" pitchFamily="34" charset="0"/>
              </a:rPr>
              <a:t> </a:t>
            </a:r>
            <a:r>
              <a:rPr lang="en-US" dirty="0" err="1">
                <a:latin typeface="Tw Cen MT Condensed" panose="020B0606020104020203" pitchFamily="34" charset="0"/>
              </a:rPr>
              <a:t>rokom</a:t>
            </a:r>
            <a:r>
              <a:rPr lang="en-US" dirty="0">
                <a:latin typeface="Tw Cen MT Condensed" panose="020B0606020104020203" pitchFamily="34" charset="0"/>
              </a:rPr>
              <a:t> 1999 </a:t>
            </a:r>
            <a:r>
              <a:rPr lang="en-US" dirty="0" err="1">
                <a:latin typeface="Tw Cen MT Condensed" panose="020B0606020104020203" pitchFamily="34" charset="0"/>
              </a:rPr>
              <a:t>ako</a:t>
            </a:r>
            <a:r>
              <a:rPr lang="sk-SK" dirty="0">
                <a:latin typeface="Tw Cen MT Condensed" panose="020B0606020104020203" pitchFamily="34" charset="0"/>
              </a:rPr>
              <a:t>:</a:t>
            </a:r>
          </a:p>
          <a:p>
            <a:pPr marL="285750" indent="-285750">
              <a:buFont typeface="Arial" panose="020B0604020202020204" pitchFamily="34" charset="0"/>
              <a:buChar char="•"/>
            </a:pPr>
            <a:r>
              <a:rPr lang="sk-SK" dirty="0">
                <a:latin typeface="Tw Cen MT Condensed" panose="020B0606020104020203" pitchFamily="34" charset="0"/>
              </a:rPr>
              <a:t>produkt obmedzenej možnosti aktivity v prostredí médií (low bandwidth)</a:t>
            </a:r>
          </a:p>
          <a:p>
            <a:pPr marL="285750" indent="-285750">
              <a:buFont typeface="Arial" panose="020B0604020202020204" pitchFamily="34" charset="0"/>
              <a:buChar char="•"/>
            </a:pPr>
            <a:r>
              <a:rPr lang="sk-SK" dirty="0">
                <a:latin typeface="Tw Cen MT Condensed" panose="020B0606020104020203" pitchFamily="34" charset="0"/>
              </a:rPr>
              <a:t>snaha o prekonanie obmedzení – diela </a:t>
            </a:r>
            <a:r>
              <a:rPr lang="pl-PL" dirty="0">
                <a:latin typeface="Tw Cen MT Condensed" panose="020B0606020104020203" pitchFamily="34" charset="0"/>
              </a:rPr>
              <a:t>Jodi, Alexeia Shulgina a podobne</a:t>
            </a:r>
            <a:r>
              <a:rPr lang="sk-SK" dirty="0">
                <a:latin typeface="Tw Cen MT Condensed" panose="020B0606020104020203" pitchFamily="34" charset="0"/>
              </a:rPr>
              <a:t>  </a:t>
            </a:r>
            <a:endParaRPr lang="en-US" dirty="0">
              <a:latin typeface="Tw Cen MT Condensed" panose="020B0606020104020203" pitchFamily="34" charset="0"/>
            </a:endParaRPr>
          </a:p>
        </p:txBody>
      </p:sp>
      <p:sp>
        <p:nvSpPr>
          <p:cNvPr id="7" name="TextBox 6">
            <a:extLst>
              <a:ext uri="{FF2B5EF4-FFF2-40B4-BE49-F238E27FC236}">
                <a16:creationId xmlns:a16="http://schemas.microsoft.com/office/drawing/2014/main" id="{6D4A1512-0981-4A49-9F3C-4A29FDD15871}"/>
              </a:ext>
            </a:extLst>
          </p:cNvPr>
          <p:cNvSpPr txBox="1"/>
          <p:nvPr/>
        </p:nvSpPr>
        <p:spPr>
          <a:xfrm>
            <a:off x="5302129" y="2444957"/>
            <a:ext cx="1587742" cy="369332"/>
          </a:xfrm>
          <a:prstGeom prst="rect">
            <a:avLst/>
          </a:prstGeom>
          <a:noFill/>
        </p:spPr>
        <p:txBody>
          <a:bodyPr wrap="none" rtlCol="0">
            <a:spAutoFit/>
          </a:bodyPr>
          <a:lstStyle/>
          <a:p>
            <a:r>
              <a:rPr lang="sk-SK" dirty="0">
                <a:latin typeface="Tw Cen MT Condensed" panose="020B0606020104020203" pitchFamily="34" charset="0"/>
              </a:rPr>
              <a:t>90. roky 20. storočia</a:t>
            </a:r>
            <a:endParaRPr lang="en-US" dirty="0">
              <a:latin typeface="Tw Cen MT Condensed" panose="020B0606020104020203" pitchFamily="34" charset="0"/>
            </a:endParaRPr>
          </a:p>
        </p:txBody>
      </p:sp>
      <p:sp>
        <p:nvSpPr>
          <p:cNvPr id="6" name="Footer Placeholder 4">
            <a:extLst>
              <a:ext uri="{FF2B5EF4-FFF2-40B4-BE49-F238E27FC236}">
                <a16:creationId xmlns:a16="http://schemas.microsoft.com/office/drawing/2014/main" id="{EEE49068-A058-4F42-8D9B-B5CAA9F0C868}"/>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
        <p:nvSpPr>
          <p:cNvPr id="4" name="Rectangle 3">
            <a:extLst>
              <a:ext uri="{FF2B5EF4-FFF2-40B4-BE49-F238E27FC236}">
                <a16:creationId xmlns:a16="http://schemas.microsoft.com/office/drawing/2014/main" id="{F1AF77A2-C939-4825-BD19-879583245888}"/>
              </a:ext>
            </a:extLst>
          </p:cNvPr>
          <p:cNvSpPr/>
          <p:nvPr/>
        </p:nvSpPr>
        <p:spPr>
          <a:xfrm>
            <a:off x="2231136" y="4507650"/>
            <a:ext cx="5317744" cy="1754326"/>
          </a:xfrm>
          <a:prstGeom prst="rect">
            <a:avLst/>
          </a:prstGeom>
        </p:spPr>
        <p:txBody>
          <a:bodyPr wrap="square">
            <a:spAutoFit/>
          </a:bodyPr>
          <a:lstStyle/>
          <a:p>
            <a:r>
              <a:rPr lang="sk-SK" dirty="0">
                <a:latin typeface="Tw Cen MT Condensed" panose="020B0606020104020203" pitchFamily="34" charset="0"/>
              </a:rPr>
              <a:t>rok 1999 v net.arte: </a:t>
            </a:r>
            <a:endParaRPr lang="en-US" dirty="0">
              <a:latin typeface="Tw Cen MT Condensed" panose="020B0606020104020203" pitchFamily="34" charset="0"/>
            </a:endParaRPr>
          </a:p>
          <a:p>
            <a:pPr marL="285750" indent="-285750">
              <a:buFont typeface="Arial" panose="020B0604020202020204" pitchFamily="34" charset="0"/>
              <a:buChar char="•"/>
            </a:pPr>
            <a:r>
              <a:rPr lang="en-US" dirty="0" err="1">
                <a:latin typeface="Tw Cen MT Condensed" panose="020B0606020104020203" pitchFamily="34" charset="0"/>
              </a:rPr>
              <a:t>prv</a:t>
            </a:r>
            <a:r>
              <a:rPr lang="sk-SK" dirty="0">
                <a:latin typeface="Tw Cen MT Condensed" panose="020B0606020104020203" pitchFamily="34" charset="0"/>
              </a:rPr>
              <a:t>á</a:t>
            </a:r>
            <a:r>
              <a:rPr lang="en-US" dirty="0">
                <a:latin typeface="Tw Cen MT Condensed" panose="020B0606020104020203" pitchFamily="34" charset="0"/>
              </a:rPr>
              <a:t> </a:t>
            </a:r>
            <a:r>
              <a:rPr lang="en-US" dirty="0" err="1">
                <a:latin typeface="Tw Cen MT Condensed" panose="020B0606020104020203" pitchFamily="34" charset="0"/>
              </a:rPr>
              <a:t>net.artov</a:t>
            </a:r>
            <a:r>
              <a:rPr lang="sk-SK" dirty="0">
                <a:latin typeface="Tw Cen MT Condensed" panose="020B0606020104020203" pitchFamily="34" charset="0"/>
              </a:rPr>
              <a:t>á</a:t>
            </a:r>
            <a:r>
              <a:rPr lang="en-US" dirty="0">
                <a:latin typeface="Tw Cen MT Condensed" panose="020B0606020104020203" pitchFamily="34" charset="0"/>
              </a:rPr>
              <a:t> </a:t>
            </a:r>
            <a:r>
              <a:rPr lang="en-US" dirty="0" err="1">
                <a:latin typeface="Tw Cen MT Condensed" panose="020B0606020104020203" pitchFamily="34" charset="0"/>
              </a:rPr>
              <a:t>konferenci</a:t>
            </a:r>
            <a:r>
              <a:rPr lang="sk-SK" dirty="0">
                <a:latin typeface="Tw Cen MT Condensed" panose="020B0606020104020203" pitchFamily="34" charset="0"/>
              </a:rPr>
              <a:t>a</a:t>
            </a:r>
            <a:r>
              <a:rPr lang="en-US" dirty="0">
                <a:latin typeface="Tw Cen MT Condensed" panose="020B0606020104020203" pitchFamily="34" charset="0"/>
              </a:rPr>
              <a:t> </a:t>
            </a:r>
            <a:r>
              <a:rPr lang="en-US" dirty="0" err="1">
                <a:latin typeface="Tw Cen MT Condensed" panose="020B0606020104020203" pitchFamily="34" charset="0"/>
              </a:rPr>
              <a:t>vo</a:t>
            </a:r>
            <a:r>
              <a:rPr lang="en-US" dirty="0">
                <a:latin typeface="Tw Cen MT Condensed" panose="020B0606020104020203" pitchFamily="34" charset="0"/>
              </a:rPr>
              <a:t> </a:t>
            </a:r>
            <a:r>
              <a:rPr lang="en-US" dirty="0" err="1">
                <a:latin typeface="Tw Cen MT Condensed" panose="020B0606020104020203" pitchFamily="34" charset="0"/>
              </a:rPr>
              <a:t>Francúzsku</a:t>
            </a:r>
            <a:endParaRPr lang="sk-SK" dirty="0">
              <a:latin typeface="Tw Cen MT Condensed" panose="020B0606020104020203" pitchFamily="34" charset="0"/>
            </a:endParaRPr>
          </a:p>
          <a:p>
            <a:pPr marL="285750" indent="-285750">
              <a:buFont typeface="Arial" panose="020B0604020202020204" pitchFamily="34" charset="0"/>
              <a:buChar char="•"/>
            </a:pPr>
            <a:r>
              <a:rPr lang="en-US" dirty="0" err="1">
                <a:latin typeface="Tw Cen MT Condensed" panose="020B0606020104020203" pitchFamily="34" charset="0"/>
              </a:rPr>
              <a:t>net.art</a:t>
            </a:r>
            <a:r>
              <a:rPr lang="en-US" dirty="0">
                <a:latin typeface="Tw Cen MT Condensed" panose="020B0606020104020203" pitchFamily="34" charset="0"/>
              </a:rPr>
              <a:t> </a:t>
            </a:r>
            <a:r>
              <a:rPr lang="sk-SK" dirty="0">
                <a:latin typeface="Tw Cen MT Condensed" panose="020B0606020104020203" pitchFamily="34" charset="0"/>
              </a:rPr>
              <a:t>bude </a:t>
            </a:r>
            <a:r>
              <a:rPr lang="en-US" dirty="0" err="1">
                <a:latin typeface="Tw Cen MT Condensed" panose="020B0606020104020203" pitchFamily="34" charset="0"/>
              </a:rPr>
              <a:t>po</a:t>
            </a:r>
            <a:r>
              <a:rPr lang="en-US" dirty="0">
                <a:latin typeface="Tw Cen MT Condensed" panose="020B0606020104020203" pitchFamily="34" charset="0"/>
              </a:rPr>
              <a:t> </a:t>
            </a:r>
            <a:r>
              <a:rPr lang="en-US" dirty="0" err="1">
                <a:latin typeface="Tw Cen MT Condensed" panose="020B0606020104020203" pitchFamily="34" charset="0"/>
              </a:rPr>
              <a:t>prvýkrát</a:t>
            </a:r>
            <a:r>
              <a:rPr lang="en-US" dirty="0">
                <a:latin typeface="Tw Cen MT Condensed" panose="020B0606020104020203" pitchFamily="34" charset="0"/>
              </a:rPr>
              <a:t> </a:t>
            </a:r>
            <a:r>
              <a:rPr lang="en-US" dirty="0" err="1">
                <a:latin typeface="Tw Cen MT Condensed" panose="020B0606020104020203" pitchFamily="34" charset="0"/>
              </a:rPr>
              <a:t>súčasťou</a:t>
            </a:r>
            <a:r>
              <a:rPr lang="en-US" dirty="0">
                <a:latin typeface="Tw Cen MT Condensed" panose="020B0606020104020203" pitchFamily="34" charset="0"/>
              </a:rPr>
              <a:t> Whitney </a:t>
            </a:r>
            <a:r>
              <a:rPr lang="en-US" dirty="0" err="1">
                <a:latin typeface="Tw Cen MT Condensed" panose="020B0606020104020203" pitchFamily="34" charset="0"/>
              </a:rPr>
              <a:t>Bienále</a:t>
            </a:r>
            <a:r>
              <a:rPr lang="en-US" dirty="0">
                <a:latin typeface="Tw Cen MT Condensed" panose="020B0606020104020203" pitchFamily="34" charset="0"/>
              </a:rPr>
              <a:t> </a:t>
            </a:r>
            <a:r>
              <a:rPr lang="en-US" dirty="0" err="1">
                <a:latin typeface="Tw Cen MT Condensed" panose="020B0606020104020203" pitchFamily="34" charset="0"/>
              </a:rPr>
              <a:t>roku</a:t>
            </a:r>
            <a:r>
              <a:rPr lang="en-US" dirty="0">
                <a:latin typeface="Tw Cen MT Condensed" panose="020B0606020104020203" pitchFamily="34" charset="0"/>
              </a:rPr>
              <a:t> 2000</a:t>
            </a:r>
            <a:r>
              <a:rPr lang="sk-SK" dirty="0">
                <a:latin typeface="Tw Cen MT Condensed" panose="020B0606020104020203" pitchFamily="34" charset="0"/>
              </a:rPr>
              <a:t>, Whitney Museum (New York)</a:t>
            </a:r>
          </a:p>
          <a:p>
            <a:pPr marL="285750" indent="-285750">
              <a:buFont typeface="Arial" panose="020B0604020202020204" pitchFamily="34" charset="0"/>
              <a:buChar char="•"/>
            </a:pPr>
            <a:r>
              <a:rPr lang="en-US" dirty="0">
                <a:latin typeface="Tw Cen MT Condensed" panose="020B0606020104020203" pitchFamily="34" charset="0"/>
              </a:rPr>
              <a:t>Wolfgang </a:t>
            </a:r>
            <a:r>
              <a:rPr lang="en-US" dirty="0" err="1">
                <a:latin typeface="Tw Cen MT Condensed" panose="020B0606020104020203" pitchFamily="34" charset="0"/>
              </a:rPr>
              <a:t>Staehle</a:t>
            </a:r>
            <a:r>
              <a:rPr lang="en-US" dirty="0">
                <a:latin typeface="Tw Cen MT Condensed" panose="020B0606020104020203" pitchFamily="34" charset="0"/>
              </a:rPr>
              <a:t> </a:t>
            </a:r>
            <a:r>
              <a:rPr lang="sk-SK" dirty="0">
                <a:latin typeface="Tw Cen MT Condensed" panose="020B0606020104020203" pitchFamily="34" charset="0"/>
              </a:rPr>
              <a:t>sa </a:t>
            </a:r>
            <a:r>
              <a:rPr lang="en-US" dirty="0" err="1">
                <a:latin typeface="Tw Cen MT Condensed" panose="020B0606020104020203" pitchFamily="34" charset="0"/>
              </a:rPr>
              <a:t>snažil</a:t>
            </a:r>
            <a:r>
              <a:rPr lang="en-US" dirty="0">
                <a:latin typeface="Tw Cen MT Condensed" panose="020B0606020104020203" pitchFamily="34" charset="0"/>
              </a:rPr>
              <a:t> </a:t>
            </a:r>
            <a:r>
              <a:rPr lang="en-US" dirty="0" err="1">
                <a:latin typeface="Tw Cen MT Condensed" panose="020B0606020104020203" pitchFamily="34" charset="0"/>
              </a:rPr>
              <a:t>predať</a:t>
            </a:r>
            <a:r>
              <a:rPr lang="en-US" dirty="0">
                <a:latin typeface="Tw Cen MT Condensed" panose="020B0606020104020203" pitchFamily="34" charset="0"/>
              </a:rPr>
              <a:t> </a:t>
            </a:r>
            <a:r>
              <a:rPr lang="en-US" dirty="0" err="1">
                <a:latin typeface="Tw Cen MT Condensed" panose="020B0606020104020203" pitchFamily="34" charset="0"/>
              </a:rPr>
              <a:t>starú</a:t>
            </a:r>
            <a:r>
              <a:rPr lang="en-US" dirty="0">
                <a:latin typeface="Tw Cen MT Condensed" panose="020B0606020104020203" pitchFamily="34" charset="0"/>
              </a:rPr>
              <a:t> </a:t>
            </a:r>
            <a:r>
              <a:rPr lang="en-US" dirty="0" err="1">
                <a:latin typeface="Tw Cen MT Condensed" panose="020B0606020104020203" pitchFamily="34" charset="0"/>
              </a:rPr>
              <a:t>verziu</a:t>
            </a:r>
            <a:r>
              <a:rPr lang="en-US" dirty="0">
                <a:latin typeface="Tw Cen MT Condensed" panose="020B0606020104020203" pitchFamily="34" charset="0"/>
              </a:rPr>
              <a:t> </a:t>
            </a:r>
            <a:r>
              <a:rPr lang="en-US" dirty="0" err="1">
                <a:latin typeface="Tw Cen MT Condensed" panose="020B0606020104020203" pitchFamily="34" charset="0"/>
              </a:rPr>
              <a:t>svojej</a:t>
            </a:r>
            <a:r>
              <a:rPr lang="en-US" dirty="0">
                <a:latin typeface="Tw Cen MT Condensed" panose="020B0606020104020203" pitchFamily="34" charset="0"/>
              </a:rPr>
              <a:t> </a:t>
            </a:r>
            <a:r>
              <a:rPr lang="en-US" dirty="0" err="1">
                <a:latin typeface="Tw Cen MT Condensed" panose="020B0606020104020203" pitchFamily="34" charset="0"/>
              </a:rPr>
              <a:t>webovej</a:t>
            </a:r>
            <a:r>
              <a:rPr lang="en-US" dirty="0">
                <a:latin typeface="Tw Cen MT Condensed" panose="020B0606020104020203" pitchFamily="34" charset="0"/>
              </a:rPr>
              <a:t> </a:t>
            </a:r>
            <a:r>
              <a:rPr lang="en-US" dirty="0" err="1">
                <a:latin typeface="Tw Cen MT Condensed" panose="020B0606020104020203" pitchFamily="34" charset="0"/>
              </a:rPr>
              <a:t>stránky</a:t>
            </a:r>
            <a:r>
              <a:rPr lang="en-US" dirty="0">
                <a:latin typeface="Tw Cen MT Condensed" panose="020B0606020104020203" pitchFamily="34" charset="0"/>
              </a:rPr>
              <a:t> </a:t>
            </a:r>
            <a:r>
              <a:rPr lang="en-US" i="1" dirty="0">
                <a:latin typeface="Tw Cen MT Condensed" panose="020B0606020104020203" pitchFamily="34" charset="0"/>
              </a:rPr>
              <a:t>The Thing </a:t>
            </a:r>
            <a:r>
              <a:rPr lang="en-US" dirty="0" err="1">
                <a:latin typeface="Tw Cen MT Condensed" panose="020B0606020104020203" pitchFamily="34" charset="0"/>
              </a:rPr>
              <a:t>cez</a:t>
            </a:r>
            <a:r>
              <a:rPr lang="en-US" dirty="0">
                <a:latin typeface="Tw Cen MT Condensed" panose="020B0606020104020203" pitchFamily="34" charset="0"/>
              </a:rPr>
              <a:t> </a:t>
            </a:r>
            <a:r>
              <a:rPr lang="en-US" dirty="0" err="1">
                <a:latin typeface="Tw Cen MT Condensed" panose="020B0606020104020203" pitchFamily="34" charset="0"/>
              </a:rPr>
              <a:t>ebay</a:t>
            </a:r>
            <a:r>
              <a:rPr lang="en-US" dirty="0">
                <a:latin typeface="Tw Cen MT Condensed" panose="020B0606020104020203" pitchFamily="34" charset="0"/>
              </a:rPr>
              <a:t> </a:t>
            </a:r>
          </a:p>
        </p:txBody>
      </p:sp>
      <p:pic>
        <p:nvPicPr>
          <p:cNvPr id="5" name="Picture 4">
            <a:hlinkClick r:id="rId4"/>
            <a:extLst>
              <a:ext uri="{FF2B5EF4-FFF2-40B4-BE49-F238E27FC236}">
                <a16:creationId xmlns:a16="http://schemas.microsoft.com/office/drawing/2014/main" id="{22409B34-9526-4984-8A8A-F321BA74183B}"/>
              </a:ext>
            </a:extLst>
          </p:cNvPr>
          <p:cNvPicPr>
            <a:picLocks noChangeAspect="1"/>
          </p:cNvPicPr>
          <p:nvPr/>
        </p:nvPicPr>
        <p:blipFill>
          <a:blip r:embed="rId5"/>
          <a:stretch>
            <a:fillRect/>
          </a:stretch>
        </p:blipFill>
        <p:spPr>
          <a:xfrm>
            <a:off x="7817262" y="4189543"/>
            <a:ext cx="4287203" cy="2072433"/>
          </a:xfrm>
          <a:prstGeom prst="rect">
            <a:avLst/>
          </a:prstGeom>
        </p:spPr>
      </p:pic>
    </p:spTree>
    <p:custDataLst>
      <p:tags r:id="rId1"/>
    </p:custDataLst>
    <p:extLst>
      <p:ext uri="{BB962C8B-B14F-4D97-AF65-F5344CB8AC3E}">
        <p14:creationId xmlns:p14="http://schemas.microsoft.com/office/powerpoint/2010/main" val="3626905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hlinkClick r:id="rId4"/>
            <a:extLst>
              <a:ext uri="{FF2B5EF4-FFF2-40B4-BE49-F238E27FC236}">
                <a16:creationId xmlns:a16="http://schemas.microsoft.com/office/drawing/2014/main" id="{29C1DE25-3E24-4308-92EB-58E35730AE7B}"/>
              </a:ext>
            </a:extLst>
          </p:cNvPr>
          <p:cNvPicPr/>
          <p:nvPr/>
        </p:nvPicPr>
        <p:blipFill>
          <a:blip r:embed="rId5"/>
          <a:stretch>
            <a:fillRect/>
          </a:stretch>
        </p:blipFill>
        <p:spPr>
          <a:xfrm>
            <a:off x="6180083" y="1986455"/>
            <a:ext cx="3520965" cy="2204613"/>
          </a:xfrm>
          <a:prstGeom prst="rect">
            <a:avLst/>
          </a:prstGeom>
        </p:spPr>
      </p:pic>
      <p:pic>
        <p:nvPicPr>
          <p:cNvPr id="19" name="Picture 18" descr="Suicide Letter Wizard for Microsoft by Olga Goriunova">
            <a:extLst>
              <a:ext uri="{FF2B5EF4-FFF2-40B4-BE49-F238E27FC236}">
                <a16:creationId xmlns:a16="http://schemas.microsoft.com/office/drawing/2014/main" id="{1D4C5CCD-4A94-4711-AC1B-2D616BCD129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487226" y="-5340"/>
            <a:ext cx="3273142" cy="1991795"/>
          </a:xfrm>
          <a:prstGeom prst="rect">
            <a:avLst/>
          </a:prstGeom>
          <a:noFill/>
          <a:ln>
            <a:noFill/>
          </a:ln>
        </p:spPr>
      </p:pic>
      <p:pic>
        <p:nvPicPr>
          <p:cNvPr id="9" name="Picture 8">
            <a:extLst>
              <a:ext uri="{FF2B5EF4-FFF2-40B4-BE49-F238E27FC236}">
                <a16:creationId xmlns:a16="http://schemas.microsoft.com/office/drawing/2014/main" id="{D68930A8-24A2-4282-86F5-5E090FFAB949}"/>
              </a:ext>
            </a:extLst>
          </p:cNvPr>
          <p:cNvPicPr/>
          <p:nvPr/>
        </p:nvPicPr>
        <p:blipFill>
          <a:blip r:embed="rId7"/>
          <a:stretch>
            <a:fillRect/>
          </a:stretch>
        </p:blipFill>
        <p:spPr>
          <a:xfrm>
            <a:off x="8766619" y="-5339"/>
            <a:ext cx="3425381" cy="1991794"/>
          </a:xfrm>
          <a:prstGeom prst="rect">
            <a:avLst/>
          </a:prstGeom>
        </p:spPr>
      </p:pic>
      <p:pic>
        <p:nvPicPr>
          <p:cNvPr id="10" name="Picture 9">
            <a:extLst>
              <a:ext uri="{FF2B5EF4-FFF2-40B4-BE49-F238E27FC236}">
                <a16:creationId xmlns:a16="http://schemas.microsoft.com/office/drawing/2014/main" id="{5E507395-EDFF-4ADD-A2FD-FDB6B85AFCF2}"/>
              </a:ext>
            </a:extLst>
          </p:cNvPr>
          <p:cNvPicPr/>
          <p:nvPr/>
        </p:nvPicPr>
        <p:blipFill>
          <a:blip r:embed="rId8"/>
          <a:stretch>
            <a:fillRect/>
          </a:stretch>
        </p:blipFill>
        <p:spPr>
          <a:xfrm>
            <a:off x="2689650" y="0"/>
            <a:ext cx="2786233" cy="1986455"/>
          </a:xfrm>
          <a:prstGeom prst="rect">
            <a:avLst/>
          </a:prstGeom>
        </p:spPr>
      </p:pic>
      <p:pic>
        <p:nvPicPr>
          <p:cNvPr id="1026" name="Picture 2" descr="206">
            <a:extLst>
              <a:ext uri="{FF2B5EF4-FFF2-40B4-BE49-F238E27FC236}">
                <a16:creationId xmlns:a16="http://schemas.microsoft.com/office/drawing/2014/main" id="{7DABE291-53D9-449F-A6CF-2E8D67622F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988231"/>
            <a:ext cx="2554014" cy="220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 result for Jodi, Untitled Game 2001">
            <a:extLst>
              <a:ext uri="{FF2B5EF4-FFF2-40B4-BE49-F238E27FC236}">
                <a16:creationId xmlns:a16="http://schemas.microsoft.com/office/drawing/2014/main" id="{6547A1F9-01B4-468D-81B6-F6874AD129DF}"/>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 y="5320930"/>
            <a:ext cx="3520967" cy="1537070"/>
          </a:xfrm>
          <a:prstGeom prst="rect">
            <a:avLst/>
          </a:prstGeom>
          <a:noFill/>
          <a:ln>
            <a:noFill/>
          </a:ln>
        </p:spPr>
      </p:pic>
      <p:pic>
        <p:nvPicPr>
          <p:cNvPr id="13" name="Picture 12" descr="Joan Leandre «retroYou r/c: FCK TH RED GRAVITY CODE»">
            <a:extLst>
              <a:ext uri="{FF2B5EF4-FFF2-40B4-BE49-F238E27FC236}">
                <a16:creationId xmlns:a16="http://schemas.microsoft.com/office/drawing/2014/main" id="{A3DE6FA7-5D90-49C5-9743-E7C97A5B5B2C}"/>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701048" y="2003716"/>
            <a:ext cx="2499249" cy="2187349"/>
          </a:xfrm>
          <a:prstGeom prst="rect">
            <a:avLst/>
          </a:prstGeom>
          <a:noFill/>
          <a:ln>
            <a:noFill/>
          </a:ln>
        </p:spPr>
      </p:pic>
      <p:pic>
        <p:nvPicPr>
          <p:cNvPr id="14" name="Picture 13" descr="http://art.runme.org/1140027928-6195-0/01.jpg">
            <a:extLst>
              <a:ext uri="{FF2B5EF4-FFF2-40B4-BE49-F238E27FC236}">
                <a16:creationId xmlns:a16="http://schemas.microsoft.com/office/drawing/2014/main" id="{DB5377BA-E12C-415A-928E-2D11706ED17D}"/>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 y="0"/>
            <a:ext cx="2678307" cy="1986455"/>
          </a:xfrm>
          <a:prstGeom prst="rect">
            <a:avLst/>
          </a:prstGeom>
          <a:noFill/>
          <a:ln>
            <a:noFill/>
          </a:ln>
        </p:spPr>
      </p:pic>
      <p:pic>
        <p:nvPicPr>
          <p:cNvPr id="15" name="Picture 14" descr="http://www.dichtung-digital.de/2005/1/Wardrip-Fruin/fig13a.gif">
            <a:extLst>
              <a:ext uri="{FF2B5EF4-FFF2-40B4-BE49-F238E27FC236}">
                <a16:creationId xmlns:a16="http://schemas.microsoft.com/office/drawing/2014/main" id="{DFC1B5B0-389E-4157-8574-10CB15E45B3D}"/>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2554014" y="2003717"/>
            <a:ext cx="3626069" cy="2187352"/>
          </a:xfrm>
          <a:prstGeom prst="rect">
            <a:avLst/>
          </a:prstGeom>
          <a:noFill/>
          <a:ln>
            <a:noFill/>
          </a:ln>
        </p:spPr>
      </p:pic>
      <p:pic>
        <p:nvPicPr>
          <p:cNvPr id="16" name="Picture 15">
            <a:hlinkClick r:id="rId14"/>
            <a:extLst>
              <a:ext uri="{FF2B5EF4-FFF2-40B4-BE49-F238E27FC236}">
                <a16:creationId xmlns:a16="http://schemas.microsoft.com/office/drawing/2014/main" id="{69D8D0B6-6D2F-4AE8-9111-E8FA3F2C0669}"/>
              </a:ext>
            </a:extLst>
          </p:cNvPr>
          <p:cNvPicPr/>
          <p:nvPr/>
        </p:nvPicPr>
        <p:blipFill>
          <a:blip r:embed="rId15">
            <a:extLst>
              <a:ext uri="{28A0092B-C50C-407E-A947-70E740481C1C}">
                <a14:useLocalDpi xmlns:a14="http://schemas.microsoft.com/office/drawing/2010/main" val="0"/>
              </a:ext>
            </a:extLst>
          </a:blip>
          <a:srcRect t="9618" r="60063" b="69603"/>
          <a:stretch>
            <a:fillRect/>
          </a:stretch>
        </p:blipFill>
        <p:spPr bwMode="auto">
          <a:xfrm>
            <a:off x="0" y="4191068"/>
            <a:ext cx="3520967" cy="1129862"/>
          </a:xfrm>
          <a:prstGeom prst="rect">
            <a:avLst/>
          </a:prstGeom>
          <a:noFill/>
          <a:ln>
            <a:noFill/>
          </a:ln>
        </p:spPr>
      </p:pic>
      <p:pic>
        <p:nvPicPr>
          <p:cNvPr id="11" name="Picture 10">
            <a:extLst>
              <a:ext uri="{FF2B5EF4-FFF2-40B4-BE49-F238E27FC236}">
                <a16:creationId xmlns:a16="http://schemas.microsoft.com/office/drawing/2014/main" id="{885CA509-8FEA-43FF-ABA5-130CD3F3E609}"/>
              </a:ext>
            </a:extLst>
          </p:cNvPr>
          <p:cNvPicPr>
            <a:picLocks noChangeAspect="1"/>
          </p:cNvPicPr>
          <p:nvPr/>
        </p:nvPicPr>
        <p:blipFill>
          <a:blip r:embed="rId16"/>
          <a:stretch>
            <a:fillRect/>
          </a:stretch>
        </p:blipFill>
        <p:spPr>
          <a:xfrm>
            <a:off x="3520965" y="4191064"/>
            <a:ext cx="4991048" cy="2670791"/>
          </a:xfrm>
          <a:prstGeom prst="rect">
            <a:avLst/>
          </a:prstGeom>
        </p:spPr>
      </p:pic>
      <p:pic>
        <p:nvPicPr>
          <p:cNvPr id="18" name="Picture 17">
            <a:extLst>
              <a:ext uri="{FF2B5EF4-FFF2-40B4-BE49-F238E27FC236}">
                <a16:creationId xmlns:a16="http://schemas.microsoft.com/office/drawing/2014/main" id="{F7176659-B3B8-4492-B343-C03DDC0F69BB}"/>
              </a:ext>
            </a:extLst>
          </p:cNvPr>
          <p:cNvPicPr>
            <a:picLocks noChangeAspect="1"/>
          </p:cNvPicPr>
          <p:nvPr/>
        </p:nvPicPr>
        <p:blipFill>
          <a:blip r:embed="rId17"/>
          <a:stretch>
            <a:fillRect/>
          </a:stretch>
        </p:blipFill>
        <p:spPr>
          <a:xfrm>
            <a:off x="8512014" y="4208327"/>
            <a:ext cx="3674410" cy="2649674"/>
          </a:xfrm>
          <a:prstGeom prst="rect">
            <a:avLst/>
          </a:prstGeom>
        </p:spPr>
      </p:pic>
    </p:spTree>
    <p:custDataLst>
      <p:tags r:id="rId1"/>
    </p:custDataLst>
    <p:extLst>
      <p:ext uri="{BB962C8B-B14F-4D97-AF65-F5344CB8AC3E}">
        <p14:creationId xmlns:p14="http://schemas.microsoft.com/office/powerpoint/2010/main" val="3482070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500"/>
                                        <p:tgtEl>
                                          <p:spTgt spid="11"/>
                                        </p:tgtEl>
                                      </p:cBhvr>
                                    </p:animEffect>
                                  </p:childTnLst>
                                </p:cTn>
                              </p:par>
                            </p:childTnLst>
                          </p:cTn>
                        </p:par>
                        <p:par>
                          <p:cTn id="16" fill="hold">
                            <p:stCondLst>
                              <p:cond delay="6500"/>
                            </p:stCondLst>
                            <p:childTnLst>
                              <p:par>
                                <p:cTn id="17" presetID="10" presetClass="entr" presetSubtype="0" fill="hold" nodeType="afterEffect">
                                  <p:stCondLst>
                                    <p:cond delay="10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500"/>
                                        <p:tgtEl>
                                          <p:spTgt spid="1026"/>
                                        </p:tgtEl>
                                      </p:cBhvr>
                                    </p:animEffect>
                                  </p:childTnLst>
                                </p:cTn>
                              </p:par>
                            </p:childTnLst>
                          </p:cTn>
                        </p:par>
                        <p:par>
                          <p:cTn id="20" fill="hold">
                            <p:stCondLst>
                              <p:cond delay="9000"/>
                            </p:stCondLst>
                            <p:childTnLst>
                              <p:par>
                                <p:cTn id="21" presetID="10" presetClass="entr" presetSubtype="0"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500"/>
                                        <p:tgtEl>
                                          <p:spTgt spid="18"/>
                                        </p:tgtEl>
                                      </p:cBhvr>
                                    </p:animEffect>
                                  </p:childTnLst>
                                </p:cTn>
                              </p:par>
                            </p:childTnLst>
                          </p:cTn>
                        </p:par>
                        <p:par>
                          <p:cTn id="24" fill="hold">
                            <p:stCondLst>
                              <p:cond delay="11500"/>
                            </p:stCondLst>
                            <p:childTnLst>
                              <p:par>
                                <p:cTn id="25" presetID="10" presetClass="entr" presetSubtype="0"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par>
                          <p:cTn id="28" fill="hold">
                            <p:stCondLst>
                              <p:cond delay="14000"/>
                            </p:stCondLst>
                            <p:childTnLst>
                              <p:par>
                                <p:cTn id="29" presetID="10" presetClass="entr" presetSubtype="0" fill="hold" nodeType="after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500"/>
                                        <p:tgtEl>
                                          <p:spTgt spid="20"/>
                                        </p:tgtEl>
                                      </p:cBhvr>
                                    </p:animEffect>
                                  </p:childTnLst>
                                </p:cTn>
                              </p:par>
                            </p:childTnLst>
                          </p:cTn>
                        </p:par>
                        <p:par>
                          <p:cTn id="32" fill="hold">
                            <p:stCondLst>
                              <p:cond delay="16500"/>
                            </p:stCondLst>
                            <p:childTnLst>
                              <p:par>
                                <p:cTn id="33" presetID="10" presetClass="entr" presetSubtype="0" fill="hold" nodeType="after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500"/>
                                        <p:tgtEl>
                                          <p:spTgt spid="12"/>
                                        </p:tgtEl>
                                      </p:cBhvr>
                                    </p:animEffect>
                                  </p:childTnLst>
                                </p:cTn>
                              </p:par>
                            </p:childTnLst>
                          </p:cTn>
                        </p:par>
                        <p:par>
                          <p:cTn id="36" fill="hold">
                            <p:stCondLst>
                              <p:cond delay="19000"/>
                            </p:stCondLst>
                            <p:childTnLst>
                              <p:par>
                                <p:cTn id="37" presetID="10" presetClass="entr" presetSubtype="0" fill="hold" nodeType="afterEffect">
                                  <p:stCondLst>
                                    <p:cond delay="10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500"/>
                                        <p:tgtEl>
                                          <p:spTgt spid="14"/>
                                        </p:tgtEl>
                                      </p:cBhvr>
                                    </p:animEffect>
                                  </p:childTnLst>
                                </p:cTn>
                              </p:par>
                            </p:childTnLst>
                          </p:cTn>
                        </p:par>
                        <p:par>
                          <p:cTn id="40" fill="hold">
                            <p:stCondLst>
                              <p:cond delay="21500"/>
                            </p:stCondLst>
                            <p:childTnLst>
                              <p:par>
                                <p:cTn id="41" presetID="10" presetClass="entr" presetSubtype="0" fill="hold" nodeType="after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500"/>
                                        <p:tgtEl>
                                          <p:spTgt spid="13"/>
                                        </p:tgtEl>
                                      </p:cBhvr>
                                    </p:animEffect>
                                  </p:childTnLst>
                                </p:cTn>
                              </p:par>
                            </p:childTnLst>
                          </p:cTn>
                        </p:par>
                        <p:par>
                          <p:cTn id="44" fill="hold">
                            <p:stCondLst>
                              <p:cond delay="24000"/>
                            </p:stCondLst>
                            <p:childTnLst>
                              <p:par>
                                <p:cTn id="45" presetID="10" presetClass="entr" presetSubtype="0" fill="hold" nodeType="afterEffect">
                                  <p:stCondLst>
                                    <p:cond delay="10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500"/>
                                        <p:tgtEl>
                                          <p:spTgt spid="19"/>
                                        </p:tgtEl>
                                      </p:cBhvr>
                                    </p:animEffect>
                                  </p:childTnLst>
                                </p:cTn>
                              </p:par>
                            </p:childTnLst>
                          </p:cTn>
                        </p:par>
                        <p:par>
                          <p:cTn id="48" fill="hold">
                            <p:stCondLst>
                              <p:cond delay="26500"/>
                            </p:stCondLst>
                            <p:childTnLst>
                              <p:par>
                                <p:cTn id="49" presetID="10" presetClass="entr" presetSubtype="0" fill="hold" nodeType="afterEffect">
                                  <p:stCondLst>
                                    <p:cond delay="10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4"/>
            <a:extLst>
              <a:ext uri="{FF2B5EF4-FFF2-40B4-BE49-F238E27FC236}">
                <a16:creationId xmlns:a16="http://schemas.microsoft.com/office/drawing/2014/main" id="{A863FCC6-4B34-435E-8C1F-6E54F07B5374}"/>
              </a:ext>
            </a:extLst>
          </p:cNvPr>
          <p:cNvPicPr>
            <a:picLocks noChangeAspect="1"/>
          </p:cNvPicPr>
          <p:nvPr/>
        </p:nvPicPr>
        <p:blipFill>
          <a:blip r:embed="rId5"/>
          <a:stretch>
            <a:fillRect/>
          </a:stretch>
        </p:blipFill>
        <p:spPr>
          <a:xfrm>
            <a:off x="7483187" y="2664811"/>
            <a:ext cx="4445578" cy="3542896"/>
          </a:xfrm>
          <a:prstGeom prst="rect">
            <a:avLst/>
          </a:prstGeom>
        </p:spPr>
      </p:pic>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en-US" dirty="0" err="1">
                <a:latin typeface="Tw Cen MT Condensed" panose="020B0606020104020203" pitchFamily="34" charset="0"/>
              </a:rPr>
              <a:t>Ko</a:t>
            </a:r>
            <a:r>
              <a:rPr lang="sk-SK" dirty="0">
                <a:latin typeface="Tw Cen MT Condensed" panose="020B0606020104020203" pitchFamily="34" charset="0"/>
              </a:rPr>
              <a:t>nceptuálne umenie</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999715" cy="369332"/>
          </a:xfrm>
          <a:prstGeom prst="rect">
            <a:avLst/>
          </a:prstGeom>
          <a:noFill/>
        </p:spPr>
        <p:txBody>
          <a:bodyPr wrap="none" rtlCol="0">
            <a:spAutoFit/>
          </a:bodyPr>
          <a:lstStyle/>
          <a:p>
            <a:r>
              <a:rPr lang="sk-SK" dirty="0">
                <a:latin typeface="Tw Cen MT Condensed" panose="020B0606020104020203" pitchFamily="34" charset="0"/>
              </a:rPr>
              <a:t>60. – 70.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231136" y="3420597"/>
            <a:ext cx="4472728" cy="2031325"/>
          </a:xfrm>
          <a:prstGeom prst="rect">
            <a:avLst/>
          </a:prstGeom>
        </p:spPr>
        <p:txBody>
          <a:bodyPr wrap="square">
            <a:spAutoFit/>
          </a:bodyPr>
          <a:lstStyle/>
          <a:p>
            <a:pPr marL="285750" indent="-285750">
              <a:buFont typeface="Arial" panose="020B0604020202020204" pitchFamily="34" charset="0"/>
              <a:buChar char="•"/>
            </a:pPr>
            <a:r>
              <a:rPr lang="sk-SK" dirty="0">
                <a:latin typeface="Tw Cen MT Condensed" panose="020B0606020104020203" pitchFamily="34" charset="0"/>
              </a:rPr>
              <a:t>open source softwarové dielo </a:t>
            </a:r>
            <a:r>
              <a:rPr lang="sk-SK" dirty="0">
                <a:latin typeface="Tw Cen MT Condensed" panose="020B0606020104020203" pitchFamily="34" charset="0"/>
                <a:hlinkClick r:id="rId6"/>
              </a:rPr>
              <a:t>.</a:t>
            </a:r>
            <a:r>
              <a:rPr lang="sk-SK" i="1" dirty="0">
                <a:latin typeface="Tw Cen MT Condensed" panose="020B0606020104020203" pitchFamily="34" charset="0"/>
                <a:hlinkClick r:id="rId6"/>
              </a:rPr>
              <a:t>walk </a:t>
            </a:r>
            <a:r>
              <a:rPr lang="en-US" i="1" dirty="0">
                <a:latin typeface="Tw Cen MT Condensed" panose="020B0606020104020203" pitchFamily="34" charset="0"/>
              </a:rPr>
              <a:t> </a:t>
            </a:r>
            <a:r>
              <a:rPr lang="sk-SK" dirty="0">
                <a:latin typeface="Tw Cen MT Condensed" panose="020B0606020104020203" pitchFamily="34" charset="0"/>
              </a:rPr>
              <a:t>(2004), výherca kategórie ´software´ z festivalu transmediale.04, 2004</a:t>
            </a:r>
          </a:p>
          <a:p>
            <a:pPr marL="742950" lvl="1" indent="-285750">
              <a:buFont typeface="Arial" panose="020B0604020202020204" pitchFamily="34" charset="0"/>
              <a:buChar char="•"/>
            </a:pPr>
            <a:r>
              <a:rPr lang="sk-SK" dirty="0">
                <a:latin typeface="Tw Cen MT Condensed" panose="020B0606020104020203" pitchFamily="34" charset="0"/>
              </a:rPr>
              <a:t>generatívna psychogeorgafia</a:t>
            </a:r>
          </a:p>
          <a:p>
            <a:pPr marL="742950" lvl="1" indent="-285750">
              <a:buFont typeface="Arial" panose="020B0604020202020204" pitchFamily="34" charset="0"/>
              <a:buChar char="•"/>
            </a:pPr>
            <a:r>
              <a:rPr lang="sk-SK" dirty="0">
                <a:latin typeface="Tw Cen MT Condensed" panose="020B0606020104020203" pitchFamily="34" charset="0"/>
              </a:rPr>
              <a:t>prekladá motívy počítačovej vedy do reálneho sveta</a:t>
            </a:r>
          </a:p>
          <a:p>
            <a:pPr marL="742950" lvl="1" indent="-285750">
              <a:buFont typeface="Arial" panose="020B0604020202020204" pitchFamily="34" charset="0"/>
              <a:buChar char="•"/>
            </a:pPr>
            <a:r>
              <a:rPr lang="sk-SK" i="1" dirty="0">
                <a:latin typeface="Tw Cen MT Condensed" panose="020B0606020104020203" pitchFamily="34" charset="0"/>
              </a:rPr>
              <a:t>.walk </a:t>
            </a:r>
            <a:r>
              <a:rPr lang="sk-SK" dirty="0">
                <a:latin typeface="Tw Cen MT Condensed" panose="020B0606020104020203" pitchFamily="34" charset="0"/>
              </a:rPr>
              <a:t>poukazuje ku konceptuálnemu umeniu polovice </a:t>
            </a:r>
            <a:r>
              <a:rPr lang="en-US" dirty="0">
                <a:latin typeface="Tw Cen MT Condensed" panose="020B0606020104020203" pitchFamily="34" charset="0"/>
              </a:rPr>
              <a:t>60.</a:t>
            </a:r>
            <a:r>
              <a:rPr lang="sk-SK" dirty="0">
                <a:latin typeface="Tw Cen MT Condensed" panose="020B0606020104020203" pitchFamily="34" charset="0"/>
              </a:rPr>
              <a:t> rokov 20. storočia</a:t>
            </a:r>
          </a:p>
        </p:txBody>
      </p:sp>
      <p:sp>
        <p:nvSpPr>
          <p:cNvPr id="7" name="Footer Placeholder 4">
            <a:extLst>
              <a:ext uri="{FF2B5EF4-FFF2-40B4-BE49-F238E27FC236}">
                <a16:creationId xmlns:a16="http://schemas.microsoft.com/office/drawing/2014/main" id="{579DE75C-655E-4EE7-A292-7BA87DCCB09E}"/>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Tree>
    <p:custDataLst>
      <p:tags r:id="rId1"/>
    </p:custDataLst>
    <p:extLst>
      <p:ext uri="{BB962C8B-B14F-4D97-AF65-F5344CB8AC3E}">
        <p14:creationId xmlns:p14="http://schemas.microsoft.com/office/powerpoint/2010/main" val="2831486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en-US" dirty="0" err="1">
                <a:latin typeface="Tw Cen MT Condensed" panose="020B0606020104020203" pitchFamily="34" charset="0"/>
              </a:rPr>
              <a:t>Ko</a:t>
            </a:r>
            <a:r>
              <a:rPr lang="sk-SK" dirty="0">
                <a:latin typeface="Tw Cen MT Condensed" panose="020B0606020104020203" pitchFamily="34" charset="0"/>
              </a:rPr>
              <a:t>nceptuálne umenie</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999715" cy="369332"/>
          </a:xfrm>
          <a:prstGeom prst="rect">
            <a:avLst/>
          </a:prstGeom>
          <a:noFill/>
        </p:spPr>
        <p:txBody>
          <a:bodyPr wrap="none" rtlCol="0">
            <a:spAutoFit/>
          </a:bodyPr>
          <a:lstStyle/>
          <a:p>
            <a:r>
              <a:rPr lang="sk-SK" dirty="0">
                <a:latin typeface="Tw Cen MT Condensed" panose="020B0606020104020203" pitchFamily="34" charset="0"/>
              </a:rPr>
              <a:t>60. – 70.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156390" y="3399815"/>
            <a:ext cx="7879219" cy="1754326"/>
          </a:xfrm>
          <a:prstGeom prst="rect">
            <a:avLst/>
          </a:prstGeom>
        </p:spPr>
        <p:txBody>
          <a:bodyPr wrap="square">
            <a:spAutoFit/>
          </a:bodyPr>
          <a:lstStyle/>
          <a:p>
            <a:pPr marL="285750" indent="-285750">
              <a:buFont typeface="Arial" panose="020B0604020202020204" pitchFamily="34" charset="0"/>
              <a:buChar char="•"/>
            </a:pPr>
            <a:r>
              <a:rPr lang="sk-SK" dirty="0">
                <a:latin typeface="Tw Cen MT Condensed" panose="020B0606020104020203" pitchFamily="34" charset="0"/>
              </a:rPr>
              <a:t>Abraham M. Moles, prvý manifest permutačného umenia (</a:t>
            </a:r>
            <a:r>
              <a:rPr lang="sk-SK" i="1" dirty="0">
                <a:latin typeface="Tw Cen MT Condensed" panose="020B0606020104020203" pitchFamily="34" charset="0"/>
              </a:rPr>
              <a:t>Erstes Manifest der permutationellen Kunst </a:t>
            </a:r>
            <a:r>
              <a:rPr lang="sk-SK" dirty="0">
                <a:latin typeface="Tw Cen MT Condensed" panose="020B0606020104020203" pitchFamily="34" charset="0"/>
              </a:rPr>
              <a:t>), 1962</a:t>
            </a:r>
          </a:p>
          <a:p>
            <a:endParaRPr lang="sk-SK" dirty="0">
              <a:latin typeface="Tw Cen MT Condensed" panose="020B0606020104020203" pitchFamily="34" charset="0"/>
            </a:endParaRPr>
          </a:p>
          <a:p>
            <a:pPr marL="742950" lvl="1" indent="-285750">
              <a:buFont typeface="Arial" panose="020B0604020202020204" pitchFamily="34" charset="0"/>
              <a:buChar char="•"/>
            </a:pPr>
            <a:r>
              <a:rPr lang="sk-SK" dirty="0">
                <a:latin typeface="Tw Cen MT Condensed" panose="020B0606020104020203" pitchFamily="34" charset="0"/>
              </a:rPr>
              <a:t>kľúčový text oblasti počítačového umenia </a:t>
            </a:r>
          </a:p>
          <a:p>
            <a:pPr marL="742950" lvl="1" indent="-285750">
              <a:buFont typeface="Arial" panose="020B0604020202020204" pitchFamily="34" charset="0"/>
              <a:buChar char="•"/>
            </a:pPr>
            <a:r>
              <a:rPr lang="sk-SK" dirty="0">
                <a:latin typeface="Tw Cen MT Condensed" panose="020B0606020104020203" pitchFamily="34" charset="0"/>
              </a:rPr>
              <a:t>požadoval vystavanie novej poetiky a estetiky umenia, a to na základoch komputácie</a:t>
            </a:r>
          </a:p>
          <a:p>
            <a:pPr marL="742950" lvl="1" indent="-285750">
              <a:buFont typeface="Arial" panose="020B0604020202020204" pitchFamily="34" charset="0"/>
              <a:buChar char="•"/>
            </a:pPr>
            <a:r>
              <a:rPr lang="sk-SK" dirty="0">
                <a:latin typeface="Tw Cen MT Condensed" panose="020B0606020104020203" pitchFamily="34" charset="0"/>
              </a:rPr>
              <a:t>z umelcov sa stanú programátori a stroje budú neoddeliteľnou súčasťou umeleckej tvorby</a:t>
            </a:r>
          </a:p>
          <a:p>
            <a:pPr marL="742950" lvl="1" indent="-285750">
              <a:buFont typeface="Arial" panose="020B0604020202020204" pitchFamily="34" charset="0"/>
              <a:buChar char="•"/>
            </a:pPr>
            <a:r>
              <a:rPr lang="sk-SK" dirty="0">
                <a:latin typeface="Tw Cen MT Condensed" panose="020B0606020104020203" pitchFamily="34" charset="0"/>
              </a:rPr>
              <a:t>prvotný program generatívneho umenia</a:t>
            </a:r>
          </a:p>
        </p:txBody>
      </p:sp>
      <p:sp>
        <p:nvSpPr>
          <p:cNvPr id="7" name="Footer Placeholder 4">
            <a:extLst>
              <a:ext uri="{FF2B5EF4-FFF2-40B4-BE49-F238E27FC236}">
                <a16:creationId xmlns:a16="http://schemas.microsoft.com/office/drawing/2014/main" id="{579DE75C-655E-4EE7-A292-7BA87DCCB09E}"/>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Tree>
    <p:custDataLst>
      <p:tags r:id="rId1"/>
    </p:custDataLst>
    <p:extLst>
      <p:ext uri="{BB962C8B-B14F-4D97-AF65-F5344CB8AC3E}">
        <p14:creationId xmlns:p14="http://schemas.microsoft.com/office/powerpoint/2010/main" val="2680493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en-US" dirty="0" err="1">
                <a:latin typeface="Tw Cen MT Condensed" panose="020B0606020104020203" pitchFamily="34" charset="0"/>
              </a:rPr>
              <a:t>Ko</a:t>
            </a:r>
            <a:r>
              <a:rPr lang="sk-SK" dirty="0">
                <a:latin typeface="Tw Cen MT Condensed" panose="020B0606020104020203" pitchFamily="34" charset="0"/>
              </a:rPr>
              <a:t>nceptuálne umenie</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999715" cy="369332"/>
          </a:xfrm>
          <a:prstGeom prst="rect">
            <a:avLst/>
          </a:prstGeom>
          <a:noFill/>
        </p:spPr>
        <p:txBody>
          <a:bodyPr wrap="none" rtlCol="0">
            <a:spAutoFit/>
          </a:bodyPr>
          <a:lstStyle/>
          <a:p>
            <a:r>
              <a:rPr lang="sk-SK" dirty="0">
                <a:latin typeface="Tw Cen MT Condensed" panose="020B0606020104020203" pitchFamily="34" charset="0"/>
              </a:rPr>
              <a:t>60. – 70.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3202377" y="3303257"/>
            <a:ext cx="4807324" cy="369332"/>
          </a:xfrm>
          <a:prstGeom prst="rect">
            <a:avLst/>
          </a:prstGeom>
        </p:spPr>
        <p:txBody>
          <a:bodyPr wrap="square">
            <a:spAutoFit/>
          </a:bodyPr>
          <a:lstStyle/>
          <a:p>
            <a:pPr marL="285750" indent="-285750">
              <a:buFont typeface="Arial" panose="020B0604020202020204" pitchFamily="34" charset="0"/>
              <a:buChar char="•"/>
            </a:pPr>
            <a:r>
              <a:rPr lang="sk-SK" dirty="0">
                <a:latin typeface="Tw Cen MT Condensed" panose="020B0606020104020203" pitchFamily="34" charset="0"/>
              </a:rPr>
              <a:t>La Monte Young, </a:t>
            </a:r>
            <a:r>
              <a:rPr lang="en-US" i="1" dirty="0">
                <a:latin typeface="Tw Cen MT Condensed" panose="020B0606020104020203" pitchFamily="34" charset="0"/>
              </a:rPr>
              <a:t>Composition 1960 #10 to Bob Morris </a:t>
            </a:r>
            <a:r>
              <a:rPr lang="sk-SK" i="1" dirty="0">
                <a:latin typeface="Tw Cen MT Condensed" panose="020B0606020104020203" pitchFamily="34" charset="0"/>
              </a:rPr>
              <a:t>, </a:t>
            </a:r>
            <a:r>
              <a:rPr lang="en-US" dirty="0">
                <a:latin typeface="Tw Cen MT Condensed" panose="020B0606020104020203" pitchFamily="34" charset="0"/>
              </a:rPr>
              <a:t>1960 </a:t>
            </a:r>
            <a:r>
              <a:rPr lang="sk-SK" dirty="0">
                <a:latin typeface="Tw Cen MT Condensed" panose="020B0606020104020203" pitchFamily="34" charset="0"/>
              </a:rPr>
              <a:t> </a:t>
            </a:r>
          </a:p>
        </p:txBody>
      </p:sp>
      <p:sp>
        <p:nvSpPr>
          <p:cNvPr id="7" name="Footer Placeholder 4">
            <a:extLst>
              <a:ext uri="{FF2B5EF4-FFF2-40B4-BE49-F238E27FC236}">
                <a16:creationId xmlns:a16="http://schemas.microsoft.com/office/drawing/2014/main" id="{579DE75C-655E-4EE7-A292-7BA87DCCB09E}"/>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
        <p:nvSpPr>
          <p:cNvPr id="3" name="Rectangle 2">
            <a:extLst>
              <a:ext uri="{FF2B5EF4-FFF2-40B4-BE49-F238E27FC236}">
                <a16:creationId xmlns:a16="http://schemas.microsoft.com/office/drawing/2014/main" id="{50949AB0-0A98-4168-A565-44454BD02EB2}"/>
              </a:ext>
            </a:extLst>
          </p:cNvPr>
          <p:cNvSpPr/>
          <p:nvPr/>
        </p:nvSpPr>
        <p:spPr>
          <a:xfrm>
            <a:off x="3857451" y="4137097"/>
            <a:ext cx="3497176" cy="461665"/>
          </a:xfrm>
          <a:prstGeom prst="rect">
            <a:avLst/>
          </a:prstGeom>
        </p:spPr>
        <p:txBody>
          <a:bodyPr wrap="none">
            <a:spAutoFit/>
          </a:bodyPr>
          <a:lstStyle/>
          <a:p>
            <a:r>
              <a:rPr lang="sk-SK" sz="2400" dirty="0">
                <a:latin typeface="Tw Cen MT Condensed" panose="020B0606020104020203" pitchFamily="34" charset="0"/>
              </a:rPr>
              <a:t>„Nakresli rovnú čiaru a nasleduj ju.“</a:t>
            </a:r>
            <a:endParaRPr lang="en-US" sz="2400" dirty="0">
              <a:latin typeface="Tw Cen MT Condensed" panose="020B0606020104020203" pitchFamily="34" charset="0"/>
            </a:endParaRPr>
          </a:p>
        </p:txBody>
      </p:sp>
      <p:sp>
        <p:nvSpPr>
          <p:cNvPr id="5" name="Rectangle 4">
            <a:extLst>
              <a:ext uri="{FF2B5EF4-FFF2-40B4-BE49-F238E27FC236}">
                <a16:creationId xmlns:a16="http://schemas.microsoft.com/office/drawing/2014/main" id="{614D38E1-639A-47B5-ACE6-73945E353773}"/>
              </a:ext>
            </a:extLst>
          </p:cNvPr>
          <p:cNvSpPr/>
          <p:nvPr/>
        </p:nvSpPr>
        <p:spPr>
          <a:xfrm>
            <a:off x="3202377" y="5176191"/>
            <a:ext cx="4823756" cy="1384995"/>
          </a:xfrm>
          <a:prstGeom prst="rect">
            <a:avLst/>
          </a:prstGeom>
        </p:spPr>
        <p:txBody>
          <a:bodyPr wrap="none">
            <a:spAutoFit/>
          </a:bodyPr>
          <a:lstStyle/>
          <a:p>
            <a:pPr marL="285750" indent="-285750">
              <a:buFont typeface="Arial" panose="020B0604020202020204" pitchFamily="34" charset="0"/>
              <a:buChar char="•"/>
            </a:pPr>
            <a:r>
              <a:rPr lang="sk-SK" dirty="0">
                <a:latin typeface="Tw Cen MT Condensed" panose="020B0606020104020203" pitchFamily="34" charset="0"/>
              </a:rPr>
              <a:t>„[...] jeho príčina nie je esteticky oddelená od jeho realizácie“</a:t>
            </a:r>
          </a:p>
          <a:p>
            <a:pPr marL="285750" indent="-285750">
              <a:buFont typeface="Arial" panose="020B0604020202020204" pitchFamily="34" charset="0"/>
              <a:buChar char="•"/>
            </a:pPr>
            <a:r>
              <a:rPr lang="en-US" dirty="0">
                <a:latin typeface="Tw Cen MT Condensed" panose="020B0606020104020203" pitchFamily="34" charset="0"/>
              </a:rPr>
              <a:t>„</a:t>
            </a:r>
            <a:r>
              <a:rPr lang="en-US" dirty="0" err="1">
                <a:latin typeface="Tw Cen MT Condensed" panose="020B0606020104020203" pitchFamily="34" charset="0"/>
              </a:rPr>
              <a:t>je</a:t>
            </a:r>
            <a:r>
              <a:rPr lang="en-US" dirty="0">
                <a:latin typeface="Tw Cen MT Condensed" panose="020B0606020104020203" pitchFamily="34" charset="0"/>
              </a:rPr>
              <a:t> [...] </a:t>
            </a:r>
            <a:r>
              <a:rPr lang="en-US" dirty="0" err="1">
                <a:latin typeface="Tw Cen MT Condensed" panose="020B0606020104020203" pitchFamily="34" charset="0"/>
              </a:rPr>
              <a:t>algoritmom</a:t>
            </a:r>
            <a:r>
              <a:rPr lang="en-US" dirty="0">
                <a:latin typeface="Tw Cen MT Condensed" panose="020B0606020104020203" pitchFamily="34" charset="0"/>
              </a:rPr>
              <a:t> </a:t>
            </a:r>
            <a:r>
              <a:rPr lang="en-US" dirty="0" err="1">
                <a:latin typeface="Tw Cen MT Condensed" panose="020B0606020104020203" pitchFamily="34" charset="0"/>
              </a:rPr>
              <a:t>aj</a:t>
            </a:r>
            <a:r>
              <a:rPr lang="en-US" dirty="0">
                <a:latin typeface="Tw Cen MT Condensed" panose="020B0606020104020203" pitchFamily="34" charset="0"/>
              </a:rPr>
              <a:t> </a:t>
            </a:r>
            <a:r>
              <a:rPr lang="en-US" dirty="0" err="1">
                <a:latin typeface="Tw Cen MT Condensed" panose="020B0606020104020203" pitchFamily="34" charset="0"/>
              </a:rPr>
              <a:t>zdrojovým</a:t>
            </a:r>
            <a:r>
              <a:rPr lang="en-US" dirty="0">
                <a:latin typeface="Tw Cen MT Condensed" panose="020B0606020104020203" pitchFamily="34" charset="0"/>
              </a:rPr>
              <a:t> </a:t>
            </a:r>
            <a:r>
              <a:rPr lang="en-US" dirty="0" err="1">
                <a:latin typeface="Tw Cen MT Condensed" panose="020B0606020104020203" pitchFamily="34" charset="0"/>
              </a:rPr>
              <a:t>kódom</a:t>
            </a:r>
            <a:r>
              <a:rPr lang="en-US" dirty="0">
                <a:latin typeface="Tw Cen MT Condensed" panose="020B0606020104020203" pitchFamily="34" charset="0"/>
              </a:rPr>
              <a:t>“ </a:t>
            </a:r>
            <a:endParaRPr lang="sk-SK" dirty="0">
              <a:latin typeface="Tw Cen MT Condensed" panose="020B0606020104020203" pitchFamily="34" charset="0"/>
            </a:endParaRPr>
          </a:p>
          <a:p>
            <a:pPr marL="285750" indent="-285750">
              <a:buFont typeface="Arial" panose="020B0604020202020204" pitchFamily="34" charset="0"/>
              <a:buChar char="•"/>
            </a:pPr>
            <a:endParaRPr lang="sk-SK" dirty="0">
              <a:latin typeface="Tw Cen MT Condensed" panose="020B0606020104020203" pitchFamily="34" charset="0"/>
            </a:endParaRPr>
          </a:p>
          <a:p>
            <a:endParaRPr lang="sk-SK" dirty="0">
              <a:latin typeface="Tw Cen MT Condensed" panose="020B0606020104020203" pitchFamily="34" charset="0"/>
            </a:endParaRPr>
          </a:p>
          <a:p>
            <a:pPr algn="r"/>
            <a:r>
              <a:rPr lang="sk-SK" sz="1200" dirty="0">
                <a:latin typeface="Tw Cen MT Condensed" panose="020B0606020104020203" pitchFamily="34" charset="0"/>
              </a:rPr>
              <a:t>Florian Cramer - Ulrike Gabriel, </a:t>
            </a:r>
            <a:r>
              <a:rPr lang="sk-SK" sz="1200" i="1" dirty="0">
                <a:latin typeface="Tw Cen MT Condensed" panose="020B0606020104020203" pitchFamily="34" charset="0"/>
              </a:rPr>
              <a:t>Software Art</a:t>
            </a:r>
            <a:r>
              <a:rPr lang="sk-SK" sz="1200" dirty="0">
                <a:latin typeface="Tw Cen MT Condensed" panose="020B0606020104020203" pitchFamily="34" charset="0"/>
              </a:rPr>
              <a:t>, 2001 </a:t>
            </a:r>
            <a:endParaRPr lang="en-US" sz="1200" dirty="0">
              <a:latin typeface="Tw Cen MT Condensed" panose="020B0606020104020203" pitchFamily="34" charset="0"/>
            </a:endParaRPr>
          </a:p>
        </p:txBody>
      </p:sp>
      <p:pic>
        <p:nvPicPr>
          <p:cNvPr id="10" name="Picture 9">
            <a:hlinkClick r:id="rId4"/>
            <a:extLst>
              <a:ext uri="{FF2B5EF4-FFF2-40B4-BE49-F238E27FC236}">
                <a16:creationId xmlns:a16="http://schemas.microsoft.com/office/drawing/2014/main" id="{432B9528-B902-4934-AB9D-F355E5EB8BFA}"/>
              </a:ext>
            </a:extLst>
          </p:cNvPr>
          <p:cNvPicPr>
            <a:picLocks noChangeAspect="1"/>
          </p:cNvPicPr>
          <p:nvPr/>
        </p:nvPicPr>
        <p:blipFill>
          <a:blip r:embed="rId5"/>
          <a:stretch>
            <a:fillRect/>
          </a:stretch>
        </p:blipFill>
        <p:spPr>
          <a:xfrm>
            <a:off x="8049492" y="3623075"/>
            <a:ext cx="3972234" cy="1951374"/>
          </a:xfrm>
          <a:prstGeom prst="rect">
            <a:avLst/>
          </a:prstGeom>
        </p:spPr>
      </p:pic>
      <p:pic>
        <p:nvPicPr>
          <p:cNvPr id="11" name="Picture 10">
            <a:hlinkClick r:id="rId6"/>
            <a:extLst>
              <a:ext uri="{FF2B5EF4-FFF2-40B4-BE49-F238E27FC236}">
                <a16:creationId xmlns:a16="http://schemas.microsoft.com/office/drawing/2014/main" id="{3FFF8CE9-AAC2-4205-8DBC-C625E4558450}"/>
              </a:ext>
            </a:extLst>
          </p:cNvPr>
          <p:cNvPicPr>
            <a:picLocks noChangeAspect="1"/>
          </p:cNvPicPr>
          <p:nvPr/>
        </p:nvPicPr>
        <p:blipFill>
          <a:blip r:embed="rId7"/>
          <a:stretch>
            <a:fillRect/>
          </a:stretch>
        </p:blipFill>
        <p:spPr>
          <a:xfrm>
            <a:off x="131985" y="2520580"/>
            <a:ext cx="2894611" cy="4156364"/>
          </a:xfrm>
          <a:prstGeom prst="rect">
            <a:avLst/>
          </a:prstGeom>
        </p:spPr>
      </p:pic>
    </p:spTree>
    <p:custDataLst>
      <p:tags r:id="rId1"/>
    </p:custDataLst>
    <p:extLst>
      <p:ext uri="{BB962C8B-B14F-4D97-AF65-F5344CB8AC3E}">
        <p14:creationId xmlns:p14="http://schemas.microsoft.com/office/powerpoint/2010/main" val="3872195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en-US" dirty="0" err="1">
                <a:latin typeface="Tw Cen MT Condensed" panose="020B0606020104020203" pitchFamily="34" charset="0"/>
              </a:rPr>
              <a:t>Ko</a:t>
            </a:r>
            <a:r>
              <a:rPr lang="sk-SK" dirty="0">
                <a:latin typeface="Tw Cen MT Condensed" panose="020B0606020104020203" pitchFamily="34" charset="0"/>
              </a:rPr>
              <a:t>nceptuálne umenie</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999715" cy="369332"/>
          </a:xfrm>
          <a:prstGeom prst="rect">
            <a:avLst/>
          </a:prstGeom>
          <a:noFill/>
        </p:spPr>
        <p:txBody>
          <a:bodyPr wrap="none" rtlCol="0">
            <a:spAutoFit/>
          </a:bodyPr>
          <a:lstStyle/>
          <a:p>
            <a:r>
              <a:rPr lang="sk-SK" dirty="0">
                <a:latin typeface="Tw Cen MT Condensed" panose="020B0606020104020203" pitchFamily="34" charset="0"/>
              </a:rPr>
              <a:t>60. – 70.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156390" y="3375536"/>
            <a:ext cx="7879219" cy="1200329"/>
          </a:xfrm>
          <a:prstGeom prst="rect">
            <a:avLst/>
          </a:prstGeom>
        </p:spPr>
        <p:txBody>
          <a:bodyPr wrap="square">
            <a:spAutoFit/>
          </a:bodyPr>
          <a:lstStyle/>
          <a:p>
            <a:r>
              <a:rPr lang="sk-SK" dirty="0">
                <a:latin typeface="Tw Cen MT Condensed" panose="020B0606020104020203" pitchFamily="34" charset="0"/>
              </a:rPr>
              <a:t>Henry A. Flynt jr., </a:t>
            </a:r>
          </a:p>
          <a:p>
            <a:pPr marL="285750" indent="-285750">
              <a:buFont typeface="Arial" panose="020B0604020202020204" pitchFamily="34" charset="0"/>
              <a:buChar char="•"/>
            </a:pPr>
            <a:r>
              <a:rPr lang="sk-SK" i="1" dirty="0">
                <a:latin typeface="Tw Cen MT Condensed" panose="020B0606020104020203" pitchFamily="34" charset="0"/>
              </a:rPr>
              <a:t>Concept Art , </a:t>
            </a:r>
            <a:r>
              <a:rPr lang="sk-SK" dirty="0">
                <a:latin typeface="Tw Cen MT Condensed" panose="020B0606020104020203" pitchFamily="34" charset="0"/>
              </a:rPr>
              <a:t>1961</a:t>
            </a:r>
          </a:p>
          <a:p>
            <a:pPr marL="742950" lvl="1" indent="-285750">
              <a:buFont typeface="Arial" panose="020B0604020202020204" pitchFamily="34" charset="0"/>
              <a:buChar char="•"/>
            </a:pPr>
            <a:r>
              <a:rPr lang="sk-SK" dirty="0">
                <a:latin typeface="Tw Cen MT Condensed" panose="020B0606020104020203" pitchFamily="34" charset="0"/>
              </a:rPr>
              <a:t>po prvýkrát použil termín </a:t>
            </a:r>
            <a:r>
              <a:rPr lang="sk-SK" i="1" dirty="0">
                <a:latin typeface="Tw Cen MT Condensed" panose="020B0606020104020203" pitchFamily="34" charset="0"/>
              </a:rPr>
              <a:t>konceptuálne umenie</a:t>
            </a:r>
          </a:p>
          <a:p>
            <a:pPr lvl="1"/>
            <a:r>
              <a:rPr lang="sk-SK" i="1" dirty="0">
                <a:latin typeface="Tw Cen MT Condensed" panose="020B0606020104020203" pitchFamily="34" charset="0"/>
              </a:rPr>
              <a:t> </a:t>
            </a:r>
          </a:p>
        </p:txBody>
      </p:sp>
      <p:sp>
        <p:nvSpPr>
          <p:cNvPr id="7" name="Footer Placeholder 4">
            <a:extLst>
              <a:ext uri="{FF2B5EF4-FFF2-40B4-BE49-F238E27FC236}">
                <a16:creationId xmlns:a16="http://schemas.microsoft.com/office/drawing/2014/main" id="{579DE75C-655E-4EE7-A292-7BA87DCCB09E}"/>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
        <p:nvSpPr>
          <p:cNvPr id="9" name="Rectangle 8">
            <a:extLst>
              <a:ext uri="{FF2B5EF4-FFF2-40B4-BE49-F238E27FC236}">
                <a16:creationId xmlns:a16="http://schemas.microsoft.com/office/drawing/2014/main" id="{C4501AA6-875E-40B0-92D7-679F3CA4542A}"/>
              </a:ext>
            </a:extLst>
          </p:cNvPr>
          <p:cNvSpPr/>
          <p:nvPr/>
        </p:nvSpPr>
        <p:spPr>
          <a:xfrm>
            <a:off x="2231136" y="4966992"/>
            <a:ext cx="7729728" cy="1661993"/>
          </a:xfrm>
          <a:prstGeom prst="rect">
            <a:avLst/>
          </a:prstGeom>
        </p:spPr>
        <p:txBody>
          <a:bodyPr wrap="square">
            <a:spAutoFit/>
          </a:bodyPr>
          <a:lstStyle/>
          <a:p>
            <a:r>
              <a:rPr lang="en-US" dirty="0">
                <a:latin typeface="Tw Cen MT Condensed" panose="020B0606020104020203" pitchFamily="34" charset="0"/>
              </a:rPr>
              <a:t>„</a:t>
            </a:r>
            <a:r>
              <a:rPr lang="en-US" dirty="0" err="1">
                <a:latin typeface="Tw Cen MT Condensed" panose="020B0606020104020203" pitchFamily="34" charset="0"/>
              </a:rPr>
              <a:t>umen</a:t>
            </a:r>
            <a:r>
              <a:rPr lang="sk-SK" dirty="0">
                <a:latin typeface="Tw Cen MT Condensed" panose="020B0606020104020203" pitchFamily="34" charset="0"/>
              </a:rPr>
              <a:t>ie</a:t>
            </a:r>
            <a:r>
              <a:rPr lang="en-US" dirty="0">
                <a:latin typeface="Tw Cen MT Condensed" panose="020B0606020104020203" pitchFamily="34" charset="0"/>
              </a:rPr>
              <a:t>, </a:t>
            </a:r>
            <a:r>
              <a:rPr lang="en-US" dirty="0" err="1">
                <a:latin typeface="Tw Cen MT Condensed" panose="020B0606020104020203" pitchFamily="34" charset="0"/>
              </a:rPr>
              <a:t>ktorého</a:t>
            </a:r>
            <a:r>
              <a:rPr lang="en-US" dirty="0">
                <a:latin typeface="Tw Cen MT Condensed" panose="020B0606020104020203" pitchFamily="34" charset="0"/>
              </a:rPr>
              <a:t> </a:t>
            </a:r>
            <a:r>
              <a:rPr lang="en-US" dirty="0" err="1">
                <a:latin typeface="Tw Cen MT Condensed" panose="020B0606020104020203" pitchFamily="34" charset="0"/>
              </a:rPr>
              <a:t>materiálom</a:t>
            </a:r>
            <a:r>
              <a:rPr lang="en-US" dirty="0">
                <a:latin typeface="Tw Cen MT Condensed" panose="020B0606020104020203" pitchFamily="34" charset="0"/>
              </a:rPr>
              <a:t> </a:t>
            </a:r>
            <a:r>
              <a:rPr lang="en-US" dirty="0" err="1">
                <a:latin typeface="Tw Cen MT Condensed" panose="020B0606020104020203" pitchFamily="34" charset="0"/>
              </a:rPr>
              <a:t>sú</a:t>
            </a:r>
            <a:r>
              <a:rPr lang="en-US" dirty="0">
                <a:latin typeface="Tw Cen MT Condensed" panose="020B0606020104020203" pitchFamily="34" charset="0"/>
              </a:rPr>
              <a:t> </a:t>
            </a:r>
            <a:r>
              <a:rPr lang="en-US" dirty="0" err="1">
                <a:latin typeface="Tw Cen MT Condensed" panose="020B0606020104020203" pitchFamily="34" charset="0"/>
              </a:rPr>
              <a:t>koncepty</a:t>
            </a:r>
            <a:r>
              <a:rPr lang="en-US" dirty="0">
                <a:latin typeface="Tw Cen MT Condensed" panose="020B0606020104020203" pitchFamily="34" charset="0"/>
              </a:rPr>
              <a:t>, </a:t>
            </a:r>
            <a:r>
              <a:rPr lang="en-US" dirty="0" err="1">
                <a:latin typeface="Tw Cen MT Condensed" panose="020B0606020104020203" pitchFamily="34" charset="0"/>
              </a:rPr>
              <a:t>ako</a:t>
            </a:r>
            <a:r>
              <a:rPr lang="en-US" dirty="0">
                <a:latin typeface="Tw Cen MT Condensed" panose="020B0606020104020203" pitchFamily="34" charset="0"/>
              </a:rPr>
              <a:t> </a:t>
            </a:r>
            <a:r>
              <a:rPr lang="en-US" dirty="0" err="1">
                <a:latin typeface="Tw Cen MT Condensed" panose="020B0606020104020203" pitchFamily="34" charset="0"/>
              </a:rPr>
              <a:t>keď</a:t>
            </a:r>
            <a:r>
              <a:rPr lang="en-US" dirty="0">
                <a:latin typeface="Tw Cen MT Condensed" panose="020B0606020104020203" pitchFamily="34" charset="0"/>
              </a:rPr>
              <a:t> </a:t>
            </a:r>
            <a:r>
              <a:rPr lang="en-US" dirty="0" err="1">
                <a:latin typeface="Tw Cen MT Condensed" panose="020B0606020104020203" pitchFamily="34" charset="0"/>
              </a:rPr>
              <a:t>materiálom</a:t>
            </a:r>
            <a:r>
              <a:rPr lang="en-US" dirty="0">
                <a:latin typeface="Tw Cen MT Condensed" panose="020B0606020104020203" pitchFamily="34" charset="0"/>
              </a:rPr>
              <a:t> </a:t>
            </a:r>
            <a:r>
              <a:rPr lang="en-US" dirty="0" err="1">
                <a:latin typeface="Tw Cen MT Condensed" panose="020B0606020104020203" pitchFamily="34" charset="0"/>
              </a:rPr>
              <a:t>napríklad</a:t>
            </a:r>
            <a:r>
              <a:rPr lang="en-US" dirty="0">
                <a:latin typeface="Tw Cen MT Condensed" panose="020B0606020104020203" pitchFamily="34" charset="0"/>
              </a:rPr>
              <a:t> </a:t>
            </a:r>
            <a:r>
              <a:rPr lang="en-US" dirty="0" err="1">
                <a:latin typeface="Tw Cen MT Condensed" panose="020B0606020104020203" pitchFamily="34" charset="0"/>
              </a:rPr>
              <a:t>hudby</a:t>
            </a:r>
            <a:r>
              <a:rPr lang="en-US" dirty="0">
                <a:latin typeface="Tw Cen MT Condensed" panose="020B0606020104020203" pitchFamily="34" charset="0"/>
              </a:rPr>
              <a:t> </a:t>
            </a:r>
            <a:r>
              <a:rPr lang="en-US" dirty="0" err="1">
                <a:latin typeface="Tw Cen MT Condensed" panose="020B0606020104020203" pitchFamily="34" charset="0"/>
              </a:rPr>
              <a:t>je</a:t>
            </a:r>
            <a:r>
              <a:rPr lang="en-US" dirty="0">
                <a:latin typeface="Tw Cen MT Condensed" panose="020B0606020104020203" pitchFamily="34" charset="0"/>
              </a:rPr>
              <a:t> </a:t>
            </a:r>
            <a:r>
              <a:rPr lang="en-US" dirty="0" err="1">
                <a:latin typeface="Tw Cen MT Condensed" panose="020B0606020104020203" pitchFamily="34" charset="0"/>
              </a:rPr>
              <a:t>zvuk</a:t>
            </a:r>
            <a:r>
              <a:rPr lang="en-US" dirty="0">
                <a:latin typeface="Tw Cen MT Condensed" panose="020B0606020104020203" pitchFamily="34" charset="0"/>
              </a:rPr>
              <a:t>. </a:t>
            </a:r>
            <a:r>
              <a:rPr lang="en-US" dirty="0" err="1">
                <a:latin typeface="Tw Cen MT Condensed" panose="020B0606020104020203" pitchFamily="34" charset="0"/>
              </a:rPr>
              <a:t>Vzhľadom</a:t>
            </a:r>
            <a:r>
              <a:rPr lang="en-US" dirty="0">
                <a:latin typeface="Tw Cen MT Condensed" panose="020B0606020104020203" pitchFamily="34" charset="0"/>
              </a:rPr>
              <a:t> k </a:t>
            </a:r>
            <a:r>
              <a:rPr lang="en-US" dirty="0" err="1">
                <a:latin typeface="Tw Cen MT Condensed" panose="020B0606020104020203" pitchFamily="34" charset="0"/>
              </a:rPr>
              <a:t>tomu</a:t>
            </a:r>
            <a:r>
              <a:rPr lang="en-US" dirty="0">
                <a:latin typeface="Tw Cen MT Condensed" panose="020B0606020104020203" pitchFamily="34" charset="0"/>
              </a:rPr>
              <a:t> </a:t>
            </a:r>
            <a:r>
              <a:rPr lang="en-US" dirty="0" err="1">
                <a:latin typeface="Tw Cen MT Condensed" panose="020B0606020104020203" pitchFamily="34" charset="0"/>
              </a:rPr>
              <a:t>že</a:t>
            </a:r>
            <a:r>
              <a:rPr lang="en-US" dirty="0">
                <a:latin typeface="Tw Cen MT Condensed" panose="020B0606020104020203" pitchFamily="34" charset="0"/>
              </a:rPr>
              <a:t>, </a:t>
            </a:r>
            <a:r>
              <a:rPr lang="en-US" dirty="0" err="1">
                <a:latin typeface="Tw Cen MT Condensed" panose="020B0606020104020203" pitchFamily="34" charset="0"/>
              </a:rPr>
              <a:t>koncepty</a:t>
            </a:r>
            <a:r>
              <a:rPr lang="en-US" dirty="0">
                <a:latin typeface="Tw Cen MT Condensed" panose="020B0606020104020203" pitchFamily="34" charset="0"/>
              </a:rPr>
              <a:t> </a:t>
            </a:r>
            <a:r>
              <a:rPr lang="en-US" dirty="0" err="1">
                <a:latin typeface="Tw Cen MT Condensed" panose="020B0606020104020203" pitchFamily="34" charset="0"/>
              </a:rPr>
              <a:t>sú</a:t>
            </a:r>
            <a:r>
              <a:rPr lang="en-US" dirty="0">
                <a:latin typeface="Tw Cen MT Condensed" panose="020B0606020104020203" pitchFamily="34" charset="0"/>
              </a:rPr>
              <a:t> </a:t>
            </a:r>
            <a:r>
              <a:rPr lang="en-US" dirty="0" err="1">
                <a:latin typeface="Tw Cen MT Condensed" panose="020B0606020104020203" pitchFamily="34" charset="0"/>
              </a:rPr>
              <a:t>úzko</a:t>
            </a:r>
            <a:r>
              <a:rPr lang="en-US" dirty="0">
                <a:latin typeface="Tw Cen MT Condensed" panose="020B0606020104020203" pitchFamily="34" charset="0"/>
              </a:rPr>
              <a:t> </a:t>
            </a:r>
            <a:r>
              <a:rPr lang="en-US" dirty="0" err="1">
                <a:latin typeface="Tw Cen MT Condensed" panose="020B0606020104020203" pitchFamily="34" charset="0"/>
              </a:rPr>
              <a:t>zviazané</a:t>
            </a:r>
            <a:r>
              <a:rPr lang="en-US" dirty="0">
                <a:latin typeface="Tw Cen MT Condensed" panose="020B0606020104020203" pitchFamily="34" charset="0"/>
              </a:rPr>
              <a:t> s </a:t>
            </a:r>
            <a:r>
              <a:rPr lang="en-US" dirty="0" err="1">
                <a:latin typeface="Tw Cen MT Condensed" panose="020B0606020104020203" pitchFamily="34" charset="0"/>
              </a:rPr>
              <a:t>jazykom</a:t>
            </a:r>
            <a:r>
              <a:rPr lang="en-US" dirty="0">
                <a:latin typeface="Tw Cen MT Condensed" panose="020B0606020104020203" pitchFamily="34" charset="0"/>
              </a:rPr>
              <a:t>, </a:t>
            </a:r>
            <a:r>
              <a:rPr lang="en-US" dirty="0" err="1">
                <a:latin typeface="Tw Cen MT Condensed" panose="020B0606020104020203" pitchFamily="34" charset="0"/>
              </a:rPr>
              <a:t>konceptuálne</a:t>
            </a:r>
            <a:r>
              <a:rPr lang="en-US" dirty="0">
                <a:latin typeface="Tw Cen MT Condensed" panose="020B0606020104020203" pitchFamily="34" charset="0"/>
              </a:rPr>
              <a:t> </a:t>
            </a:r>
            <a:r>
              <a:rPr lang="en-US" dirty="0" err="1">
                <a:latin typeface="Tw Cen MT Condensed" panose="020B0606020104020203" pitchFamily="34" charset="0"/>
              </a:rPr>
              <a:t>umenie</a:t>
            </a:r>
            <a:r>
              <a:rPr lang="en-US" dirty="0">
                <a:latin typeface="Tw Cen MT Condensed" panose="020B0606020104020203" pitchFamily="34" charset="0"/>
              </a:rPr>
              <a:t> </a:t>
            </a:r>
            <a:r>
              <a:rPr lang="en-US" dirty="0" err="1">
                <a:latin typeface="Tw Cen MT Condensed" panose="020B0606020104020203" pitchFamily="34" charset="0"/>
              </a:rPr>
              <a:t>je</a:t>
            </a:r>
            <a:r>
              <a:rPr lang="en-US" dirty="0">
                <a:latin typeface="Tw Cen MT Condensed" panose="020B0606020104020203" pitchFamily="34" charset="0"/>
              </a:rPr>
              <a:t> </a:t>
            </a:r>
            <a:r>
              <a:rPr lang="en-US" dirty="0" err="1">
                <a:latin typeface="Tw Cen MT Condensed" panose="020B0606020104020203" pitchFamily="34" charset="0"/>
              </a:rPr>
              <a:t>druhom</a:t>
            </a:r>
            <a:r>
              <a:rPr lang="en-US" dirty="0">
                <a:latin typeface="Tw Cen MT Condensed" panose="020B0606020104020203" pitchFamily="34" charset="0"/>
              </a:rPr>
              <a:t> </a:t>
            </a:r>
            <a:r>
              <a:rPr lang="en-US" dirty="0" err="1">
                <a:latin typeface="Tw Cen MT Condensed" panose="020B0606020104020203" pitchFamily="34" charset="0"/>
              </a:rPr>
              <a:t>umenia</a:t>
            </a:r>
            <a:r>
              <a:rPr lang="en-US" dirty="0">
                <a:latin typeface="Tw Cen MT Condensed" panose="020B0606020104020203" pitchFamily="34" charset="0"/>
              </a:rPr>
              <a:t>, </a:t>
            </a:r>
            <a:r>
              <a:rPr lang="en-US" dirty="0" err="1">
                <a:latin typeface="Tw Cen MT Condensed" panose="020B0606020104020203" pitchFamily="34" charset="0"/>
              </a:rPr>
              <a:t>ktorého</a:t>
            </a:r>
            <a:r>
              <a:rPr lang="en-US" dirty="0">
                <a:latin typeface="Tw Cen MT Condensed" panose="020B0606020104020203" pitchFamily="34" charset="0"/>
              </a:rPr>
              <a:t> </a:t>
            </a:r>
            <a:r>
              <a:rPr lang="en-US" dirty="0" err="1">
                <a:latin typeface="Tw Cen MT Condensed" panose="020B0606020104020203" pitchFamily="34" charset="0"/>
              </a:rPr>
              <a:t>materiálom</a:t>
            </a:r>
            <a:r>
              <a:rPr lang="en-US" dirty="0">
                <a:latin typeface="Tw Cen MT Condensed" panose="020B0606020104020203" pitchFamily="34" charset="0"/>
              </a:rPr>
              <a:t> </a:t>
            </a:r>
            <a:r>
              <a:rPr lang="en-US" dirty="0" err="1">
                <a:latin typeface="Tw Cen MT Condensed" panose="020B0606020104020203" pitchFamily="34" charset="0"/>
              </a:rPr>
              <a:t>je</a:t>
            </a:r>
            <a:r>
              <a:rPr lang="en-US" dirty="0">
                <a:latin typeface="Tw Cen MT Condensed" panose="020B0606020104020203" pitchFamily="34" charset="0"/>
              </a:rPr>
              <a:t> </a:t>
            </a:r>
            <a:r>
              <a:rPr lang="en-US" dirty="0" err="1">
                <a:latin typeface="Tw Cen MT Condensed" panose="020B0606020104020203" pitchFamily="34" charset="0"/>
              </a:rPr>
              <a:t>jazyk</a:t>
            </a:r>
            <a:r>
              <a:rPr lang="en-US" dirty="0">
                <a:latin typeface="Tw Cen MT Condensed" panose="020B0606020104020203" pitchFamily="34" charset="0"/>
              </a:rPr>
              <a:t>. To </a:t>
            </a:r>
            <a:r>
              <a:rPr lang="en-US" dirty="0" err="1">
                <a:latin typeface="Tw Cen MT Condensed" panose="020B0606020104020203" pitchFamily="34" charset="0"/>
              </a:rPr>
              <a:t>znamená</a:t>
            </a:r>
            <a:r>
              <a:rPr lang="en-US" dirty="0">
                <a:latin typeface="Tw Cen MT Condensed" panose="020B0606020104020203" pitchFamily="34" charset="0"/>
              </a:rPr>
              <a:t>, </a:t>
            </a:r>
            <a:r>
              <a:rPr lang="en-US" dirty="0" err="1">
                <a:latin typeface="Tw Cen MT Condensed" panose="020B0606020104020203" pitchFamily="34" charset="0"/>
              </a:rPr>
              <a:t>že</a:t>
            </a:r>
            <a:r>
              <a:rPr lang="en-US" dirty="0">
                <a:latin typeface="Tw Cen MT Condensed" panose="020B0606020104020203" pitchFamily="34" charset="0"/>
              </a:rPr>
              <a:t> </a:t>
            </a:r>
            <a:r>
              <a:rPr lang="en-US" dirty="0" err="1">
                <a:latin typeface="Tw Cen MT Condensed" panose="020B0606020104020203" pitchFamily="34" charset="0"/>
              </a:rPr>
              <a:t>na</a:t>
            </a:r>
            <a:r>
              <a:rPr lang="en-US" dirty="0">
                <a:latin typeface="Tw Cen MT Condensed" panose="020B0606020104020203" pitchFamily="34" charset="0"/>
              </a:rPr>
              <a:t> </a:t>
            </a:r>
            <a:r>
              <a:rPr lang="en-US" dirty="0" err="1">
                <a:latin typeface="Tw Cen MT Condensed" panose="020B0606020104020203" pitchFamily="34" charset="0"/>
              </a:rPr>
              <a:t>rozdiel</a:t>
            </a:r>
            <a:r>
              <a:rPr lang="en-US" dirty="0">
                <a:latin typeface="Tw Cen MT Condensed" panose="020B0606020104020203" pitchFamily="34" charset="0"/>
              </a:rPr>
              <a:t> od </a:t>
            </a:r>
            <a:r>
              <a:rPr lang="en-US" dirty="0" err="1">
                <a:latin typeface="Tw Cen MT Condensed" panose="020B0606020104020203" pitchFamily="34" charset="0"/>
              </a:rPr>
              <a:t>napríklad</a:t>
            </a:r>
            <a:r>
              <a:rPr lang="en-US" dirty="0">
                <a:latin typeface="Tw Cen MT Condensed" panose="020B0606020104020203" pitchFamily="34" charset="0"/>
              </a:rPr>
              <a:t> </a:t>
            </a:r>
            <a:r>
              <a:rPr lang="en-US" dirty="0" err="1">
                <a:latin typeface="Tw Cen MT Condensed" panose="020B0606020104020203" pitchFamily="34" charset="0"/>
              </a:rPr>
              <a:t>hudobného</a:t>
            </a:r>
            <a:r>
              <a:rPr lang="en-US" dirty="0">
                <a:latin typeface="Tw Cen MT Condensed" panose="020B0606020104020203" pitchFamily="34" charset="0"/>
              </a:rPr>
              <a:t> </a:t>
            </a:r>
            <a:r>
              <a:rPr lang="en-US" dirty="0" err="1">
                <a:latin typeface="Tw Cen MT Condensed" panose="020B0606020104020203" pitchFamily="34" charset="0"/>
              </a:rPr>
              <a:t>diela</a:t>
            </a:r>
            <a:r>
              <a:rPr lang="en-US" dirty="0">
                <a:latin typeface="Tw Cen MT Condensed" panose="020B0606020104020203" pitchFamily="34" charset="0"/>
              </a:rPr>
              <a:t>, v </a:t>
            </a:r>
            <a:r>
              <a:rPr lang="en-US" dirty="0" err="1">
                <a:latin typeface="Tw Cen MT Condensed" panose="020B0606020104020203" pitchFamily="34" charset="0"/>
              </a:rPr>
              <a:t>ktorom</a:t>
            </a:r>
            <a:r>
              <a:rPr lang="en-US" dirty="0">
                <a:latin typeface="Tw Cen MT Condensed" panose="020B0606020104020203" pitchFamily="34" charset="0"/>
              </a:rPr>
              <a:t> </a:t>
            </a:r>
            <a:r>
              <a:rPr lang="en-US" dirty="0" err="1">
                <a:latin typeface="Tw Cen MT Condensed" panose="020B0606020104020203" pitchFamily="34" charset="0"/>
              </a:rPr>
              <a:t>skutočnou</a:t>
            </a:r>
            <a:r>
              <a:rPr lang="en-US" dirty="0">
                <a:latin typeface="Tw Cen MT Condensed" panose="020B0606020104020203" pitchFamily="34" charset="0"/>
              </a:rPr>
              <a:t> </a:t>
            </a:r>
            <a:r>
              <a:rPr lang="en-US" dirty="0" err="1">
                <a:latin typeface="Tw Cen MT Condensed" panose="020B0606020104020203" pitchFamily="34" charset="0"/>
              </a:rPr>
              <a:t>hudbou</a:t>
            </a:r>
            <a:r>
              <a:rPr lang="en-US" dirty="0">
                <a:latin typeface="Tw Cen MT Condensed" panose="020B0606020104020203" pitchFamily="34" charset="0"/>
              </a:rPr>
              <a:t> (</a:t>
            </a:r>
            <a:r>
              <a:rPr lang="en-US" dirty="0" err="1">
                <a:latin typeface="Tw Cen MT Condensed" panose="020B0606020104020203" pitchFamily="34" charset="0"/>
              </a:rPr>
              <a:t>na</a:t>
            </a:r>
            <a:r>
              <a:rPr lang="en-US" dirty="0">
                <a:latin typeface="Tw Cen MT Condensed" panose="020B0606020104020203" pitchFamily="34" charset="0"/>
              </a:rPr>
              <a:t> </a:t>
            </a:r>
            <a:r>
              <a:rPr lang="en-US" dirty="0" err="1">
                <a:latin typeface="Tw Cen MT Condensed" panose="020B0606020104020203" pitchFamily="34" charset="0"/>
              </a:rPr>
              <a:t>rozdiel</a:t>
            </a:r>
            <a:r>
              <a:rPr lang="en-US" dirty="0">
                <a:latin typeface="Tw Cen MT Condensed" panose="020B0606020104020203" pitchFamily="34" charset="0"/>
              </a:rPr>
              <a:t> od </a:t>
            </a:r>
            <a:r>
              <a:rPr lang="en-US" dirty="0" err="1">
                <a:latin typeface="Tw Cen MT Condensed" panose="020B0606020104020203" pitchFamily="34" charset="0"/>
              </a:rPr>
              <a:t>zápisu</a:t>
            </a:r>
            <a:r>
              <a:rPr lang="en-US" dirty="0">
                <a:latin typeface="Tw Cen MT Condensed" panose="020B0606020104020203" pitchFamily="34" charset="0"/>
              </a:rPr>
              <a:t>, </a:t>
            </a:r>
            <a:r>
              <a:rPr lang="en-US" dirty="0" err="1">
                <a:latin typeface="Tw Cen MT Condensed" panose="020B0606020104020203" pitchFamily="34" charset="0"/>
              </a:rPr>
              <a:t>analýzy</a:t>
            </a:r>
            <a:r>
              <a:rPr lang="en-US" dirty="0">
                <a:latin typeface="Tw Cen MT Condensed" panose="020B0606020104020203" pitchFamily="34" charset="0"/>
              </a:rPr>
              <a:t>, a </a:t>
            </a:r>
            <a:r>
              <a:rPr lang="en-US" dirty="0" err="1">
                <a:latin typeface="Tw Cen MT Condensed" panose="020B0606020104020203" pitchFamily="34" charset="0"/>
              </a:rPr>
              <a:t>podobne</a:t>
            </a:r>
            <a:r>
              <a:rPr lang="en-US" dirty="0">
                <a:latin typeface="Tw Cen MT Condensed" panose="020B0606020104020203" pitchFamily="34" charset="0"/>
              </a:rPr>
              <a:t>) </a:t>
            </a:r>
            <a:r>
              <a:rPr lang="en-US" dirty="0" err="1">
                <a:latin typeface="Tw Cen MT Condensed" panose="020B0606020104020203" pitchFamily="34" charset="0"/>
              </a:rPr>
              <a:t>je</a:t>
            </a:r>
            <a:r>
              <a:rPr lang="en-US" dirty="0">
                <a:latin typeface="Tw Cen MT Condensed" panose="020B0606020104020203" pitchFamily="34" charset="0"/>
              </a:rPr>
              <a:t> </a:t>
            </a:r>
            <a:r>
              <a:rPr lang="en-US" dirty="0" err="1">
                <a:latin typeface="Tw Cen MT Condensed" panose="020B0606020104020203" pitchFamily="34" charset="0"/>
              </a:rPr>
              <a:t>len</a:t>
            </a:r>
            <a:r>
              <a:rPr lang="en-US" dirty="0">
                <a:latin typeface="Tw Cen MT Condensed" panose="020B0606020104020203" pitchFamily="34" charset="0"/>
              </a:rPr>
              <a:t> </a:t>
            </a:r>
            <a:r>
              <a:rPr lang="en-US" dirty="0" err="1">
                <a:latin typeface="Tw Cen MT Condensed" panose="020B0606020104020203" pitchFamily="34" charset="0"/>
              </a:rPr>
              <a:t>zvuk</a:t>
            </a:r>
            <a:r>
              <a:rPr lang="en-US" dirty="0">
                <a:latin typeface="Tw Cen MT Condensed" panose="020B0606020104020203" pitchFamily="34" charset="0"/>
              </a:rPr>
              <a:t>, </a:t>
            </a:r>
            <a:r>
              <a:rPr lang="en-US" dirty="0" err="1">
                <a:latin typeface="Tw Cen MT Condensed" panose="020B0606020104020203" pitchFamily="34" charset="0"/>
              </a:rPr>
              <a:t>skutočné</a:t>
            </a:r>
            <a:r>
              <a:rPr lang="en-US" dirty="0">
                <a:latin typeface="Tw Cen MT Condensed" panose="020B0606020104020203" pitchFamily="34" charset="0"/>
              </a:rPr>
              <a:t> </a:t>
            </a:r>
            <a:r>
              <a:rPr lang="en-US" dirty="0" err="1">
                <a:latin typeface="Tw Cen MT Condensed" panose="020B0606020104020203" pitchFamily="34" charset="0"/>
              </a:rPr>
              <a:t>konceptuálne</a:t>
            </a:r>
            <a:r>
              <a:rPr lang="en-US" dirty="0">
                <a:latin typeface="Tw Cen MT Condensed" panose="020B0606020104020203" pitchFamily="34" charset="0"/>
              </a:rPr>
              <a:t> </a:t>
            </a:r>
            <a:r>
              <a:rPr lang="en-US" dirty="0" err="1">
                <a:latin typeface="Tw Cen MT Condensed" panose="020B0606020104020203" pitchFamily="34" charset="0"/>
              </a:rPr>
              <a:t>umenie</a:t>
            </a:r>
            <a:r>
              <a:rPr lang="en-US" dirty="0">
                <a:latin typeface="Tw Cen MT Condensed" panose="020B0606020104020203" pitchFamily="34" charset="0"/>
              </a:rPr>
              <a:t> </a:t>
            </a:r>
            <a:r>
              <a:rPr lang="en-US" dirty="0" err="1">
                <a:latin typeface="Tw Cen MT Condensed" panose="020B0606020104020203" pitchFamily="34" charset="0"/>
              </a:rPr>
              <a:t>bude</a:t>
            </a:r>
            <a:r>
              <a:rPr lang="en-US" dirty="0">
                <a:latin typeface="Tw Cen MT Condensed" panose="020B0606020104020203" pitchFamily="34" charset="0"/>
              </a:rPr>
              <a:t> </a:t>
            </a:r>
            <a:r>
              <a:rPr lang="en-US" dirty="0" err="1">
                <a:latin typeface="Tw Cen MT Condensed" panose="020B0606020104020203" pitchFamily="34" charset="0"/>
              </a:rPr>
              <a:t>zahŕňať</a:t>
            </a:r>
            <a:r>
              <a:rPr lang="en-US" dirty="0">
                <a:latin typeface="Tw Cen MT Condensed" panose="020B0606020104020203" pitchFamily="34" charset="0"/>
              </a:rPr>
              <a:t> </a:t>
            </a:r>
            <a:r>
              <a:rPr lang="en-US" dirty="0" err="1">
                <a:latin typeface="Tw Cen MT Condensed" panose="020B0606020104020203" pitchFamily="34" charset="0"/>
              </a:rPr>
              <a:t>jazyk</a:t>
            </a:r>
            <a:r>
              <a:rPr lang="en-US" dirty="0">
                <a:latin typeface="Tw Cen MT Condensed" panose="020B0606020104020203" pitchFamily="34" charset="0"/>
              </a:rPr>
              <a:t>.“</a:t>
            </a:r>
            <a:endParaRPr lang="sk-SK" dirty="0">
              <a:latin typeface="Tw Cen MT Condensed" panose="020B0606020104020203" pitchFamily="34" charset="0"/>
            </a:endParaRPr>
          </a:p>
          <a:p>
            <a:endParaRPr lang="sk-SK" dirty="0">
              <a:latin typeface="Tw Cen MT Condensed" panose="020B0606020104020203" pitchFamily="34" charset="0"/>
            </a:endParaRPr>
          </a:p>
          <a:p>
            <a:pPr algn="r"/>
            <a:r>
              <a:rPr lang="sk-SK" sz="1200" dirty="0">
                <a:latin typeface="Tw Cen MT Condensed" panose="020B0606020104020203" pitchFamily="34" charset="0"/>
              </a:rPr>
              <a:t>Henry A. Flynt jr., </a:t>
            </a:r>
            <a:r>
              <a:rPr lang="en-US" sz="1200" i="1" dirty="0">
                <a:latin typeface="Tw Cen MT Condensed" panose="020B0606020104020203" pitchFamily="34" charset="0"/>
              </a:rPr>
              <a:t>An Anthology of Chance Operations</a:t>
            </a:r>
            <a:r>
              <a:rPr lang="sk-SK" sz="1200" dirty="0">
                <a:latin typeface="Tw Cen MT Condensed" panose="020B0606020104020203" pitchFamily="34" charset="0"/>
              </a:rPr>
              <a:t>, 1</a:t>
            </a:r>
            <a:r>
              <a:rPr lang="en-US" sz="1200" dirty="0">
                <a:latin typeface="Tw Cen MT Condensed" panose="020B0606020104020203" pitchFamily="34" charset="0"/>
              </a:rPr>
              <a:t>963</a:t>
            </a:r>
          </a:p>
        </p:txBody>
      </p:sp>
      <p:sp>
        <p:nvSpPr>
          <p:cNvPr id="10" name="Rectangle 9">
            <a:extLst>
              <a:ext uri="{FF2B5EF4-FFF2-40B4-BE49-F238E27FC236}">
                <a16:creationId xmlns:a16="http://schemas.microsoft.com/office/drawing/2014/main" id="{0A1A2136-7088-44E2-8992-BC8B7764A131}"/>
              </a:ext>
            </a:extLst>
          </p:cNvPr>
          <p:cNvSpPr/>
          <p:nvPr/>
        </p:nvSpPr>
        <p:spPr>
          <a:xfrm>
            <a:off x="2156390" y="4252699"/>
            <a:ext cx="3940118" cy="646331"/>
          </a:xfrm>
          <a:prstGeom prst="rect">
            <a:avLst/>
          </a:prstGeom>
        </p:spPr>
        <p:txBody>
          <a:bodyPr wrap="none">
            <a:spAutoFit/>
          </a:bodyPr>
          <a:lstStyle/>
          <a:p>
            <a:pPr marL="285750" indent="-285750">
              <a:buFont typeface="Arial" panose="020B0604020202020204" pitchFamily="34" charset="0"/>
              <a:buChar char="•"/>
            </a:pPr>
            <a:r>
              <a:rPr lang="en-US" i="1" dirty="0">
                <a:latin typeface="Tw Cen MT Condensed" panose="020B0606020104020203" pitchFamily="34" charset="0"/>
              </a:rPr>
              <a:t>An Anthology of Chance Operations</a:t>
            </a:r>
            <a:r>
              <a:rPr lang="sk-SK" dirty="0">
                <a:latin typeface="Tw Cen MT Condensed" panose="020B0606020104020203" pitchFamily="34" charset="0"/>
              </a:rPr>
              <a:t>, 1</a:t>
            </a:r>
            <a:r>
              <a:rPr lang="en-US" dirty="0">
                <a:latin typeface="Tw Cen MT Condensed" panose="020B0606020104020203" pitchFamily="34" charset="0"/>
              </a:rPr>
              <a:t>963</a:t>
            </a:r>
            <a:endParaRPr lang="sk-SK" dirty="0">
              <a:latin typeface="Tw Cen MT Condensed" panose="020B0606020104020203" pitchFamily="34" charset="0"/>
            </a:endParaRPr>
          </a:p>
          <a:p>
            <a:pPr marL="742950" lvl="1" indent="-285750">
              <a:buFont typeface="Arial" panose="020B0604020202020204" pitchFamily="34" charset="0"/>
              <a:buChar char="•"/>
            </a:pPr>
            <a:r>
              <a:rPr lang="sk-SK" dirty="0">
                <a:latin typeface="Tw Cen MT Condensed" panose="020B0606020104020203" pitchFamily="34" charset="0"/>
              </a:rPr>
              <a:t>definoval termín </a:t>
            </a:r>
            <a:r>
              <a:rPr lang="sk-SK" i="1" dirty="0">
                <a:latin typeface="Tw Cen MT Condensed" panose="020B0606020104020203" pitchFamily="34" charset="0"/>
              </a:rPr>
              <a:t>konceptuálne umenie  </a:t>
            </a:r>
            <a:r>
              <a:rPr lang="sk-SK" dirty="0">
                <a:latin typeface="Tw Cen MT Condensed" panose="020B0606020104020203" pitchFamily="34" charset="0"/>
              </a:rPr>
              <a:t>ako:</a:t>
            </a:r>
            <a:endParaRPr lang="en-US" dirty="0">
              <a:latin typeface="Tw Cen MT Condensed" panose="020B0606020104020203" pitchFamily="34" charset="0"/>
            </a:endParaRPr>
          </a:p>
        </p:txBody>
      </p:sp>
    </p:spTree>
    <p:custDataLst>
      <p:tags r:id="rId1"/>
    </p:custDataLst>
    <p:extLst>
      <p:ext uri="{BB962C8B-B14F-4D97-AF65-F5344CB8AC3E}">
        <p14:creationId xmlns:p14="http://schemas.microsoft.com/office/powerpoint/2010/main" val="1529685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en-US" dirty="0" err="1">
                <a:latin typeface="Tw Cen MT Condensed" panose="020B0606020104020203" pitchFamily="34" charset="0"/>
              </a:rPr>
              <a:t>Ko</a:t>
            </a:r>
            <a:r>
              <a:rPr lang="sk-SK" dirty="0">
                <a:latin typeface="Tw Cen MT Condensed" panose="020B0606020104020203" pitchFamily="34" charset="0"/>
              </a:rPr>
              <a:t>nceptuálne umenie</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999715" cy="369332"/>
          </a:xfrm>
          <a:prstGeom prst="rect">
            <a:avLst/>
          </a:prstGeom>
          <a:noFill/>
        </p:spPr>
        <p:txBody>
          <a:bodyPr wrap="none" rtlCol="0">
            <a:spAutoFit/>
          </a:bodyPr>
          <a:lstStyle/>
          <a:p>
            <a:r>
              <a:rPr lang="sk-SK" dirty="0">
                <a:latin typeface="Tw Cen MT Condensed" panose="020B0606020104020203" pitchFamily="34" charset="0"/>
              </a:rPr>
              <a:t>60. – 70.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1129546" y="3409440"/>
            <a:ext cx="10344878" cy="369332"/>
          </a:xfrm>
          <a:prstGeom prst="rect">
            <a:avLst/>
          </a:prstGeom>
        </p:spPr>
        <p:txBody>
          <a:bodyPr wrap="square">
            <a:spAutoFit/>
          </a:bodyPr>
          <a:lstStyle/>
          <a:p>
            <a:pPr marL="285750" indent="-285750">
              <a:buFont typeface="Arial" panose="020B0604020202020204" pitchFamily="34" charset="0"/>
              <a:buChar char="•"/>
            </a:pPr>
            <a:r>
              <a:rPr lang="sk-SK" dirty="0">
                <a:latin typeface="Tw Cen MT Condensed" panose="020B0606020104020203" pitchFamily="34" charset="0"/>
              </a:rPr>
              <a:t>Jack Burnham: </a:t>
            </a:r>
            <a:r>
              <a:rPr lang="sk-SK" i="1" dirty="0">
                <a:latin typeface="Tw Cen MT Condensed" panose="020B0606020104020203" pitchFamily="34" charset="0"/>
              </a:rPr>
              <a:t>Software - Information Technology: Its New Meaning for Art , </a:t>
            </a:r>
            <a:r>
              <a:rPr lang="sk-SK" dirty="0">
                <a:latin typeface="Tw Cen MT Condensed" panose="020B0606020104020203" pitchFamily="34" charset="0"/>
              </a:rPr>
              <a:t>židovské múzeum v New Yorku, 16. september – 8. november 1970</a:t>
            </a:r>
            <a:endParaRPr lang="sk-SK" i="1" dirty="0">
              <a:latin typeface="Tw Cen MT Condensed" panose="020B0606020104020203" pitchFamily="34" charset="0"/>
            </a:endParaRPr>
          </a:p>
        </p:txBody>
      </p:sp>
      <p:sp>
        <p:nvSpPr>
          <p:cNvPr id="7" name="Footer Placeholder 4">
            <a:extLst>
              <a:ext uri="{FF2B5EF4-FFF2-40B4-BE49-F238E27FC236}">
                <a16:creationId xmlns:a16="http://schemas.microsoft.com/office/drawing/2014/main" id="{579DE75C-655E-4EE7-A292-7BA87DCCB09E}"/>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
        <p:nvSpPr>
          <p:cNvPr id="4" name="Rectangle 3">
            <a:extLst>
              <a:ext uri="{FF2B5EF4-FFF2-40B4-BE49-F238E27FC236}">
                <a16:creationId xmlns:a16="http://schemas.microsoft.com/office/drawing/2014/main" id="{22D39A3D-50BB-4DEC-9C29-B5748E7AD69A}"/>
              </a:ext>
            </a:extLst>
          </p:cNvPr>
          <p:cNvSpPr/>
          <p:nvPr/>
        </p:nvSpPr>
        <p:spPr>
          <a:xfrm>
            <a:off x="1696182" y="4070317"/>
            <a:ext cx="4434868" cy="369332"/>
          </a:xfrm>
          <a:prstGeom prst="rect">
            <a:avLst/>
          </a:prstGeom>
        </p:spPr>
        <p:txBody>
          <a:bodyPr wrap="none">
            <a:spAutoFit/>
          </a:bodyPr>
          <a:lstStyle/>
          <a:p>
            <a:pPr marL="285750" indent="-285750">
              <a:buFont typeface="Arial" panose="020B0604020202020204" pitchFamily="34" charset="0"/>
              <a:buChar char="•"/>
            </a:pPr>
            <a:r>
              <a:rPr lang="en-US" dirty="0" err="1">
                <a:latin typeface="Tw Cen MT Condensed" panose="020B0606020104020203" pitchFamily="34" charset="0"/>
              </a:rPr>
              <a:t>po</a:t>
            </a:r>
            <a:r>
              <a:rPr lang="en-US" dirty="0">
                <a:latin typeface="Tw Cen MT Condensed" panose="020B0606020104020203" pitchFamily="34" charset="0"/>
              </a:rPr>
              <a:t> </a:t>
            </a:r>
            <a:r>
              <a:rPr lang="en-US" dirty="0" err="1">
                <a:latin typeface="Tw Cen MT Condensed" panose="020B0606020104020203" pitchFamily="34" charset="0"/>
              </a:rPr>
              <a:t>prvýkrát</a:t>
            </a:r>
            <a:r>
              <a:rPr lang="sk-SK" dirty="0">
                <a:latin typeface="Tw Cen MT Condensed" panose="020B0606020104020203" pitchFamily="34" charset="0"/>
              </a:rPr>
              <a:t> </a:t>
            </a:r>
            <a:r>
              <a:rPr lang="en-US" dirty="0">
                <a:latin typeface="Tw Cen MT Condensed" panose="020B0606020104020203" pitchFamily="34" charset="0"/>
              </a:rPr>
              <a:t>bolo v </a:t>
            </a:r>
            <a:r>
              <a:rPr lang="en-US" dirty="0" err="1">
                <a:latin typeface="Tw Cen MT Condensed" panose="020B0606020104020203" pitchFamily="34" charset="0"/>
              </a:rPr>
              <a:t>názve</a:t>
            </a:r>
            <a:r>
              <a:rPr lang="en-US" dirty="0">
                <a:latin typeface="Tw Cen MT Condensed" panose="020B0606020104020203" pitchFamily="34" charset="0"/>
              </a:rPr>
              <a:t> </a:t>
            </a:r>
            <a:r>
              <a:rPr lang="en-US" dirty="0" err="1">
                <a:latin typeface="Tw Cen MT Condensed" panose="020B0606020104020203" pitchFamily="34" charset="0"/>
              </a:rPr>
              <a:t>festivalu</a:t>
            </a:r>
            <a:r>
              <a:rPr lang="en-US" dirty="0">
                <a:latin typeface="Tw Cen MT Condensed" panose="020B0606020104020203" pitchFamily="34" charset="0"/>
              </a:rPr>
              <a:t> </a:t>
            </a:r>
            <a:r>
              <a:rPr lang="en-US" dirty="0" err="1">
                <a:latin typeface="Tw Cen MT Condensed" panose="020B0606020104020203" pitchFamily="34" charset="0"/>
              </a:rPr>
              <a:t>použité</a:t>
            </a:r>
            <a:r>
              <a:rPr lang="en-US" dirty="0">
                <a:latin typeface="Tw Cen MT Condensed" panose="020B0606020104020203" pitchFamily="34" charset="0"/>
              </a:rPr>
              <a:t> </a:t>
            </a:r>
            <a:r>
              <a:rPr lang="en-US" dirty="0" err="1">
                <a:latin typeface="Tw Cen MT Condensed" panose="020B0606020104020203" pitchFamily="34" charset="0"/>
              </a:rPr>
              <a:t>slovo</a:t>
            </a:r>
            <a:r>
              <a:rPr lang="en-US" dirty="0">
                <a:latin typeface="Tw Cen MT Condensed" panose="020B0606020104020203" pitchFamily="34" charset="0"/>
              </a:rPr>
              <a:t> </a:t>
            </a:r>
            <a:r>
              <a:rPr lang="en-US" i="1" dirty="0">
                <a:latin typeface="Tw Cen MT Condensed" panose="020B0606020104020203" pitchFamily="34" charset="0"/>
              </a:rPr>
              <a:t>software</a:t>
            </a:r>
            <a:endParaRPr lang="sk-SK" i="1" dirty="0">
              <a:latin typeface="Tw Cen MT Condensed" panose="020B0606020104020203" pitchFamily="34" charset="0"/>
            </a:endParaRPr>
          </a:p>
        </p:txBody>
      </p:sp>
      <p:sp>
        <p:nvSpPr>
          <p:cNvPr id="11" name="Rectangle 10">
            <a:extLst>
              <a:ext uri="{FF2B5EF4-FFF2-40B4-BE49-F238E27FC236}">
                <a16:creationId xmlns:a16="http://schemas.microsoft.com/office/drawing/2014/main" id="{7F089F62-7938-4080-A096-766FDE371A4E}"/>
              </a:ext>
            </a:extLst>
          </p:cNvPr>
          <p:cNvSpPr/>
          <p:nvPr/>
        </p:nvSpPr>
        <p:spPr>
          <a:xfrm>
            <a:off x="1963659" y="4731194"/>
            <a:ext cx="8264682" cy="1477328"/>
          </a:xfrm>
          <a:prstGeom prst="rect">
            <a:avLst/>
          </a:prstGeom>
        </p:spPr>
        <p:txBody>
          <a:bodyPr wrap="square">
            <a:spAutoFit/>
          </a:bodyPr>
          <a:lstStyle/>
          <a:p>
            <a:r>
              <a:rPr lang="en-US" dirty="0">
                <a:latin typeface="Tw Cen MT Condensed" panose="020B0606020104020203" pitchFamily="34" charset="0"/>
              </a:rPr>
              <a:t>„Software </a:t>
            </a:r>
            <a:r>
              <a:rPr lang="en-US" dirty="0" err="1">
                <a:latin typeface="Tw Cen MT Condensed" panose="020B0606020104020203" pitchFamily="34" charset="0"/>
              </a:rPr>
              <a:t>nie</a:t>
            </a:r>
            <a:r>
              <a:rPr lang="en-US" dirty="0">
                <a:latin typeface="Tw Cen MT Condensed" panose="020B0606020104020203" pitchFamily="34" charset="0"/>
              </a:rPr>
              <a:t> </a:t>
            </a:r>
            <a:r>
              <a:rPr lang="en-US" dirty="0" err="1">
                <a:latin typeface="Tw Cen MT Condensed" panose="020B0606020104020203" pitchFamily="34" charset="0"/>
              </a:rPr>
              <a:t>je</a:t>
            </a:r>
            <a:r>
              <a:rPr lang="en-US" dirty="0">
                <a:latin typeface="Tw Cen MT Condensed" panose="020B0606020104020203" pitchFamily="34" charset="0"/>
              </a:rPr>
              <a:t> </a:t>
            </a:r>
            <a:r>
              <a:rPr lang="en-US" dirty="0" err="1">
                <a:latin typeface="Tw Cen MT Condensed" panose="020B0606020104020203" pitchFamily="34" charset="0"/>
              </a:rPr>
              <a:t>špecificky</a:t>
            </a:r>
            <a:r>
              <a:rPr lang="en-US" dirty="0">
                <a:latin typeface="Tw Cen MT Condensed" panose="020B0606020104020203" pitchFamily="34" charset="0"/>
              </a:rPr>
              <a:t> </a:t>
            </a:r>
            <a:r>
              <a:rPr lang="en-US" dirty="0" err="1">
                <a:latin typeface="Tw Cen MT Condensed" panose="020B0606020104020203" pitchFamily="34" charset="0"/>
              </a:rPr>
              <a:t>demonštráciou</a:t>
            </a:r>
            <a:r>
              <a:rPr lang="en-US" dirty="0">
                <a:latin typeface="Tw Cen MT Condensed" panose="020B0606020104020203" pitchFamily="34" charset="0"/>
              </a:rPr>
              <a:t> </a:t>
            </a:r>
            <a:r>
              <a:rPr lang="en-US" dirty="0" err="1">
                <a:latin typeface="Tw Cen MT Condensed" panose="020B0606020104020203" pitchFamily="34" charset="0"/>
              </a:rPr>
              <a:t>inžinierskeho</a:t>
            </a:r>
            <a:r>
              <a:rPr lang="en-US" dirty="0">
                <a:latin typeface="Tw Cen MT Condensed" panose="020B0606020104020203" pitchFamily="34" charset="0"/>
              </a:rPr>
              <a:t> know-how, </a:t>
            </a:r>
            <a:r>
              <a:rPr lang="en-US" dirty="0" err="1">
                <a:latin typeface="Tw Cen MT Condensed" panose="020B0606020104020203" pitchFamily="34" charset="0"/>
              </a:rPr>
              <a:t>ani</a:t>
            </a:r>
            <a:r>
              <a:rPr lang="en-US" dirty="0">
                <a:latin typeface="Tw Cen MT Condensed" panose="020B0606020104020203" pitchFamily="34" charset="0"/>
              </a:rPr>
              <a:t> </a:t>
            </a:r>
            <a:r>
              <a:rPr lang="en-US" dirty="0" err="1">
                <a:latin typeface="Tw Cen MT Condensed" panose="020B0606020104020203" pitchFamily="34" charset="0"/>
              </a:rPr>
              <a:t>keď</a:t>
            </a:r>
            <a:r>
              <a:rPr lang="en-US" dirty="0">
                <a:latin typeface="Tw Cen MT Condensed" panose="020B0606020104020203" pitchFamily="34" charset="0"/>
              </a:rPr>
              <a:t> </a:t>
            </a:r>
            <a:r>
              <a:rPr lang="en-US" dirty="0" err="1">
                <a:latin typeface="Tw Cen MT Condensed" panose="020B0606020104020203" pitchFamily="34" charset="0"/>
              </a:rPr>
              <a:t>na</a:t>
            </a:r>
            <a:r>
              <a:rPr lang="en-US" dirty="0">
                <a:latin typeface="Tw Cen MT Condensed" panose="020B0606020104020203" pitchFamily="34" charset="0"/>
              </a:rPr>
              <a:t> to </a:t>
            </a:r>
            <a:r>
              <a:rPr lang="en-US" dirty="0" err="1">
                <a:latin typeface="Tw Cen MT Condensed" panose="020B0606020104020203" pitchFamily="34" charset="0"/>
              </a:rPr>
              <a:t>príde</a:t>
            </a:r>
            <a:r>
              <a:rPr lang="en-US" dirty="0">
                <a:latin typeface="Tw Cen MT Condensed" panose="020B0606020104020203" pitchFamily="34" charset="0"/>
              </a:rPr>
              <a:t>, </a:t>
            </a:r>
            <a:r>
              <a:rPr lang="en-US" dirty="0" err="1">
                <a:latin typeface="Tw Cen MT Condensed" panose="020B0606020104020203" pitchFamily="34" charset="0"/>
              </a:rPr>
              <a:t>výstava</a:t>
            </a:r>
            <a:r>
              <a:rPr lang="en-US" dirty="0">
                <a:latin typeface="Tw Cen MT Condensed" panose="020B0606020104020203" pitchFamily="34" charset="0"/>
              </a:rPr>
              <a:t> </a:t>
            </a:r>
            <a:r>
              <a:rPr lang="en-US" dirty="0" err="1">
                <a:latin typeface="Tw Cen MT Condensed" panose="020B0606020104020203" pitchFamily="34" charset="0"/>
              </a:rPr>
              <a:t>umenia</a:t>
            </a:r>
            <a:r>
              <a:rPr lang="en-US" dirty="0">
                <a:latin typeface="Tw Cen MT Condensed" panose="020B0606020104020203" pitchFamily="34" charset="0"/>
              </a:rPr>
              <a:t>. </a:t>
            </a:r>
            <a:r>
              <a:rPr lang="en-US" dirty="0" err="1">
                <a:latin typeface="Tw Cen MT Condensed" panose="020B0606020104020203" pitchFamily="34" charset="0"/>
              </a:rPr>
              <a:t>Skôr</a:t>
            </a:r>
            <a:r>
              <a:rPr lang="en-US" dirty="0">
                <a:latin typeface="Tw Cen MT Condensed" panose="020B0606020104020203" pitchFamily="34" charset="0"/>
              </a:rPr>
              <a:t> v </a:t>
            </a:r>
            <a:r>
              <a:rPr lang="en-US" dirty="0" err="1">
                <a:latin typeface="Tw Cen MT Condensed" panose="020B0606020104020203" pitchFamily="34" charset="0"/>
              </a:rPr>
              <a:t>obmedzenom</a:t>
            </a:r>
            <a:r>
              <a:rPr lang="en-US" dirty="0">
                <a:latin typeface="Tw Cen MT Condensed" panose="020B0606020104020203" pitchFamily="34" charset="0"/>
              </a:rPr>
              <a:t> </a:t>
            </a:r>
            <a:r>
              <a:rPr lang="en-US" dirty="0" err="1">
                <a:latin typeface="Tw Cen MT Condensed" panose="020B0606020104020203" pitchFamily="34" charset="0"/>
              </a:rPr>
              <a:t>zmysle</a:t>
            </a:r>
            <a:r>
              <a:rPr lang="en-US" dirty="0">
                <a:latin typeface="Tw Cen MT Condensed" panose="020B0606020104020203" pitchFamily="34" charset="0"/>
              </a:rPr>
              <a:t> </a:t>
            </a:r>
            <a:r>
              <a:rPr lang="en-US" dirty="0" err="1">
                <a:latin typeface="Tw Cen MT Condensed" panose="020B0606020104020203" pitchFamily="34" charset="0"/>
              </a:rPr>
              <a:t>demonštruje</a:t>
            </a:r>
            <a:r>
              <a:rPr lang="en-US" dirty="0">
                <a:latin typeface="Tw Cen MT Condensed" panose="020B0606020104020203" pitchFamily="34" charset="0"/>
              </a:rPr>
              <a:t> </a:t>
            </a:r>
            <a:r>
              <a:rPr lang="en-US" dirty="0" err="1">
                <a:latin typeface="Tw Cen MT Condensed" panose="020B0606020104020203" pitchFamily="34" charset="0"/>
              </a:rPr>
              <a:t>účinky</a:t>
            </a:r>
            <a:r>
              <a:rPr lang="en-US" dirty="0">
                <a:latin typeface="Tw Cen MT Condensed" panose="020B0606020104020203" pitchFamily="34" charset="0"/>
              </a:rPr>
              <a:t> </a:t>
            </a:r>
            <a:r>
              <a:rPr lang="en-US" dirty="0" err="1">
                <a:latin typeface="Tw Cen MT Condensed" panose="020B0606020104020203" pitchFamily="34" charset="0"/>
              </a:rPr>
              <a:t>súčasných</a:t>
            </a:r>
            <a:r>
              <a:rPr lang="en-US" dirty="0">
                <a:latin typeface="Tw Cen MT Condensed" panose="020B0606020104020203" pitchFamily="34" charset="0"/>
              </a:rPr>
              <a:t> </a:t>
            </a:r>
            <a:r>
              <a:rPr lang="en-US" dirty="0" err="1">
                <a:latin typeface="Tw Cen MT Condensed" panose="020B0606020104020203" pitchFamily="34" charset="0"/>
              </a:rPr>
              <a:t>riadiacich</a:t>
            </a:r>
            <a:r>
              <a:rPr lang="en-US" dirty="0">
                <a:latin typeface="Tw Cen MT Condensed" panose="020B0606020104020203" pitchFamily="34" charset="0"/>
              </a:rPr>
              <a:t> a </a:t>
            </a:r>
            <a:r>
              <a:rPr lang="en-US" dirty="0" err="1">
                <a:latin typeface="Tw Cen MT Condensed" panose="020B0606020104020203" pitchFamily="34" charset="0"/>
              </a:rPr>
              <a:t>komunikačných</a:t>
            </a:r>
            <a:r>
              <a:rPr lang="en-US" dirty="0">
                <a:latin typeface="Tw Cen MT Condensed" panose="020B0606020104020203" pitchFamily="34" charset="0"/>
              </a:rPr>
              <a:t> </a:t>
            </a:r>
            <a:r>
              <a:rPr lang="en-US" dirty="0" err="1">
                <a:latin typeface="Tw Cen MT Condensed" panose="020B0606020104020203" pitchFamily="34" charset="0"/>
              </a:rPr>
              <a:t>techník</a:t>
            </a:r>
            <a:r>
              <a:rPr lang="en-US" dirty="0">
                <a:latin typeface="Tw Cen MT Condensed" panose="020B0606020104020203" pitchFamily="34" charset="0"/>
              </a:rPr>
              <a:t> v </a:t>
            </a:r>
            <a:r>
              <a:rPr lang="en-US" dirty="0" err="1">
                <a:latin typeface="Tw Cen MT Condensed" panose="020B0606020104020203" pitchFamily="34" charset="0"/>
              </a:rPr>
              <a:t>rukách</a:t>
            </a:r>
            <a:r>
              <a:rPr lang="en-US" dirty="0">
                <a:latin typeface="Tw Cen MT Condensed" panose="020B0606020104020203" pitchFamily="34" charset="0"/>
              </a:rPr>
              <a:t> </a:t>
            </a:r>
            <a:r>
              <a:rPr lang="en-US" dirty="0" err="1">
                <a:latin typeface="Tw Cen MT Condensed" panose="020B0606020104020203" pitchFamily="34" charset="0"/>
              </a:rPr>
              <a:t>umelcov</a:t>
            </a:r>
            <a:r>
              <a:rPr lang="en-US" dirty="0">
                <a:latin typeface="Tw Cen MT Condensed" panose="020B0606020104020203" pitchFamily="34" charset="0"/>
              </a:rPr>
              <a:t>. A </a:t>
            </a:r>
            <a:r>
              <a:rPr lang="en-US" dirty="0" err="1">
                <a:latin typeface="Tw Cen MT Condensed" panose="020B0606020104020203" pitchFamily="34" charset="0"/>
              </a:rPr>
              <a:t>čo</a:t>
            </a:r>
            <a:r>
              <a:rPr lang="en-US" dirty="0">
                <a:latin typeface="Tw Cen MT Condensed" panose="020B0606020104020203" pitchFamily="34" charset="0"/>
              </a:rPr>
              <a:t> </a:t>
            </a:r>
            <a:r>
              <a:rPr lang="en-US" dirty="0" err="1">
                <a:latin typeface="Tw Cen MT Condensed" panose="020B0606020104020203" pitchFamily="34" charset="0"/>
              </a:rPr>
              <a:t>je</a:t>
            </a:r>
            <a:r>
              <a:rPr lang="en-US" dirty="0">
                <a:latin typeface="Tw Cen MT Condensed" panose="020B0606020104020203" pitchFamily="34" charset="0"/>
              </a:rPr>
              <a:t> </a:t>
            </a:r>
            <a:r>
              <a:rPr lang="en-US" dirty="0" err="1">
                <a:latin typeface="Tw Cen MT Condensed" panose="020B0606020104020203" pitchFamily="34" charset="0"/>
              </a:rPr>
              <a:t>najdôležitejšie</a:t>
            </a:r>
            <a:r>
              <a:rPr lang="en-US" dirty="0">
                <a:latin typeface="Tw Cen MT Condensed" panose="020B0606020104020203" pitchFamily="34" charset="0"/>
              </a:rPr>
              <a:t>, </a:t>
            </a:r>
            <a:r>
              <a:rPr lang="en-US" dirty="0" err="1">
                <a:latin typeface="Tw Cen MT Condensed" panose="020B0606020104020203" pitchFamily="34" charset="0"/>
              </a:rPr>
              <a:t>poskytuje</a:t>
            </a:r>
            <a:r>
              <a:rPr lang="en-US" dirty="0">
                <a:latin typeface="Tw Cen MT Condensed" panose="020B0606020104020203" pitchFamily="34" charset="0"/>
              </a:rPr>
              <a:t> </a:t>
            </a:r>
            <a:r>
              <a:rPr lang="en-US" dirty="0" err="1">
                <a:latin typeface="Tw Cen MT Condensed" panose="020B0606020104020203" pitchFamily="34" charset="0"/>
              </a:rPr>
              <a:t>prostriedky</a:t>
            </a:r>
            <a:r>
              <a:rPr lang="en-US" dirty="0">
                <a:latin typeface="Tw Cen MT Condensed" panose="020B0606020104020203" pitchFamily="34" charset="0"/>
              </a:rPr>
              <a:t>, </a:t>
            </a:r>
            <a:r>
              <a:rPr lang="en-US" dirty="0" err="1">
                <a:latin typeface="Tw Cen MT Condensed" panose="020B0606020104020203" pitchFamily="34" charset="0"/>
              </a:rPr>
              <a:t>ktorými</a:t>
            </a:r>
            <a:r>
              <a:rPr lang="en-US" dirty="0">
                <a:latin typeface="Tw Cen MT Condensed" panose="020B0606020104020203" pitchFamily="34" charset="0"/>
              </a:rPr>
              <a:t> </a:t>
            </a:r>
            <a:r>
              <a:rPr lang="en-US" dirty="0" err="1">
                <a:latin typeface="Tw Cen MT Condensed" panose="020B0606020104020203" pitchFamily="34" charset="0"/>
              </a:rPr>
              <a:t>môže</a:t>
            </a:r>
            <a:r>
              <a:rPr lang="en-US" dirty="0">
                <a:latin typeface="Tw Cen MT Condensed" panose="020B0606020104020203" pitchFamily="34" charset="0"/>
              </a:rPr>
              <a:t> </a:t>
            </a:r>
            <a:r>
              <a:rPr lang="en-US" dirty="0" err="1">
                <a:latin typeface="Tw Cen MT Condensed" panose="020B0606020104020203" pitchFamily="34" charset="0"/>
              </a:rPr>
              <a:t>verejnosť</a:t>
            </a:r>
            <a:r>
              <a:rPr lang="en-US" dirty="0">
                <a:latin typeface="Tw Cen MT Condensed" panose="020B0606020104020203" pitchFamily="34" charset="0"/>
              </a:rPr>
              <a:t> </a:t>
            </a:r>
            <a:r>
              <a:rPr lang="en-US" dirty="0" err="1">
                <a:latin typeface="Tw Cen MT Condensed" panose="020B0606020104020203" pitchFamily="34" charset="0"/>
              </a:rPr>
              <a:t>osobne</a:t>
            </a:r>
            <a:r>
              <a:rPr lang="en-US" dirty="0">
                <a:latin typeface="Tw Cen MT Condensed" panose="020B0606020104020203" pitchFamily="34" charset="0"/>
              </a:rPr>
              <a:t> </a:t>
            </a:r>
            <a:r>
              <a:rPr lang="en-US" dirty="0" err="1">
                <a:latin typeface="Tw Cen MT Condensed" panose="020B0606020104020203" pitchFamily="34" charset="0"/>
              </a:rPr>
              <a:t>reagovať</a:t>
            </a:r>
            <a:r>
              <a:rPr lang="en-US" dirty="0">
                <a:latin typeface="Tw Cen MT Condensed" panose="020B0606020104020203" pitchFamily="34" charset="0"/>
              </a:rPr>
              <a:t> </a:t>
            </a:r>
            <a:r>
              <a:rPr lang="en-US" dirty="0" err="1">
                <a:latin typeface="Tw Cen MT Condensed" panose="020B0606020104020203" pitchFamily="34" charset="0"/>
              </a:rPr>
              <a:t>na</a:t>
            </a:r>
            <a:r>
              <a:rPr lang="en-US" dirty="0">
                <a:latin typeface="Tw Cen MT Condensed" panose="020B0606020104020203" pitchFamily="34" charset="0"/>
              </a:rPr>
              <a:t> </a:t>
            </a:r>
            <a:r>
              <a:rPr lang="en-US" dirty="0" err="1">
                <a:latin typeface="Tw Cen MT Condensed" panose="020B0606020104020203" pitchFamily="34" charset="0"/>
              </a:rPr>
              <a:t>programové</a:t>
            </a:r>
            <a:r>
              <a:rPr lang="en-US" dirty="0">
                <a:latin typeface="Tw Cen MT Condensed" panose="020B0606020104020203" pitchFamily="34" charset="0"/>
              </a:rPr>
              <a:t> </a:t>
            </a:r>
            <a:r>
              <a:rPr lang="en-US" dirty="0" err="1">
                <a:latin typeface="Tw Cen MT Condensed" panose="020B0606020104020203" pitchFamily="34" charset="0"/>
              </a:rPr>
              <a:t>situácie</a:t>
            </a:r>
            <a:r>
              <a:rPr lang="en-US" dirty="0">
                <a:latin typeface="Tw Cen MT Condensed" panose="020B0606020104020203" pitchFamily="34" charset="0"/>
              </a:rPr>
              <a:t> </a:t>
            </a:r>
            <a:r>
              <a:rPr lang="en-US" dirty="0" err="1">
                <a:latin typeface="Tw Cen MT Condensed" panose="020B0606020104020203" pitchFamily="34" charset="0"/>
              </a:rPr>
              <a:t>štruktúrované</a:t>
            </a:r>
            <a:r>
              <a:rPr lang="en-US" dirty="0">
                <a:latin typeface="Tw Cen MT Condensed" panose="020B0606020104020203" pitchFamily="34" charset="0"/>
              </a:rPr>
              <a:t> </a:t>
            </a:r>
            <a:r>
              <a:rPr lang="en-US" dirty="0" err="1">
                <a:latin typeface="Tw Cen MT Condensed" panose="020B0606020104020203" pitchFamily="34" charset="0"/>
              </a:rPr>
              <a:t>umelcami</a:t>
            </a:r>
            <a:r>
              <a:rPr lang="en-US" dirty="0">
                <a:latin typeface="Tw Cen MT Condensed" panose="020B0606020104020203" pitchFamily="34" charset="0"/>
              </a:rPr>
              <a:t>. Software </a:t>
            </a:r>
            <a:r>
              <a:rPr lang="en-US" dirty="0" err="1">
                <a:latin typeface="Tw Cen MT Condensed" panose="020B0606020104020203" pitchFamily="34" charset="0"/>
              </a:rPr>
              <a:t>nerobí</a:t>
            </a:r>
            <a:r>
              <a:rPr lang="en-US" dirty="0">
                <a:latin typeface="Tw Cen MT Condensed" panose="020B0606020104020203" pitchFamily="34" charset="0"/>
              </a:rPr>
              <a:t> </a:t>
            </a:r>
            <a:r>
              <a:rPr lang="en-US" dirty="0" err="1">
                <a:latin typeface="Tw Cen MT Condensed" panose="020B0606020104020203" pitchFamily="34" charset="0"/>
              </a:rPr>
              <a:t>rozdiely</a:t>
            </a:r>
            <a:r>
              <a:rPr lang="en-US" dirty="0">
                <a:latin typeface="Tw Cen MT Condensed" panose="020B0606020104020203" pitchFamily="34" charset="0"/>
              </a:rPr>
              <a:t> </a:t>
            </a:r>
            <a:r>
              <a:rPr lang="en-US" dirty="0" err="1">
                <a:latin typeface="Tw Cen MT Condensed" panose="020B0606020104020203" pitchFamily="34" charset="0"/>
              </a:rPr>
              <a:t>medzi</a:t>
            </a:r>
            <a:r>
              <a:rPr lang="en-US" dirty="0">
                <a:latin typeface="Tw Cen MT Condensed" panose="020B0606020104020203" pitchFamily="34" charset="0"/>
              </a:rPr>
              <a:t> </a:t>
            </a:r>
            <a:r>
              <a:rPr lang="en-US" dirty="0" err="1">
                <a:latin typeface="Tw Cen MT Condensed" panose="020B0606020104020203" pitchFamily="34" charset="0"/>
              </a:rPr>
              <a:t>umením</a:t>
            </a:r>
            <a:r>
              <a:rPr lang="en-US" dirty="0">
                <a:latin typeface="Tw Cen MT Condensed" panose="020B0606020104020203" pitchFamily="34" charset="0"/>
              </a:rPr>
              <a:t> a ne-</a:t>
            </a:r>
            <a:r>
              <a:rPr lang="en-US" dirty="0" err="1">
                <a:latin typeface="Tw Cen MT Condensed" panose="020B0606020104020203" pitchFamily="34" charset="0"/>
              </a:rPr>
              <a:t>umením</a:t>
            </a:r>
            <a:r>
              <a:rPr lang="en-US" dirty="0">
                <a:latin typeface="Tw Cen MT Condensed" panose="020B0606020104020203" pitchFamily="34" charset="0"/>
              </a:rPr>
              <a:t>; [...] </a:t>
            </a:r>
            <a:r>
              <a:rPr lang="en-US" dirty="0" err="1">
                <a:latin typeface="Tw Cen MT Condensed" panose="020B0606020104020203" pitchFamily="34" charset="0"/>
              </a:rPr>
              <a:t>Cieľom</a:t>
            </a:r>
            <a:r>
              <a:rPr lang="en-US" dirty="0">
                <a:latin typeface="Tw Cen MT Condensed" panose="020B0606020104020203" pitchFamily="34" charset="0"/>
              </a:rPr>
              <a:t> (</a:t>
            </a:r>
            <a:r>
              <a:rPr lang="en-US" dirty="0" err="1">
                <a:latin typeface="Tw Cen MT Condensed" panose="020B0606020104020203" pitchFamily="34" charset="0"/>
              </a:rPr>
              <a:t>výstavy</a:t>
            </a:r>
            <a:r>
              <a:rPr lang="sk-SK" dirty="0">
                <a:latin typeface="Tw Cen MT Condensed" panose="020B0606020104020203" pitchFamily="34" charset="0"/>
              </a:rPr>
              <a:t>) </a:t>
            </a:r>
            <a:r>
              <a:rPr lang="en-US" i="1" dirty="0">
                <a:latin typeface="Tw Cen MT Condensed" panose="020B0606020104020203" pitchFamily="34" charset="0"/>
              </a:rPr>
              <a:t>Software</a:t>
            </a:r>
            <a:r>
              <a:rPr lang="en-US" dirty="0">
                <a:latin typeface="Tw Cen MT Condensed" panose="020B0606020104020203" pitchFamily="34" charset="0"/>
              </a:rPr>
              <a:t> </a:t>
            </a:r>
            <a:r>
              <a:rPr lang="en-US" dirty="0" err="1">
                <a:latin typeface="Tw Cen MT Condensed" panose="020B0606020104020203" pitchFamily="34" charset="0"/>
              </a:rPr>
              <a:t>je</a:t>
            </a:r>
            <a:r>
              <a:rPr lang="en-US" dirty="0">
                <a:latin typeface="Tw Cen MT Condensed" panose="020B0606020104020203" pitchFamily="34" charset="0"/>
              </a:rPr>
              <a:t> </a:t>
            </a:r>
            <a:r>
              <a:rPr lang="en-US" dirty="0" err="1">
                <a:latin typeface="Tw Cen MT Condensed" panose="020B0606020104020203" pitchFamily="34" charset="0"/>
              </a:rPr>
              <a:t>zamerať</a:t>
            </a:r>
            <a:r>
              <a:rPr lang="en-US" dirty="0">
                <a:latin typeface="Tw Cen MT Condensed" panose="020B0606020104020203" pitchFamily="34" charset="0"/>
              </a:rPr>
              <a:t> </a:t>
            </a:r>
            <a:r>
              <a:rPr lang="en-US" dirty="0" err="1">
                <a:latin typeface="Tw Cen MT Condensed" panose="020B0606020104020203" pitchFamily="34" charset="0"/>
              </a:rPr>
              <a:t>sa</a:t>
            </a:r>
            <a:r>
              <a:rPr lang="en-US" dirty="0">
                <a:latin typeface="Tw Cen MT Condensed" panose="020B0606020104020203" pitchFamily="34" charset="0"/>
              </a:rPr>
              <a:t> </a:t>
            </a:r>
            <a:r>
              <a:rPr lang="en-US" dirty="0" err="1">
                <a:latin typeface="Tw Cen MT Condensed" panose="020B0606020104020203" pitchFamily="34" charset="0"/>
              </a:rPr>
              <a:t>na</a:t>
            </a:r>
            <a:r>
              <a:rPr lang="en-US" dirty="0">
                <a:latin typeface="Tw Cen MT Condensed" panose="020B0606020104020203" pitchFamily="34" charset="0"/>
              </a:rPr>
              <a:t> </a:t>
            </a:r>
            <a:r>
              <a:rPr lang="en-US" dirty="0" err="1">
                <a:latin typeface="Tw Cen MT Condensed" panose="020B0606020104020203" pitchFamily="34" charset="0"/>
              </a:rPr>
              <a:t>citlivosti</a:t>
            </a:r>
            <a:r>
              <a:rPr lang="en-US" dirty="0">
                <a:latin typeface="Tw Cen MT Condensed" panose="020B0606020104020203" pitchFamily="34" charset="0"/>
              </a:rPr>
              <a:t> </a:t>
            </a:r>
            <a:r>
              <a:rPr lang="en-US" dirty="0" err="1">
                <a:latin typeface="Tw Cen MT Condensed" panose="020B0606020104020203" pitchFamily="34" charset="0"/>
              </a:rPr>
              <a:t>najrýchlejšie</a:t>
            </a:r>
            <a:r>
              <a:rPr lang="en-US" dirty="0">
                <a:latin typeface="Tw Cen MT Condensed" panose="020B0606020104020203" pitchFamily="34" charset="0"/>
              </a:rPr>
              <a:t> </a:t>
            </a:r>
            <a:r>
              <a:rPr lang="en-US" dirty="0" err="1">
                <a:latin typeface="Tw Cen MT Condensed" panose="020B0606020104020203" pitchFamily="34" charset="0"/>
              </a:rPr>
              <a:t>rastúcej</a:t>
            </a:r>
            <a:r>
              <a:rPr lang="en-US" dirty="0">
                <a:latin typeface="Tw Cen MT Condensed" panose="020B0606020104020203" pitchFamily="34" charset="0"/>
              </a:rPr>
              <a:t> </a:t>
            </a:r>
            <a:r>
              <a:rPr lang="en-US" dirty="0" err="1">
                <a:latin typeface="Tw Cen MT Condensed" panose="020B0606020104020203" pitchFamily="34" charset="0"/>
              </a:rPr>
              <a:t>oblasti</a:t>
            </a:r>
            <a:r>
              <a:rPr lang="en-US" dirty="0">
                <a:latin typeface="Tw Cen MT Condensed" panose="020B0606020104020203" pitchFamily="34" charset="0"/>
              </a:rPr>
              <a:t> v </a:t>
            </a:r>
            <a:r>
              <a:rPr lang="en-US" dirty="0" err="1">
                <a:latin typeface="Tw Cen MT Condensed" panose="020B0606020104020203" pitchFamily="34" charset="0"/>
              </a:rPr>
              <a:t>tejto</a:t>
            </a:r>
            <a:r>
              <a:rPr lang="en-US" dirty="0">
                <a:latin typeface="Tw Cen MT Condensed" panose="020B0606020104020203" pitchFamily="34" charset="0"/>
              </a:rPr>
              <a:t> </a:t>
            </a:r>
            <a:r>
              <a:rPr lang="en-US" dirty="0" err="1">
                <a:latin typeface="Tw Cen MT Condensed" panose="020B0606020104020203" pitchFamily="34" charset="0"/>
              </a:rPr>
              <a:t>kultúre</a:t>
            </a:r>
            <a:r>
              <a:rPr lang="en-US" dirty="0">
                <a:latin typeface="Tw Cen MT Condensed" panose="020B0606020104020203" pitchFamily="34" charset="0"/>
              </a:rPr>
              <a:t>: </a:t>
            </a:r>
            <a:r>
              <a:rPr lang="en-US" dirty="0" err="1">
                <a:latin typeface="Tw Cen MT Condensed" panose="020B0606020104020203" pitchFamily="34" charset="0"/>
              </a:rPr>
              <a:t>systémy</a:t>
            </a:r>
            <a:r>
              <a:rPr lang="en-US" dirty="0">
                <a:latin typeface="Tw Cen MT Condensed" panose="020B0606020104020203" pitchFamily="34" charset="0"/>
              </a:rPr>
              <a:t> </a:t>
            </a:r>
            <a:r>
              <a:rPr lang="en-US" dirty="0" err="1">
                <a:latin typeface="Tw Cen MT Condensed" panose="020B0606020104020203" pitchFamily="34" charset="0"/>
              </a:rPr>
              <a:t>spracovania</a:t>
            </a:r>
            <a:r>
              <a:rPr lang="en-US" dirty="0">
                <a:latin typeface="Tw Cen MT Condensed" panose="020B0606020104020203" pitchFamily="34" charset="0"/>
              </a:rPr>
              <a:t> </a:t>
            </a:r>
            <a:r>
              <a:rPr lang="en-US" dirty="0" err="1">
                <a:latin typeface="Tw Cen MT Condensed" panose="020B0606020104020203" pitchFamily="34" charset="0"/>
              </a:rPr>
              <a:t>informácií</a:t>
            </a:r>
            <a:r>
              <a:rPr lang="en-US" dirty="0">
                <a:latin typeface="Tw Cen MT Condensed" panose="020B0606020104020203" pitchFamily="34" charset="0"/>
              </a:rPr>
              <a:t> a </a:t>
            </a:r>
            <a:r>
              <a:rPr lang="en-US" dirty="0" err="1">
                <a:latin typeface="Tw Cen MT Condensed" panose="020B0606020104020203" pitchFamily="34" charset="0"/>
              </a:rPr>
              <a:t>ich</a:t>
            </a:r>
            <a:r>
              <a:rPr lang="en-US" dirty="0">
                <a:latin typeface="Tw Cen MT Condensed" panose="020B0606020104020203" pitchFamily="34" charset="0"/>
              </a:rPr>
              <a:t> </a:t>
            </a:r>
            <a:r>
              <a:rPr lang="en-US" dirty="0" err="1">
                <a:latin typeface="Tw Cen MT Condensed" panose="020B0606020104020203" pitchFamily="34" charset="0"/>
              </a:rPr>
              <a:t>zariadenia</a:t>
            </a:r>
            <a:r>
              <a:rPr lang="en-US" dirty="0">
                <a:latin typeface="Tw Cen MT Condensed" panose="020B0606020104020203" pitchFamily="34" charset="0"/>
              </a:rPr>
              <a:t>.“</a:t>
            </a:r>
          </a:p>
        </p:txBody>
      </p:sp>
    </p:spTree>
    <p:custDataLst>
      <p:tags r:id="rId1"/>
    </p:custDataLst>
    <p:extLst>
      <p:ext uri="{BB962C8B-B14F-4D97-AF65-F5344CB8AC3E}">
        <p14:creationId xmlns:p14="http://schemas.microsoft.com/office/powerpoint/2010/main" val="191560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en-US" dirty="0" err="1">
                <a:latin typeface="Tw Cen MT Condensed" panose="020B0606020104020203" pitchFamily="34" charset="0"/>
              </a:rPr>
              <a:t>Ko</a:t>
            </a:r>
            <a:r>
              <a:rPr lang="sk-SK" dirty="0">
                <a:latin typeface="Tw Cen MT Condensed" panose="020B0606020104020203" pitchFamily="34" charset="0"/>
              </a:rPr>
              <a:t>nceptuálne umenie</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999715" cy="369332"/>
          </a:xfrm>
          <a:prstGeom prst="rect">
            <a:avLst/>
          </a:prstGeom>
          <a:noFill/>
        </p:spPr>
        <p:txBody>
          <a:bodyPr wrap="none" rtlCol="0">
            <a:spAutoFit/>
          </a:bodyPr>
          <a:lstStyle/>
          <a:p>
            <a:r>
              <a:rPr lang="sk-SK" dirty="0">
                <a:latin typeface="Tw Cen MT Condensed" panose="020B0606020104020203" pitchFamily="34" charset="0"/>
              </a:rPr>
              <a:t>60. – 70.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1129546" y="3315921"/>
            <a:ext cx="10344878" cy="369332"/>
          </a:xfrm>
          <a:prstGeom prst="rect">
            <a:avLst/>
          </a:prstGeom>
        </p:spPr>
        <p:txBody>
          <a:bodyPr wrap="square">
            <a:spAutoFit/>
          </a:bodyPr>
          <a:lstStyle/>
          <a:p>
            <a:pPr marL="285750" indent="-285750">
              <a:buFont typeface="Arial" panose="020B0604020202020204" pitchFamily="34" charset="0"/>
              <a:buChar char="•"/>
            </a:pPr>
            <a:r>
              <a:rPr lang="sk-SK" dirty="0">
                <a:latin typeface="Tw Cen MT Condensed" panose="020B0606020104020203" pitchFamily="34" charset="0"/>
              </a:rPr>
              <a:t>Jack Burnham: </a:t>
            </a:r>
            <a:r>
              <a:rPr lang="sk-SK" i="1" dirty="0">
                <a:latin typeface="Tw Cen MT Condensed" panose="020B0606020104020203" pitchFamily="34" charset="0"/>
              </a:rPr>
              <a:t>Software - Information Technology: Its New Meaning for Art , </a:t>
            </a:r>
            <a:r>
              <a:rPr lang="sk-SK" dirty="0">
                <a:latin typeface="Tw Cen MT Condensed" panose="020B0606020104020203" pitchFamily="34" charset="0"/>
              </a:rPr>
              <a:t>židovské múzeum v New Yorku, 16. september – 8. november 1970</a:t>
            </a:r>
            <a:endParaRPr lang="sk-SK" i="1" dirty="0">
              <a:latin typeface="Tw Cen MT Condensed" panose="020B0606020104020203" pitchFamily="34" charset="0"/>
            </a:endParaRPr>
          </a:p>
        </p:txBody>
      </p:sp>
      <p:sp>
        <p:nvSpPr>
          <p:cNvPr id="7" name="Footer Placeholder 4">
            <a:extLst>
              <a:ext uri="{FF2B5EF4-FFF2-40B4-BE49-F238E27FC236}">
                <a16:creationId xmlns:a16="http://schemas.microsoft.com/office/drawing/2014/main" id="{579DE75C-655E-4EE7-A292-7BA87DCCB09E}"/>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pic>
        <p:nvPicPr>
          <p:cNvPr id="3" name="Picture 2">
            <a:extLst>
              <a:ext uri="{FF2B5EF4-FFF2-40B4-BE49-F238E27FC236}">
                <a16:creationId xmlns:a16="http://schemas.microsoft.com/office/drawing/2014/main" id="{20C9F2AC-7CA0-42C0-BF04-4BFFE836A9DC}"/>
              </a:ext>
            </a:extLst>
          </p:cNvPr>
          <p:cNvPicPr>
            <a:picLocks noChangeAspect="1"/>
          </p:cNvPicPr>
          <p:nvPr/>
        </p:nvPicPr>
        <p:blipFill>
          <a:blip r:embed="rId4"/>
          <a:stretch>
            <a:fillRect/>
          </a:stretch>
        </p:blipFill>
        <p:spPr>
          <a:xfrm>
            <a:off x="3841043" y="3737126"/>
            <a:ext cx="2103293" cy="2921816"/>
          </a:xfrm>
          <a:prstGeom prst="rect">
            <a:avLst/>
          </a:prstGeom>
        </p:spPr>
      </p:pic>
      <p:pic>
        <p:nvPicPr>
          <p:cNvPr id="5" name="Picture 4">
            <a:extLst>
              <a:ext uri="{FF2B5EF4-FFF2-40B4-BE49-F238E27FC236}">
                <a16:creationId xmlns:a16="http://schemas.microsoft.com/office/drawing/2014/main" id="{775E211E-0689-4CA7-B8FE-D668528E86EF}"/>
              </a:ext>
            </a:extLst>
          </p:cNvPr>
          <p:cNvPicPr>
            <a:picLocks noChangeAspect="1"/>
          </p:cNvPicPr>
          <p:nvPr/>
        </p:nvPicPr>
        <p:blipFill>
          <a:blip r:embed="rId5"/>
          <a:stretch>
            <a:fillRect/>
          </a:stretch>
        </p:blipFill>
        <p:spPr>
          <a:xfrm>
            <a:off x="6156311" y="3954615"/>
            <a:ext cx="1858850" cy="2830248"/>
          </a:xfrm>
          <a:prstGeom prst="rect">
            <a:avLst/>
          </a:prstGeom>
        </p:spPr>
      </p:pic>
      <p:pic>
        <p:nvPicPr>
          <p:cNvPr id="9" name="Picture 8">
            <a:extLst>
              <a:ext uri="{FF2B5EF4-FFF2-40B4-BE49-F238E27FC236}">
                <a16:creationId xmlns:a16="http://schemas.microsoft.com/office/drawing/2014/main" id="{84A2BE68-48E4-4717-96AA-DE078061330B}"/>
              </a:ext>
            </a:extLst>
          </p:cNvPr>
          <p:cNvPicPr>
            <a:picLocks noChangeAspect="1"/>
          </p:cNvPicPr>
          <p:nvPr/>
        </p:nvPicPr>
        <p:blipFill>
          <a:blip r:embed="rId6"/>
          <a:stretch>
            <a:fillRect/>
          </a:stretch>
        </p:blipFill>
        <p:spPr>
          <a:xfrm>
            <a:off x="640417" y="4127700"/>
            <a:ext cx="2907115" cy="2484077"/>
          </a:xfrm>
          <a:prstGeom prst="rect">
            <a:avLst/>
          </a:prstGeom>
        </p:spPr>
      </p:pic>
      <p:pic>
        <p:nvPicPr>
          <p:cNvPr id="10" name="Picture 9">
            <a:extLst>
              <a:ext uri="{FF2B5EF4-FFF2-40B4-BE49-F238E27FC236}">
                <a16:creationId xmlns:a16="http://schemas.microsoft.com/office/drawing/2014/main" id="{C3A9BB8E-35CD-422C-8FC9-997B3E7ED00B}"/>
              </a:ext>
            </a:extLst>
          </p:cNvPr>
          <p:cNvPicPr>
            <a:picLocks noChangeAspect="1"/>
          </p:cNvPicPr>
          <p:nvPr/>
        </p:nvPicPr>
        <p:blipFill>
          <a:blip r:embed="rId7"/>
          <a:stretch>
            <a:fillRect/>
          </a:stretch>
        </p:blipFill>
        <p:spPr>
          <a:xfrm>
            <a:off x="8439110" y="3968598"/>
            <a:ext cx="2904693" cy="2458872"/>
          </a:xfrm>
          <a:prstGeom prst="rect">
            <a:avLst/>
          </a:prstGeom>
        </p:spPr>
      </p:pic>
    </p:spTree>
    <p:custDataLst>
      <p:tags r:id="rId1"/>
    </p:custDataLst>
    <p:extLst>
      <p:ext uri="{BB962C8B-B14F-4D97-AF65-F5344CB8AC3E}">
        <p14:creationId xmlns:p14="http://schemas.microsoft.com/office/powerpoint/2010/main" val="789349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F2CA-559A-44A9-A080-CD845939B409}"/>
              </a:ext>
            </a:extLst>
          </p:cNvPr>
          <p:cNvSpPr>
            <a:spLocks noGrp="1"/>
          </p:cNvSpPr>
          <p:nvPr>
            <p:ph type="title"/>
          </p:nvPr>
        </p:nvSpPr>
        <p:spPr/>
        <p:txBody>
          <a:bodyPr/>
          <a:lstStyle/>
          <a:p>
            <a:r>
              <a:rPr lang="en-US" dirty="0" err="1">
                <a:latin typeface="Tw Cen MT Condensed" panose="020B0606020104020203" pitchFamily="34" charset="0"/>
              </a:rPr>
              <a:t>Ko</a:t>
            </a:r>
            <a:r>
              <a:rPr lang="sk-SK" dirty="0">
                <a:latin typeface="Tw Cen MT Condensed" panose="020B0606020104020203" pitchFamily="34" charset="0"/>
              </a:rPr>
              <a:t>nceptuálne umenie</a:t>
            </a: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9CCCC0E5-8D25-4D58-B81E-95199322F256}"/>
              </a:ext>
            </a:extLst>
          </p:cNvPr>
          <p:cNvSpPr txBox="1"/>
          <p:nvPr/>
        </p:nvSpPr>
        <p:spPr>
          <a:xfrm>
            <a:off x="5302128" y="2444957"/>
            <a:ext cx="1999715" cy="369332"/>
          </a:xfrm>
          <a:prstGeom prst="rect">
            <a:avLst/>
          </a:prstGeom>
          <a:noFill/>
        </p:spPr>
        <p:txBody>
          <a:bodyPr wrap="none" rtlCol="0">
            <a:spAutoFit/>
          </a:bodyPr>
          <a:lstStyle/>
          <a:p>
            <a:r>
              <a:rPr lang="sk-SK" dirty="0">
                <a:latin typeface="Tw Cen MT Condensed" panose="020B0606020104020203" pitchFamily="34" charset="0"/>
              </a:rPr>
              <a:t>60. – 70. roky 20. storočia</a:t>
            </a:r>
            <a:endParaRPr lang="en-US" dirty="0">
              <a:latin typeface="Tw Cen MT Condensed" panose="020B0606020104020203" pitchFamily="34" charset="0"/>
            </a:endParaRPr>
          </a:p>
        </p:txBody>
      </p:sp>
      <p:sp>
        <p:nvSpPr>
          <p:cNvPr id="8" name="Rectangle 7">
            <a:extLst>
              <a:ext uri="{FF2B5EF4-FFF2-40B4-BE49-F238E27FC236}">
                <a16:creationId xmlns:a16="http://schemas.microsoft.com/office/drawing/2014/main" id="{9D7ED9CD-E0B7-47C6-98B5-96D53AFE2C09}"/>
              </a:ext>
            </a:extLst>
          </p:cNvPr>
          <p:cNvSpPr/>
          <p:nvPr/>
        </p:nvSpPr>
        <p:spPr>
          <a:xfrm>
            <a:off x="2231136" y="3420597"/>
            <a:ext cx="7729728" cy="3139321"/>
          </a:xfrm>
          <a:prstGeom prst="rect">
            <a:avLst/>
          </a:prstGeom>
        </p:spPr>
        <p:txBody>
          <a:bodyPr wrap="square">
            <a:spAutoFit/>
          </a:bodyPr>
          <a:lstStyle/>
          <a:p>
            <a:r>
              <a:rPr lang="en-US" dirty="0">
                <a:latin typeface="Tw Cen MT Condensed" panose="020B0606020104020203" pitchFamily="34" charset="0"/>
              </a:rPr>
              <a:t>Jack</a:t>
            </a:r>
            <a:r>
              <a:rPr lang="sk-SK" dirty="0">
                <a:latin typeface="Tw Cen MT Condensed" panose="020B0606020104020203" pitchFamily="34" charset="0"/>
              </a:rPr>
              <a:t> </a:t>
            </a:r>
            <a:r>
              <a:rPr lang="en-US" dirty="0">
                <a:latin typeface="Tw Cen MT Condensed" panose="020B0606020104020203" pitchFamily="34" charset="0"/>
              </a:rPr>
              <a:t>B</a:t>
            </a:r>
            <a:r>
              <a:rPr lang="sk-SK" dirty="0">
                <a:latin typeface="Tw Cen MT Condensed" panose="020B0606020104020203" pitchFamily="34" charset="0"/>
              </a:rPr>
              <a:t>urnham,</a:t>
            </a:r>
            <a:r>
              <a:rPr lang="en-US" dirty="0">
                <a:latin typeface="Tw Cen MT Condensed" panose="020B0606020104020203" pitchFamily="34" charset="0"/>
              </a:rPr>
              <a:t> </a:t>
            </a:r>
            <a:r>
              <a:rPr lang="en-US" i="1" dirty="0">
                <a:latin typeface="Tw Cen MT Condensed" panose="020B0606020104020203" pitchFamily="34" charset="0"/>
              </a:rPr>
              <a:t>Systems Esthetics</a:t>
            </a:r>
            <a:r>
              <a:rPr lang="sk-SK" i="1" dirty="0">
                <a:latin typeface="Tw Cen MT Condensed" panose="020B0606020104020203" pitchFamily="34" charset="0"/>
              </a:rPr>
              <a:t>,</a:t>
            </a:r>
            <a:r>
              <a:rPr lang="en-US" dirty="0">
                <a:latin typeface="Tw Cen MT Condensed" panose="020B0606020104020203" pitchFamily="34" charset="0"/>
              </a:rPr>
              <a:t> 1968</a:t>
            </a:r>
            <a:endParaRPr lang="sk-SK" dirty="0">
              <a:latin typeface="Tw Cen MT Condensed" panose="020B0606020104020203" pitchFamily="34" charset="0"/>
            </a:endParaRPr>
          </a:p>
          <a:p>
            <a:pPr marL="285750" indent="-285750">
              <a:buFont typeface="Arial" panose="020B0604020202020204" pitchFamily="34" charset="0"/>
              <a:buChar char="•"/>
            </a:pPr>
            <a:r>
              <a:rPr lang="sk-SK" dirty="0">
                <a:latin typeface="Tw Cen MT Condensed" panose="020B0606020104020203" pitchFamily="34" charset="0"/>
              </a:rPr>
              <a:t>modifikácia role umelca, ktorý musí prijať statút akéhosi rozkolu medzi umením a technikou</a:t>
            </a:r>
          </a:p>
          <a:p>
            <a:pPr marL="285750" indent="-285750">
              <a:buFont typeface="Arial" panose="020B0604020202020204" pitchFamily="34" charset="0"/>
              <a:buChar char="•"/>
            </a:pPr>
            <a:r>
              <a:rPr lang="sk-SK" dirty="0">
                <a:latin typeface="Tw Cen MT Condensed" panose="020B0606020104020203" pitchFamily="34" charset="0"/>
              </a:rPr>
              <a:t>„Z pohľadu systému, sa informácia, sprostredkovaná v akejkoľvek forme, stáva životaschopnou estetickou  pohnútkou.“</a:t>
            </a:r>
          </a:p>
          <a:p>
            <a:pPr marL="285750" indent="-285750">
              <a:buFont typeface="Arial" panose="020B0604020202020204" pitchFamily="34" charset="0"/>
              <a:buChar char="•"/>
            </a:pPr>
            <a:endParaRPr lang="sk-SK" dirty="0">
              <a:latin typeface="Tw Cen MT Condensed" panose="020B0606020104020203" pitchFamily="34" charset="0"/>
            </a:endParaRPr>
          </a:p>
          <a:p>
            <a:pPr marL="285750" indent="-285750">
              <a:buFont typeface="Arial" panose="020B0604020202020204" pitchFamily="34" charset="0"/>
              <a:buChar char="•"/>
            </a:pPr>
            <a:r>
              <a:rPr lang="sk-SK" dirty="0">
                <a:latin typeface="Tw Cen MT Condensed" panose="020B0606020104020203" pitchFamily="34" charset="0"/>
              </a:rPr>
              <a:t>výstava </a:t>
            </a:r>
            <a:r>
              <a:rPr lang="sk-SK" i="1" dirty="0">
                <a:latin typeface="Tw Cen MT Condensed" panose="020B0606020104020203" pitchFamily="34" charset="0"/>
              </a:rPr>
              <a:t>Art by Telephone</a:t>
            </a:r>
            <a:r>
              <a:rPr lang="sk-SK" dirty="0">
                <a:latin typeface="Tw Cen MT Condensed" panose="020B0606020104020203" pitchFamily="34" charset="0"/>
              </a:rPr>
              <a:t>, Museum of Contemporary Art, Chicago, Nov 1 – Dec 14 1969</a:t>
            </a:r>
          </a:p>
          <a:p>
            <a:endParaRPr lang="sk-SK" dirty="0">
              <a:latin typeface="Tw Cen MT Condensed" panose="020B0606020104020203" pitchFamily="34" charset="0"/>
            </a:endParaRPr>
          </a:p>
          <a:p>
            <a:pPr lvl="1"/>
            <a:r>
              <a:rPr lang="sk-SK" dirty="0">
                <a:latin typeface="Tw Cen MT Condensed" panose="020B0606020104020203" pitchFamily="34" charset="0"/>
              </a:rPr>
              <a:t>niektorí z participujúcich umelcov: Geoge Brecht, Jack Burnham, Robert H. Cumming, Francoise Dallegret, Jan Dibbets, Richard Hamilton, Dick Higgins, Ed Kienholz, Joseph Kosuth, Les Levine, Sol LeWitt, Robert Morris, Bruce Nauman, Claes Oldenburg, Dennis Oppenheim, Guenther Uecker, Stan Van Der Beek, Viner Wolf Vostell, William Wegman, William T. Wiley a ďaľší.</a:t>
            </a:r>
          </a:p>
        </p:txBody>
      </p:sp>
      <p:sp>
        <p:nvSpPr>
          <p:cNvPr id="7" name="Footer Placeholder 4">
            <a:extLst>
              <a:ext uri="{FF2B5EF4-FFF2-40B4-BE49-F238E27FC236}">
                <a16:creationId xmlns:a16="http://schemas.microsoft.com/office/drawing/2014/main" id="{67393EBD-FB59-4E92-8A44-F58AB9DB6FDE}"/>
              </a:ext>
            </a:extLst>
          </p:cNvPr>
          <p:cNvSpPr>
            <a:spLocks noGrp="1"/>
          </p:cNvSpPr>
          <p:nvPr>
            <p:ph type="ftr" sz="quarter" idx="11"/>
          </p:nvPr>
        </p:nvSpPr>
        <p:spPr>
          <a:xfrm>
            <a:off x="9891457" y="6438208"/>
            <a:ext cx="2349038" cy="315883"/>
          </a:xfrm>
        </p:spPr>
        <p:txBody>
          <a:bodyPr/>
          <a:lstStyle/>
          <a:p>
            <a:r>
              <a:rPr lang="en-US" dirty="0" err="1">
                <a:latin typeface="Tw Cen MT Condensed" panose="020B0606020104020203" pitchFamily="34" charset="0"/>
              </a:rPr>
              <a:t>Softwarové</a:t>
            </a:r>
            <a:r>
              <a:rPr lang="en-US" dirty="0">
                <a:latin typeface="Tw Cen MT Condensed" panose="020B0606020104020203" pitchFamily="34" charset="0"/>
              </a:rPr>
              <a:t> </a:t>
            </a:r>
            <a:r>
              <a:rPr lang="en-US" dirty="0" err="1">
                <a:latin typeface="Tw Cen MT Condensed" panose="020B0606020104020203" pitchFamily="34" charset="0"/>
              </a:rPr>
              <a:t>umění</a:t>
            </a:r>
            <a:r>
              <a:rPr lang="en-US" dirty="0">
                <a:latin typeface="Tw Cen MT Condensed" panose="020B0606020104020203" pitchFamily="34" charset="0"/>
              </a:rPr>
              <a:t>    :: </a:t>
            </a:r>
            <a:r>
              <a:rPr lang="sk-SK" dirty="0">
                <a:latin typeface="Tw Cen MT Condensed" panose="020B0606020104020203" pitchFamily="34" charset="0"/>
              </a:rPr>
              <a:t>konceptuální východiska </a:t>
            </a:r>
            <a:r>
              <a:rPr lang="en-US" dirty="0">
                <a:latin typeface="Tw Cen MT Condensed" panose="020B0606020104020203" pitchFamily="34" charset="0"/>
              </a:rPr>
              <a:t>::</a:t>
            </a:r>
            <a:endParaRPr lang="en-US" dirty="0"/>
          </a:p>
        </p:txBody>
      </p:sp>
    </p:spTree>
    <p:custDataLst>
      <p:tags r:id="rId1"/>
    </p:custDataLst>
    <p:extLst>
      <p:ext uri="{BB962C8B-B14F-4D97-AF65-F5344CB8AC3E}">
        <p14:creationId xmlns:p14="http://schemas.microsoft.com/office/powerpoint/2010/main" val="21858289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1925</TotalTime>
  <Words>1403</Words>
  <Application>Microsoft Office PowerPoint</Application>
  <PresentationFormat>Widescreen</PresentationFormat>
  <Paragraphs>178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Tw Cen MT Condensed</vt:lpstr>
      <vt:lpstr>Parcel</vt:lpstr>
      <vt:lpstr>Softwarové umění :: konceptuální východiska (konceptuální umění, umění a technika, net.art) ::</vt:lpstr>
      <vt:lpstr>Konceptuálne umenie</vt:lpstr>
      <vt:lpstr>Konceptuálne umenie</vt:lpstr>
      <vt:lpstr>Konceptuálne umenie</vt:lpstr>
      <vt:lpstr>Konceptuálne umenie</vt:lpstr>
      <vt:lpstr>Konceptuálne umenie</vt:lpstr>
      <vt:lpstr>Konceptuálne umenie</vt:lpstr>
      <vt:lpstr>Konceptuálne umenie</vt:lpstr>
      <vt:lpstr>Konceptuálne umenie</vt:lpstr>
      <vt:lpstr>Konceptuálne umenie</vt:lpstr>
      <vt:lpstr>Net.art</vt:lpstr>
      <vt:lpstr>Net.art</vt:lpstr>
      <vt:lpstr>Net.art</vt:lpstr>
      <vt:lpstr>Net.art</vt:lpstr>
      <vt:lpstr>Net.art</vt:lpstr>
      <vt:lpstr>Net.art</vt:lpstr>
      <vt:lpstr>Net.art</vt:lpstr>
      <vt:lpstr>Net.art</vt:lpstr>
      <vt:lpstr>Net.art</vt:lpstr>
      <vt:lpstr>Net.art</vt:lpstr>
      <vt:lpstr>Net.art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Szucsova</dc:creator>
  <cp:lastModifiedBy>Monika Szucsova</cp:lastModifiedBy>
  <cp:revision>254</cp:revision>
  <dcterms:created xsi:type="dcterms:W3CDTF">2017-10-14T17:12:12Z</dcterms:created>
  <dcterms:modified xsi:type="dcterms:W3CDTF">2017-12-16T18:26:14Z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5E2464FD-B82A-450C-BCFC-8CCE6ED5C311</vt:lpwstr>
  </property>
  <property fmtid="{D5CDD505-2E9C-101B-9397-08002B2CF9AE}" pid="3" name="ArticulatePath">
    <vt:lpwstr>Presentation1</vt:lpwstr>
  </property>
</Properties>
</file>