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0"/>
  </p:notesMasterIdLst>
  <p:sldIdLst>
    <p:sldId id="256" r:id="rId2"/>
    <p:sldId id="267" r:id="rId3"/>
    <p:sldId id="258" r:id="rId4"/>
    <p:sldId id="268" r:id="rId5"/>
    <p:sldId id="259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64" r:id="rId15"/>
    <p:sldId id="261" r:id="rId16"/>
    <p:sldId id="279" r:id="rId17"/>
    <p:sldId id="271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5147" autoAdjust="0"/>
  </p:normalViewPr>
  <p:slideViewPr>
    <p:cSldViewPr snapToGrid="0">
      <p:cViewPr varScale="1">
        <p:scale>
          <a:sx n="80" d="100"/>
          <a:sy n="80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645" y="-8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6864C-2494-4308-9DAD-CA84D4A35688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394CA-F62C-4C5A-BFB0-CA8ABC3B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5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7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94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9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2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2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Tw Cen MT Condensed" panose="020B0606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8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7686-07E8-4C04-B566-5296E86721E9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6BD7-95C9-41AF-ACF4-E8D24EFEA0DD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6CB-152F-4023-93E0-348CEC4C17E1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D6DE-3F4C-446C-A09C-0F905922391C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508-B7F5-4F46-8DBD-90678FA421F8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CAD7-12A3-4970-BF5A-FF82DB2B46E9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4D40-E87B-4021-A310-6AE514DF3C63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E29B-8432-4F57-8BCC-C9E673860C62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BE70-045B-4722-8D4D-A54239679A64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271A-4270-49FE-87E2-3C9BF0845CE5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E28DF54-269E-4D52-8621-1557A6697ECE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DA386E-8F3F-4109-903F-3E056F1A1B43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http://www.medienkunstnetz.de/assets/img/data/1946/bild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medienkunstnetz.de/werke/nebula/audio/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http://www.medienkunstnetz.de/assets/img/data/1457/bild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medienkunstnetz.de/works/ultima-ratio/images/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http://transmediale.de/files/imagecache/tm-galleria/vexation240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gratin.org/as/txts/vexation1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http://11001110001101101000011001000110.org/static/ps_hack/andy.ps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transmediale.de/content/auto-illustrat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ectrohype.org/sve.html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runme.org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hyperlink" Target="http://www.m-cult.org/read_me/" TargetMode="External"/><Relationship Id="rId5" Type="http://schemas.openxmlformats.org/officeDocument/2006/relationships/hyperlink" Target="http://readme.runme.org/1.2/abouten.htm" TargetMode="External"/><Relationship Id="rId4" Type="http://schemas.openxmlformats.org/officeDocument/2006/relationships/hyperlink" Target="https://transmediale.de/archive/history/festival/2001" TargetMode="External"/><Relationship Id="rId9" Type="http://schemas.openxmlformats.org/officeDocument/2006/relationships/hyperlink" Target="http://90.146.8.18/en/archives/festival_archive/festival_overview.asp?iPresentationYearFrom=200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craft.org/iloveyou/poetry.htm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hyperlink" Target="https://pastwebsites.transmediale.de/04/page/detail/detail.0.projects.41.html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hyperlink" Target="http://www.medienkunstnetz.de/works/forkbomb/images/1/" TargetMode="Externa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hyperlink" Target="http://runm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museumsandtheweb.com/mw98/beyond_interface/fuller_fr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hyperlink" Target="http://marknapier.com/shredder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hyperlink" Target="https://pastwebsites.transmediale.de/0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hyperlink" Target="http://www.fondation-langlois.org/media/video/projets/Chris-Csikszentmihalyi-DJ-I-Robot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http://www.flong.com/storage/images/projects/aves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ucVFa7re6x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5484-26CD-459B-8C32-9F22A4C33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br>
              <a:rPr lang="en-US" dirty="0">
                <a:latin typeface="Tw Cen MT Condensed" panose="020B0606020104020203" pitchFamily="34" charset="0"/>
              </a:rPr>
            </a:br>
            <a:r>
              <a:rPr lang="en-US" dirty="0">
                <a:latin typeface="Tw Cen MT Condensed" panose="020B0606020104020203" pitchFamily="34" charset="0"/>
              </a:rPr>
              <a:t>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F1C7C-5BB6-4580-9D76-76E762905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Tw Cen MT Condensed" panose="020B0606020104020203" pitchFamily="34" charset="0"/>
              </a:rPr>
              <a:t>Nástroje interpretace novomediálního díla I, PS 2017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16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719509" y="371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Netochka Nezvanova, </a:t>
            </a:r>
            <a:r>
              <a:rPr lang="sk-SK" i="1" dirty="0">
                <a:latin typeface="Tw Cen MT Condensed" panose="020B0606020104020203" pitchFamily="34" charset="0"/>
              </a:rPr>
              <a:t>Nebula.M81: Autonomous, </a:t>
            </a:r>
            <a:r>
              <a:rPr lang="sk-SK" dirty="0">
                <a:latin typeface="Tw Cen MT Condensed" panose="020B0606020104020203" pitchFamily="34" charset="0"/>
              </a:rPr>
              <a:t>1999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2050" name="Picture 2" descr="Netochka Nezvanova «nebula.m81» | Nebula.M81">
            <a:hlinkClick r:id="rId4"/>
            <a:extLst>
              <a:ext uri="{FF2B5EF4-FFF2-40B4-BE49-F238E27FC236}">
                <a16:creationId xmlns:a16="http://schemas.microsoft.com/office/drawing/2014/main" id="{D08BC037-299B-4962-843C-5807E661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4367981"/>
            <a:ext cx="3352800" cy="23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719509" y="371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Daniela Plewe, </a:t>
            </a:r>
            <a:r>
              <a:rPr lang="sk-SK" i="1" dirty="0">
                <a:latin typeface="Tw Cen MT Condensed" panose="020B0606020104020203" pitchFamily="34" charset="0"/>
              </a:rPr>
              <a:t>Ultima Ratio, </a:t>
            </a:r>
            <a:r>
              <a:rPr lang="sk-SK" dirty="0">
                <a:latin typeface="Tw Cen MT Condensed" panose="020B0606020104020203" pitchFamily="34" charset="0"/>
              </a:rPr>
              <a:t>1998 –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3074" name="Picture 2" descr="Daniela Alina Plewe «Ultima Ratio»">
            <a:hlinkClick r:id="rId4"/>
            <a:extLst>
              <a:ext uri="{FF2B5EF4-FFF2-40B4-BE49-F238E27FC236}">
                <a16:creationId xmlns:a16="http://schemas.microsoft.com/office/drawing/2014/main" id="{46640789-BE61-4289-A9B9-66740A47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63" y="4273302"/>
            <a:ext cx="3338945" cy="24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7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709118" y="371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Antoine Schmitt, </a:t>
            </a:r>
            <a:r>
              <a:rPr lang="sk-SK" i="1" dirty="0">
                <a:latin typeface="Tw Cen MT Condensed" panose="020B0606020104020203" pitchFamily="34" charset="0"/>
              </a:rPr>
              <a:t>Vexation 1,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4098" name="Picture 2" descr="http://transmediale.de/files/imagecache/tm-galleria/vexation240.jpg">
            <a:hlinkClick r:id="rId4"/>
            <a:extLst>
              <a:ext uri="{FF2B5EF4-FFF2-40B4-BE49-F238E27FC236}">
                <a16:creationId xmlns:a16="http://schemas.microsoft.com/office/drawing/2014/main" id="{99A2D0E1-A364-4226-90F3-379085F7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283768"/>
            <a:ext cx="32385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1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677945" y="371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Adrian Ward a skupina Signwave, </a:t>
            </a:r>
            <a:r>
              <a:rPr lang="sk-SK" i="1" dirty="0">
                <a:latin typeface="Tw Cen MT Condensed" panose="020B0606020104020203" pitchFamily="34" charset="0"/>
              </a:rPr>
              <a:t>Auto-Illustrator,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5122" name="Picture 2" descr="http://11001110001101101000011001000110.org/static/ps_hack/andy.ps.jpg">
            <a:hlinkClick r:id="rId4"/>
            <a:extLst>
              <a:ext uri="{FF2B5EF4-FFF2-40B4-BE49-F238E27FC236}">
                <a16:creationId xmlns:a16="http://schemas.microsoft.com/office/drawing/2014/main" id="{27EE2376-7BBD-4AF4-9822-6F7F1BB3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6" y="4085166"/>
            <a:ext cx="2438687" cy="262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0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746663" y="402023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diela SW art sa po prvýkrát zúčastňujú festivalu v samostatnej súťažnej kategórii „umelecký software“ (artistic software)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inštitucionalizácia pojmu SW umenie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prvá definícia kategórie „umelecký software“</a:t>
            </a:r>
          </a:p>
          <a:p>
            <a:r>
              <a:rPr lang="sk-SK" dirty="0"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1DE0B-648D-4CE2-B389-F407D1C86C80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90ECA-3CD2-47BD-A8CB-B1A641A826F3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4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231135" y="3662061"/>
            <a:ext cx="82013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  <a:hlinkClick r:id="rId4"/>
              </a:rPr>
              <a:t>Transmediale</a:t>
            </a:r>
            <a:r>
              <a:rPr lang="en-US" dirty="0">
                <a:latin typeface="Tw Cen MT Condensed" panose="020B0606020104020203" pitchFamily="34" charset="0"/>
                <a:hlinkClick r:id="rId4"/>
              </a:rPr>
              <a:t> 01</a:t>
            </a:r>
            <a:r>
              <a:rPr lang="en-US" dirty="0">
                <a:latin typeface="Tw Cen MT Condensed" panose="020B0606020104020203" pitchFamily="34" charset="0"/>
              </a:rPr>
              <a:t>, 2001</a:t>
            </a:r>
            <a:r>
              <a:rPr lang="sk-SK" dirty="0">
                <a:latin typeface="Tw Cen MT Condensed" panose="020B0606020104020203" pitchFamily="34" charset="0"/>
              </a:rPr>
              <a:t>, Berlin</a:t>
            </a:r>
            <a:endParaRPr lang="en-US" dirty="0">
              <a:latin typeface="Tw Cen MT Condensed" panose="020B0606020104020203" pitchFamily="34" charset="0"/>
            </a:endParaRPr>
          </a:p>
          <a:p>
            <a:r>
              <a:rPr lang="en-US" dirty="0" err="1">
                <a:latin typeface="Tw Cen MT Condensed" panose="020B0606020104020203" pitchFamily="34" charset="0"/>
                <a:hlinkClick r:id="rId5"/>
              </a:rPr>
              <a:t>Read_me</a:t>
            </a:r>
            <a:r>
              <a:rPr lang="en-US" dirty="0">
                <a:latin typeface="Tw Cen MT Condensed" panose="020B0606020104020203" pitchFamily="34" charset="0"/>
                <a:hlinkClick r:id="rId5"/>
              </a:rPr>
              <a:t> 1.2</a:t>
            </a:r>
            <a:r>
              <a:rPr lang="en-US" dirty="0">
                <a:latin typeface="Tw Cen MT Condensed" panose="020B0606020104020203" pitchFamily="34" charset="0"/>
              </a:rPr>
              <a:t>, software art / software art games, 2002</a:t>
            </a:r>
            <a:r>
              <a:rPr lang="sk-SK" dirty="0">
                <a:latin typeface="Tw Cen MT Condensed" panose="020B0606020104020203" pitchFamily="34" charset="0"/>
              </a:rPr>
              <a:t>, Moskva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 Condensed" panose="020B0606020104020203" pitchFamily="34" charset="0"/>
              </a:rPr>
              <a:t>prvýkrát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použité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slovné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spojenie</a:t>
            </a:r>
            <a:r>
              <a:rPr lang="en-US" dirty="0">
                <a:latin typeface="Tw Cen MT Condensed" panose="020B0606020104020203" pitchFamily="34" charset="0"/>
              </a:rPr>
              <a:t> „</a:t>
            </a:r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“ v </a:t>
            </a:r>
            <a:r>
              <a:rPr lang="en-US" dirty="0" err="1">
                <a:latin typeface="Tw Cen MT Condensed" panose="020B0606020104020203" pitchFamily="34" charset="0"/>
              </a:rPr>
              <a:t>názve</a:t>
            </a:r>
            <a:r>
              <a:rPr lang="en-US" dirty="0">
                <a:latin typeface="Tw Cen MT Condensed" panose="020B0606020104020203" pitchFamily="34" charset="0"/>
              </a:rPr>
              <a:t> festival</a:t>
            </a:r>
            <a:r>
              <a:rPr lang="sk-SK" dirty="0">
                <a:latin typeface="Tw Cen MT Condensed" panose="020B0606020104020203" pitchFamily="34" charset="0"/>
              </a:rPr>
              <a:t>u</a:t>
            </a:r>
          </a:p>
          <a:p>
            <a:pPr lvl="1"/>
            <a:endParaRPr lang="en-US" dirty="0">
              <a:latin typeface="Tw Cen MT Condensed" panose="020B0606020104020203" pitchFamily="34" charset="0"/>
            </a:endParaRPr>
          </a:p>
          <a:p>
            <a:r>
              <a:rPr lang="en-US" dirty="0" err="1">
                <a:latin typeface="Tw Cen MT Condensed" panose="020B0606020104020203" pitchFamily="34" charset="0"/>
                <a:hlinkClick r:id="rId6"/>
              </a:rPr>
              <a:t>Read_me</a:t>
            </a:r>
            <a:r>
              <a:rPr lang="en-US" dirty="0">
                <a:latin typeface="Tw Cen MT Condensed" panose="020B0606020104020203" pitchFamily="34" charset="0"/>
                <a:hlinkClick r:id="rId6"/>
              </a:rPr>
              <a:t> 2.3 </a:t>
            </a:r>
            <a:r>
              <a:rPr lang="en-US" dirty="0">
                <a:latin typeface="Tw Cen MT Condensed" panose="020B0606020104020203" pitchFamily="34" charset="0"/>
              </a:rPr>
              <a:t>software art festival, 2003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Helsink</a:t>
            </a:r>
            <a:r>
              <a:rPr lang="sk-SK" dirty="0">
                <a:latin typeface="Tw Cen MT Condensed" panose="020B0606020104020203" pitchFamily="34" charset="0"/>
              </a:rPr>
              <a:t>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platforma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tohto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festivalu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vznikla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webová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stránka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>
                <a:latin typeface="Tw Cen MT Condensed" panose="020B0606020104020203" pitchFamily="34" charset="0"/>
                <a:hlinkClick r:id="rId7"/>
              </a:rPr>
              <a:t>Runme.org</a:t>
            </a:r>
            <a:r>
              <a:rPr lang="sk-SK" dirty="0">
                <a:latin typeface="Tw Cen MT Condensed" panose="020B0606020104020203" pitchFamily="34" charset="0"/>
                <a:hlinkClick r:id="rId7"/>
              </a:rPr>
              <a:t> </a:t>
            </a:r>
            <a:r>
              <a:rPr lang="en-US" dirty="0">
                <a:latin typeface="Tw Cen MT Condensed" panose="020B0606020104020203" pitchFamily="34" charset="0"/>
                <a:hlinkClick r:id="rId7"/>
              </a:rPr>
              <a:t>- say it with software art! </a:t>
            </a:r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en-US" dirty="0" err="1">
                <a:latin typeface="Tw Cen MT Condensed" panose="020B0606020104020203" pitchFamily="34" charset="0"/>
                <a:hlinkClick r:id="rId8"/>
              </a:rPr>
              <a:t>Electrohype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>
                <a:latin typeface="Tw Cen MT Condensed" panose="020B0606020104020203" pitchFamily="34" charset="0"/>
              </a:rPr>
              <a:t>2002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>
                <a:latin typeface="Tw Cen MT Condensed" panose="020B0606020104020203" pitchFamily="34" charset="0"/>
              </a:rPr>
              <a:t>Malmö</a:t>
            </a:r>
          </a:p>
          <a:p>
            <a:r>
              <a:rPr lang="en-US" dirty="0">
                <a:latin typeface="Tw Cen MT Condensed" panose="020B0606020104020203" pitchFamily="34" charset="0"/>
                <a:hlinkClick r:id="rId9"/>
              </a:rPr>
              <a:t>Ars Electronica</a:t>
            </a:r>
            <a:r>
              <a:rPr lang="en-US" dirty="0">
                <a:latin typeface="Tw Cen MT Condensed" panose="020B0606020104020203" pitchFamily="34" charset="0"/>
              </a:rPr>
              <a:t>, CODE - the Language of our Time, 2003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8932-8D3E-4236-8CCC-52CFA32FA327}"/>
              </a:ext>
            </a:extLst>
          </p:cNvPr>
          <p:cNvSpPr txBox="1"/>
          <p:nvPr/>
        </p:nvSpPr>
        <p:spPr>
          <a:xfrm>
            <a:off x="4618865" y="2444957"/>
            <a:ext cx="295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Festivaly a platformy prezentácie SW art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8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907663" y="3583466"/>
            <a:ext cx="2387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Alex McLean, </a:t>
            </a:r>
            <a:r>
              <a:rPr lang="en-US" i="1" dirty="0" err="1">
                <a:latin typeface="Tw Cen MT Condensed" panose="020B0606020104020203" pitchFamily="34" charset="0"/>
              </a:rPr>
              <a:t>Forkbomb</a:t>
            </a:r>
            <a:r>
              <a:rPr lang="en-US" dirty="0">
                <a:latin typeface="Tw Cen MT Condensed" panose="020B0606020104020203" pitchFamily="34" charset="0"/>
              </a:rPr>
              <a:t>, 2001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8932-8D3E-4236-8CCC-52CFA32FA327}"/>
              </a:ext>
            </a:extLst>
          </p:cNvPr>
          <p:cNvSpPr txBox="1"/>
          <p:nvPr/>
        </p:nvSpPr>
        <p:spPr>
          <a:xfrm>
            <a:off x="4618865" y="2444957"/>
            <a:ext cx="295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Festivaly a platformy prezentácie SW art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1026" name="Picture 2" descr="Alex McLean «Forkbomb»">
            <a:hlinkClick r:id="rId4"/>
            <a:extLst>
              <a:ext uri="{FF2B5EF4-FFF2-40B4-BE49-F238E27FC236}">
                <a16:creationId xmlns:a16="http://schemas.microsoft.com/office/drawing/2014/main" id="{54C95AFE-57F3-402F-A9C9-6B1F87D4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52" y="3105834"/>
            <a:ext cx="1621981" cy="13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73D253-E1D3-4036-A356-B268C8F5D2AE}"/>
              </a:ext>
            </a:extLst>
          </p:cNvPr>
          <p:cNvSpPr/>
          <p:nvPr/>
        </p:nvSpPr>
        <p:spPr>
          <a:xfrm>
            <a:off x="907663" y="5336360"/>
            <a:ext cx="264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Jaromil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ASCII Shell </a:t>
            </a:r>
            <a:r>
              <a:rPr lang="en-US" i="1" dirty="0" err="1">
                <a:latin typeface="Tw Cen MT Condensed" panose="020B0606020104020203" pitchFamily="34" charset="0"/>
              </a:rPr>
              <a:t>forkbomb</a:t>
            </a:r>
            <a:r>
              <a:rPr lang="en-US" dirty="0">
                <a:latin typeface="Tw Cen MT Condensed" panose="020B0606020104020203" pitchFamily="34" charset="0"/>
              </a:rPr>
              <a:t>, 2002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F0BEA-A73D-47C0-AFA3-12008EC532F0}"/>
              </a:ext>
            </a:extLst>
          </p:cNvPr>
          <p:cNvSpPr/>
          <p:nvPr/>
        </p:nvSpPr>
        <p:spPr>
          <a:xfrm>
            <a:off x="6786077" y="5336360"/>
            <a:ext cx="2237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Florian Cramer, </a:t>
            </a:r>
            <a:r>
              <a:rPr lang="en-US" i="1" dirty="0">
                <a:latin typeface="Tw Cen MT Condensed" panose="020B0606020104020203" pitchFamily="34" charset="0"/>
              </a:rPr>
              <a:t>self.pl</a:t>
            </a:r>
            <a:r>
              <a:rPr lang="en-US" dirty="0">
                <a:latin typeface="Tw Cen MT Condensed" panose="020B0606020104020203" pitchFamily="34" charset="0"/>
              </a:rPr>
              <a:t>, 2001    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B8A63-0C4D-4EB3-9CF6-0CC7520A1E19}"/>
              </a:ext>
            </a:extLst>
          </p:cNvPr>
          <p:cNvSpPr/>
          <p:nvPr/>
        </p:nvSpPr>
        <p:spPr>
          <a:xfrm>
            <a:off x="6786077" y="3577250"/>
            <a:ext cx="2309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socialfiction.org, </a:t>
            </a:r>
            <a:r>
              <a:rPr lang="en-US" i="1" dirty="0">
                <a:latin typeface="Tw Cen MT Condensed" panose="020B0606020104020203" pitchFamily="34" charset="0"/>
              </a:rPr>
              <a:t>.walk</a:t>
            </a:r>
            <a:r>
              <a:rPr lang="en-US" dirty="0">
                <a:latin typeface="Tw Cen MT Condensed" panose="020B0606020104020203" pitchFamily="34" charset="0"/>
              </a:rPr>
              <a:t>, 2004</a:t>
            </a: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8F06E752-E5BE-40D6-B681-683ACB031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540" y="2933241"/>
            <a:ext cx="1685925" cy="1657350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7617B40C-4134-4460-93B3-8807A7A64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8585" y="4922114"/>
            <a:ext cx="2101834" cy="1197820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EF2DE479-E45E-40FB-A40E-A964D34899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6348" y="5101072"/>
            <a:ext cx="2738187" cy="839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7152980" y="4435753"/>
            <a:ext cx="3894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„Nejedná sa o software, ktorý bol navrhnutý tak, aby vytvoril autonómne umelecké diela, ale je to software sám o sebe, ktorý je umeleckým dielom.“</a:t>
            </a:r>
            <a:endParaRPr lang="en-US" dirty="0">
              <a:latin typeface="Tw Cen MT Condensed" panose="020B0606020104020203" pitchFamily="34" charset="0"/>
            </a:endParaRPr>
          </a:p>
          <a:p>
            <a:endParaRPr lang="en-US" dirty="0">
              <a:latin typeface="Tw Cen MT Condensed" panose="020B0606020104020203" pitchFamily="34" charset="0"/>
            </a:endParaRPr>
          </a:p>
          <a:p>
            <a:pPr algn="r"/>
            <a:r>
              <a:rPr lang="sk-SK" dirty="0">
                <a:latin typeface="Tw Cen MT Condensed" panose="020B0606020104020203" pitchFamily="34" charset="0"/>
              </a:rPr>
              <a:t>Tilman Baumgärtel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Experimental Software</a:t>
            </a:r>
            <a:r>
              <a:rPr lang="en-US" dirty="0">
                <a:latin typeface="Tw Cen MT Condensed" panose="020B0606020104020203" pitchFamily="34" charset="0"/>
              </a:rPr>
              <a:t>, 2000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6761A-DBA7-48D9-AAD0-BF32BE11A716}"/>
              </a:ext>
            </a:extLst>
          </p:cNvPr>
          <p:cNvSpPr txBox="1"/>
          <p:nvPr/>
        </p:nvSpPr>
        <p:spPr>
          <a:xfrm>
            <a:off x="5324827" y="2444957"/>
            <a:ext cx="15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SW art terminológia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60728-6852-4064-AA90-88D2D37EC23E}"/>
              </a:ext>
            </a:extLst>
          </p:cNvPr>
          <p:cNvSpPr/>
          <p:nvPr/>
        </p:nvSpPr>
        <p:spPr>
          <a:xfrm>
            <a:off x="1430606" y="4435753"/>
            <a:ext cx="4207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„</a:t>
            </a:r>
            <a:r>
              <a:rPr lang="en-US" dirty="0" err="1">
                <a:latin typeface="Tw Cen MT Condensed" panose="020B0606020104020203" pitchFamily="34" charset="0"/>
              </a:rPr>
              <a:t>Všetko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digitálne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je</a:t>
            </a:r>
            <a:r>
              <a:rPr lang="en-US" dirty="0">
                <a:latin typeface="Tw Cen MT Condensed" panose="020B0606020104020203" pitchFamily="34" charset="0"/>
              </a:rPr>
              <a:t> [...]  </a:t>
            </a:r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, a to </a:t>
            </a:r>
            <a:r>
              <a:rPr lang="en-US" dirty="0" err="1">
                <a:latin typeface="Tw Cen MT Condensed" panose="020B0606020104020203" pitchFamily="34" charset="0"/>
              </a:rPr>
              <a:t>aspoň</a:t>
            </a:r>
            <a:r>
              <a:rPr lang="en-US" dirty="0">
                <a:latin typeface="Tw Cen MT Condensed" panose="020B0606020104020203" pitchFamily="34" charset="0"/>
              </a:rPr>
              <a:t> do </a:t>
            </a:r>
            <a:r>
              <a:rPr lang="en-US" dirty="0" err="1">
                <a:latin typeface="Tw Cen MT Condensed" panose="020B0606020104020203" pitchFamily="34" charset="0"/>
              </a:rPr>
              <a:t>tej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miery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že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tomuto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umeniu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napomáha</a:t>
            </a:r>
            <a:r>
              <a:rPr lang="en-US" dirty="0">
                <a:latin typeface="Tw Cen MT Condensed" panose="020B0606020104020203" pitchFamily="34" charset="0"/>
              </a:rPr>
              <a:t> k </a:t>
            </a:r>
            <a:r>
              <a:rPr lang="en-US" dirty="0" err="1">
                <a:latin typeface="Tw Cen MT Condensed" panose="020B0606020104020203" pitchFamily="34" charset="0"/>
              </a:rPr>
              <a:t>zrodeniu</a:t>
            </a:r>
            <a:r>
              <a:rPr lang="en-US" dirty="0">
                <a:latin typeface="Tw Cen MT Condensed" panose="020B0606020104020203" pitchFamily="34" charset="0"/>
              </a:rPr>
              <a:t> software. V </a:t>
            </a:r>
            <a:r>
              <a:rPr lang="en-US" dirty="0" err="1">
                <a:latin typeface="Tw Cen MT Condensed" panose="020B0606020104020203" pitchFamily="34" charset="0"/>
              </a:rPr>
              <a:t>užšom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vymedzení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stáva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softwarovým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umením</a:t>
            </a:r>
            <a:r>
              <a:rPr lang="en-US" dirty="0">
                <a:latin typeface="Tw Cen MT Condensed" panose="020B0606020104020203" pitchFamily="34" charset="0"/>
              </a:rPr>
              <a:t> [...]  v </a:t>
            </a:r>
            <a:r>
              <a:rPr lang="en-US" dirty="0" err="1">
                <a:latin typeface="Tw Cen MT Condensed" panose="020B0606020104020203" pitchFamily="34" charset="0"/>
              </a:rPr>
              <a:t>momente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keď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nevyužíva</a:t>
            </a:r>
            <a:r>
              <a:rPr lang="en-US" dirty="0">
                <a:latin typeface="Tw Cen MT Condensed" panose="020B0606020104020203" pitchFamily="34" charset="0"/>
              </a:rPr>
              <a:t> software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externú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pomoc</a:t>
            </a:r>
            <a:r>
              <a:rPr lang="en-US" dirty="0">
                <a:latin typeface="Tw Cen MT Condensed" panose="020B0606020104020203" pitchFamily="34" charset="0"/>
              </a:rPr>
              <a:t>, ale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súčasť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svojej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vlastnej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estetiky</a:t>
            </a:r>
            <a:r>
              <a:rPr lang="en-US" dirty="0">
                <a:latin typeface="Tw Cen MT Condensed" panose="020B0606020104020203" pitchFamily="34" charset="0"/>
              </a:rPr>
              <a:t>.“</a:t>
            </a:r>
          </a:p>
          <a:p>
            <a:endParaRPr lang="en-US" dirty="0">
              <a:latin typeface="Tw Cen MT Condensed" panose="020B0606020104020203" pitchFamily="34" charset="0"/>
            </a:endParaRPr>
          </a:p>
          <a:p>
            <a:pPr algn="r"/>
            <a:r>
              <a:rPr lang="en-US" dirty="0">
                <a:latin typeface="Tw Cen MT Condensed" panose="020B0606020104020203" pitchFamily="34" charset="0"/>
              </a:rPr>
              <a:t>Florian Cramer, </a:t>
            </a:r>
            <a:r>
              <a:rPr lang="en-US" i="1" dirty="0">
                <a:latin typeface="Tw Cen MT Condensed" panose="020B0606020104020203" pitchFamily="34" charset="0"/>
              </a:rPr>
              <a:t>Ten Theses About Software Art</a:t>
            </a:r>
            <a:r>
              <a:rPr lang="en-US" dirty="0">
                <a:latin typeface="Tw Cen MT Condensed" panose="020B0606020104020203" pitchFamily="34" charset="0"/>
              </a:rPr>
              <a:t>, 2003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58C79-1E61-4E8C-99FD-24A05097C006}"/>
              </a:ext>
            </a:extLst>
          </p:cNvPr>
          <p:cNvSpPr/>
          <p:nvPr/>
        </p:nvSpPr>
        <p:spPr>
          <a:xfrm>
            <a:off x="1430606" y="3163356"/>
            <a:ext cx="7418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softwarové umenie</a:t>
            </a:r>
            <a:endParaRPr lang="en-US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sada objektov, konceptov a procesov, ktorých ohniskom záujmu je software</a:t>
            </a:r>
            <a:endParaRPr lang="en-US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nevyužíva software ako externú pomoc, ale ako súčasť svojej vlastnej estetiky 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4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13702-7406-4638-9F8D-378A1717AAB6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0DF2D-F2D9-40B2-B42E-10BB8FE708D6}"/>
              </a:ext>
            </a:extLst>
          </p:cNvPr>
          <p:cNvSpPr/>
          <p:nvPr/>
        </p:nvSpPr>
        <p:spPr>
          <a:xfrm>
            <a:off x="2746663" y="35504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diela SW art sa po prvýkrát zúčastňujú festivalu v samostatnej súťažnej kategórii „umelecký software“ (artistic software)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inštitucionalizácia pojmu SW umenie </a:t>
            </a:r>
          </a:p>
          <a:p>
            <a:r>
              <a:rPr lang="sk-SK" dirty="0"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068FC-F9FB-4C61-9BB2-2443F62D3CF6}"/>
              </a:ext>
            </a:extLst>
          </p:cNvPr>
          <p:cNvSpPr/>
          <p:nvPr/>
        </p:nvSpPr>
        <p:spPr>
          <a:xfrm>
            <a:off x="2231136" y="4951967"/>
            <a:ext cx="7729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Read_me</a:t>
            </a:r>
            <a:r>
              <a:rPr lang="en-US" dirty="0">
                <a:latin typeface="Tw Cen MT Condensed" panose="020B0606020104020203" pitchFamily="34" charset="0"/>
              </a:rPr>
              <a:t> 1.2 software art / software art games, 2002</a:t>
            </a:r>
            <a:r>
              <a:rPr lang="sk-SK" dirty="0">
                <a:latin typeface="Tw Cen MT Condensed" panose="020B0606020104020203" pitchFamily="34" charset="0"/>
              </a:rPr>
              <a:t>, Moskva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7B526-8D9E-4DF3-9620-D7E8C6F2432A}"/>
              </a:ext>
            </a:extLst>
          </p:cNvPr>
          <p:cNvSpPr/>
          <p:nvPr/>
        </p:nvSpPr>
        <p:spPr>
          <a:xfrm>
            <a:off x="2746663" y="5392111"/>
            <a:ext cx="8080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prvýkrát použité slovné spojenie „softwarové umenie“ v názve festivalu</a:t>
            </a:r>
            <a:endParaRPr lang="en-US" dirty="0">
              <a:latin typeface="Tw Cen MT Condensed" panose="020B0606020104020203" pitchFamily="34" charset="0"/>
            </a:endParaRPr>
          </a:p>
          <a:p>
            <a:endParaRPr lang="en-US" dirty="0">
              <a:latin typeface="Tw Cen MT Condensed" panose="020B0606020104020203" pitchFamily="34" charset="0"/>
            </a:endParaRPr>
          </a:p>
          <a:p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platforma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tohto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festivalu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vznikla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webová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stránka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>
                <a:latin typeface="Tw Cen MT Condensed" panose="020B0606020104020203" pitchFamily="34" charset="0"/>
                <a:hlinkClick r:id="rId4"/>
              </a:rPr>
              <a:t>Runme.org</a:t>
            </a:r>
            <a:r>
              <a:rPr lang="sk-SK" dirty="0">
                <a:latin typeface="Tw Cen MT Condensed" panose="020B0606020104020203" pitchFamily="34" charset="0"/>
                <a:hlinkClick r:id="rId4"/>
              </a:rPr>
              <a:t> </a:t>
            </a:r>
            <a:r>
              <a:rPr lang="en-US" dirty="0">
                <a:latin typeface="Tw Cen MT Condensed" panose="020B0606020104020203" pitchFamily="34" charset="0"/>
                <a:hlinkClick r:id="rId4"/>
              </a:rPr>
              <a:t>- say it with software art! 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33A1B-5DD8-4103-92D4-4040E3DAF3FE}"/>
              </a:ext>
            </a:extLst>
          </p:cNvPr>
          <p:cNvSpPr txBox="1"/>
          <p:nvPr/>
        </p:nvSpPr>
        <p:spPr>
          <a:xfrm>
            <a:off x="5543605" y="2442693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3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w Cen MT Condensed" panose="020B0606020104020203" pitchFamily="34" charset="0"/>
              </a:rPr>
              <a:t>Net.art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302128" y="2444957"/>
            <a:ext cx="15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90. roky 20. storočia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31136" y="3420597"/>
            <a:ext cx="7729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prvá polovica 90. rokov 20. storočia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internetové umenie chápané ako činnosť, zaoberajúca sa takmer výlučne len architektúrou World Wide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aktivity: festivaly, výstavy a publikácie pojednávajúce o umeleckých aktivitách v oblasti elektronickej literatúry, počítačovej grafiky a hudby, net.art </a:t>
            </a:r>
            <a:r>
              <a:rPr lang="sk-SK">
                <a:latin typeface="Tw Cen MT Condensed" panose="020B0606020104020203" pitchFamily="34" charset="0"/>
              </a:rPr>
              <a:t>alebo interaktívnych inštalácií</a:t>
            </a:r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koniec 90. rokov 20. storočia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net.art ako produkt obmedzenej možnosti aktivity v prostredí médií (low bandwidth)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kritické skúmanie webového prostredia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snaha o hľadanie estetických a štrukturálnych možností webu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2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w Cen MT Condensed" panose="020B0606020104020203" pitchFamily="34" charset="0"/>
              </a:rPr>
              <a:t>Net.art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1512-0981-4A49-9F3C-4A29FDD15871}"/>
              </a:ext>
            </a:extLst>
          </p:cNvPr>
          <p:cNvSpPr txBox="1"/>
          <p:nvPr/>
        </p:nvSpPr>
        <p:spPr>
          <a:xfrm>
            <a:off x="5302129" y="2444957"/>
            <a:ext cx="15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90. roky 20. storočia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8C748-D0D6-4504-A7DA-EEBF9A9EE72E}"/>
              </a:ext>
            </a:extLst>
          </p:cNvPr>
          <p:cNvSpPr/>
          <p:nvPr/>
        </p:nvSpPr>
        <p:spPr>
          <a:xfrm flipH="1">
            <a:off x="6889871" y="3371438"/>
            <a:ext cx="4572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počítačov</a:t>
            </a:r>
            <a:r>
              <a:rPr lang="sk-SK" dirty="0">
                <a:latin typeface="Tw Cen MT Condensed" panose="020B0606020104020203" pitchFamily="34" charset="0"/>
              </a:rPr>
              <a:t>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</a:t>
            </a:r>
            <a:r>
              <a:rPr lang="sk-SK" dirty="0">
                <a:latin typeface="Tw Cen MT Condensed" panose="020B0606020104020203" pitchFamily="34" charset="0"/>
              </a:rPr>
              <a:t>ie ≠ </a:t>
            </a:r>
            <a:r>
              <a:rPr lang="en-US" dirty="0" err="1">
                <a:latin typeface="Tw Cen MT Condensed" panose="020B0606020104020203" pitchFamily="34" charset="0"/>
              </a:rPr>
              <a:t>net.art</a:t>
            </a:r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en-US" dirty="0">
                <a:latin typeface="Tw Cen MT Condensed" panose="020B0606020104020203" pitchFamily="34" charset="0"/>
              </a:rPr>
              <a:t>„</a:t>
            </a:r>
            <a:r>
              <a:rPr lang="en-US" dirty="0" err="1">
                <a:latin typeface="Tw Cen MT Condensed" panose="020B0606020104020203" pitchFamily="34" charset="0"/>
              </a:rPr>
              <a:t>Zatiaľčo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všetko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počítačové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predtým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používalo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syntetický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prístup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vytváraním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svojich</a:t>
            </a:r>
            <a:r>
              <a:rPr lang="en-US" dirty="0">
                <a:latin typeface="Tw Cen MT Condensed" panose="020B0606020104020203" pitchFamily="34" charset="0"/>
              </a:rPr>
              <a:t> diel od </a:t>
            </a:r>
            <a:r>
              <a:rPr lang="en-US" dirty="0" err="1">
                <a:latin typeface="Tw Cen MT Condensed" panose="020B0606020104020203" pitchFamily="34" charset="0"/>
              </a:rPr>
              <a:t>nuly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net.art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použil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analytický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prístup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prijatia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digitálnej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informácie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kódu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materiálu</a:t>
            </a:r>
            <a:r>
              <a:rPr lang="en-US" dirty="0">
                <a:latin typeface="Tw Cen MT Condensed" panose="020B0606020104020203" pitchFamily="34" charset="0"/>
              </a:rPr>
              <a:t>. Bolo to </a:t>
            </a:r>
            <a:r>
              <a:rPr lang="en-US" dirty="0" err="1">
                <a:latin typeface="Tw Cen MT Condensed" panose="020B0606020104020203" pitchFamily="34" charset="0"/>
              </a:rPr>
              <a:t>počítačové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podmienkach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lacných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osobných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počítačov</a:t>
            </a:r>
            <a:r>
              <a:rPr lang="en-US" dirty="0">
                <a:latin typeface="Tw Cen MT Condensed" panose="020B0606020104020203" pitchFamily="34" charset="0"/>
              </a:rPr>
              <a:t>.“</a:t>
            </a:r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pPr algn="r"/>
            <a:r>
              <a:rPr lang="sk-SK" dirty="0">
                <a:latin typeface="Tw Cen MT Condensed" panose="020B0606020104020203" pitchFamily="34" charset="0"/>
              </a:rPr>
              <a:t>Florian Cramer, 2006</a:t>
            </a:r>
            <a:endParaRPr lang="en-US" dirty="0">
              <a:latin typeface="Tw Cen MT Condensed" panose="020B0606020104020203" pitchFamily="34" charset="0"/>
            </a:endParaRPr>
          </a:p>
          <a:p>
            <a:r>
              <a:rPr lang="en-US" dirty="0"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49A36-2730-4BF0-9472-39584E6CA11B}"/>
              </a:ext>
            </a:extLst>
          </p:cNvPr>
          <p:cNvSpPr/>
          <p:nvPr/>
        </p:nvSpPr>
        <p:spPr>
          <a:xfrm flipH="1">
            <a:off x="739791" y="3371438"/>
            <a:ext cx="4420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net.art príbuzný k SW art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en-US" dirty="0">
                <a:latin typeface="Tw Cen MT Condensed" panose="020B0606020104020203" pitchFamily="34" charset="0"/>
              </a:rPr>
              <a:t>„[…] </a:t>
            </a:r>
            <a:r>
              <a:rPr lang="en-US" dirty="0" err="1">
                <a:latin typeface="Tw Cen MT Condensed" panose="020B0606020104020203" pitchFamily="34" charset="0"/>
              </a:rPr>
              <a:t>multimediá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pojmy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net.art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jednej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strane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druhej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strane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nie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sú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žiadnom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prípade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navzájom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vylučujúce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kategórie</a:t>
            </a:r>
            <a:r>
              <a:rPr lang="en-US" dirty="0">
                <a:latin typeface="Tw Cen MT Condensed" panose="020B0606020104020203" pitchFamily="34" charset="0"/>
              </a:rPr>
              <a:t>. </a:t>
            </a:r>
            <a:r>
              <a:rPr lang="en-US" dirty="0" err="1">
                <a:latin typeface="Tw Cen MT Condensed" panose="020B0606020104020203" pitchFamily="34" charset="0"/>
              </a:rPr>
              <a:t>Mohli</a:t>
            </a:r>
            <a:r>
              <a:rPr lang="en-US" dirty="0">
                <a:latin typeface="Tw Cen MT Condensed" panose="020B0606020104020203" pitchFamily="34" charset="0"/>
              </a:rPr>
              <a:t> by </a:t>
            </a:r>
            <a:r>
              <a:rPr lang="en-US" dirty="0" err="1">
                <a:latin typeface="Tw Cen MT Condensed" panose="020B0606020104020203" pitchFamily="34" charset="0"/>
              </a:rPr>
              <a:t>byť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vnímané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rozdielne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pohľady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jeden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zameraný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distribúciu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zobrazenie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druhý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systémovosť</a:t>
            </a:r>
            <a:r>
              <a:rPr lang="en-US" dirty="0">
                <a:latin typeface="Tw Cen MT Condensed" panose="020B0606020104020203" pitchFamily="34" charset="0"/>
              </a:rPr>
              <a:t>.“</a:t>
            </a:r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pPr algn="r"/>
            <a:r>
              <a:rPr lang="sk-SK" dirty="0">
                <a:latin typeface="Tw Cen MT Condensed" panose="020B0606020104020203" pitchFamily="34" charset="0"/>
              </a:rPr>
              <a:t>Florian Cramer, 2001</a:t>
            </a:r>
            <a:endParaRPr lang="en-US" dirty="0">
              <a:latin typeface="Tw Cen MT Condensed" panose="020B0606020104020203" pitchFamily="34" charset="0"/>
            </a:endParaRPr>
          </a:p>
          <a:p>
            <a:r>
              <a:rPr lang="en-US" dirty="0">
                <a:latin typeface="Tw Cen MT Condensed" panose="020B0606020104020203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9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4720E1C-A36F-4B9F-93A1-B87973F89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246" y="3009717"/>
            <a:ext cx="4966654" cy="3472685"/>
          </a:xfrm>
          <a:prstGeom prst="rect">
            <a:avLst/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1C99DB0F-3B92-4315-9DCA-C7364A650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537" y="3052197"/>
            <a:ext cx="4663824" cy="3334056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2ADA1185-7B17-448B-856E-8037C779A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032" y="3079032"/>
            <a:ext cx="3338251" cy="332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w Cen MT Condensed" panose="020B0606020104020203" pitchFamily="34" charset="0"/>
              </a:rPr>
              <a:t>Net.art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1512-0981-4A49-9F3C-4A29FDD15871}"/>
              </a:ext>
            </a:extLst>
          </p:cNvPr>
          <p:cNvSpPr txBox="1"/>
          <p:nvPr/>
        </p:nvSpPr>
        <p:spPr>
          <a:xfrm>
            <a:off x="5302129" y="2444957"/>
            <a:ext cx="15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90. roky 20. storočia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8C748-D0D6-4504-A7DA-EEBF9A9EE72E}"/>
              </a:ext>
            </a:extLst>
          </p:cNvPr>
          <p:cNvSpPr/>
          <p:nvPr/>
        </p:nvSpPr>
        <p:spPr>
          <a:xfrm flipH="1">
            <a:off x="623286" y="3565063"/>
            <a:ext cx="4496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I/O/D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sk-SK" i="1" dirty="0">
                <a:latin typeface="Tw Cen MT Condensed" panose="020B0606020104020203" pitchFamily="34" charset="0"/>
              </a:rPr>
              <a:t>Webstalker</a:t>
            </a:r>
            <a:r>
              <a:rPr lang="sk-SK" dirty="0">
                <a:latin typeface="Tw Cen MT Condensed" panose="020B0606020104020203" pitchFamily="34" charset="0"/>
              </a:rPr>
              <a:t>, 1997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Mark Napier, </a:t>
            </a:r>
            <a:r>
              <a:rPr lang="sk-SK" i="1" dirty="0">
                <a:latin typeface="Tw Cen MT Condensed" panose="020B0606020104020203" pitchFamily="34" charset="0"/>
              </a:rPr>
              <a:t>Web Shredder</a:t>
            </a:r>
            <a:r>
              <a:rPr lang="sk-SK" dirty="0">
                <a:latin typeface="Tw Cen MT Condensed" panose="020B0606020104020203" pitchFamily="34" charset="0"/>
              </a:rPr>
              <a:t>, 1998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Maciej Wisniewsky, </a:t>
            </a:r>
            <a:r>
              <a:rPr lang="sk-SK" i="1" dirty="0">
                <a:latin typeface="Tw Cen MT Condensed" panose="020B0606020104020203" pitchFamily="34" charset="0"/>
              </a:rPr>
              <a:t>Netomat</a:t>
            </a:r>
            <a:r>
              <a:rPr lang="sk-SK" dirty="0">
                <a:latin typeface="Tw Cen MT Condensed" panose="020B0606020104020203" pitchFamily="34" charset="0"/>
              </a:rPr>
              <a:t>, 1999   </a:t>
            </a:r>
          </a:p>
          <a:p>
            <a:r>
              <a:rPr lang="en-US" dirty="0"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ECDD2-F199-47C9-9FF5-6BF02A42303F}"/>
              </a:ext>
            </a:extLst>
          </p:cNvPr>
          <p:cNvSpPr txBox="1"/>
          <p:nvPr/>
        </p:nvSpPr>
        <p:spPr>
          <a:xfrm>
            <a:off x="8474518" y="3105867"/>
            <a:ext cx="318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„SOFTWARE IS MIND CONTROL – GET SOME.“</a:t>
            </a:r>
          </a:p>
          <a:p>
            <a:pPr algn="ctr"/>
            <a:endParaRPr lang="sk-SK" dirty="0">
              <a:latin typeface="Tw Cen MT Condensed" panose="020B0606020104020203" pitchFamily="34" charset="0"/>
            </a:endParaRPr>
          </a:p>
          <a:p>
            <a:pPr algn="ctr"/>
            <a:r>
              <a:rPr lang="sk-SK" dirty="0">
                <a:latin typeface="Tw Cen MT Condensed" panose="020B0606020104020203" pitchFamily="34" charset="0"/>
              </a:rPr>
              <a:t>- I/O/D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B629D-4EA0-4BDA-830F-B942B89166E6}"/>
              </a:ext>
            </a:extLst>
          </p:cNvPr>
          <p:cNvSpPr txBox="1"/>
          <p:nvPr/>
        </p:nvSpPr>
        <p:spPr>
          <a:xfrm>
            <a:off x="8350611" y="4284394"/>
            <a:ext cx="343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 Condensed" panose="020B0606020104020203" pitchFamily="34" charset="0"/>
              </a:rPr>
              <a:t>Shred the Web! </a:t>
            </a:r>
            <a:endParaRPr lang="sk-SK" dirty="0">
              <a:latin typeface="Tw Cen MT Condensed" panose="020B0606020104020203" pitchFamily="34" charset="0"/>
            </a:endParaRPr>
          </a:p>
          <a:p>
            <a:pPr algn="ctr"/>
            <a:r>
              <a:rPr lang="en-US" dirty="0">
                <a:latin typeface="Tw Cen MT Condensed" panose="020B0606020104020203" pitchFamily="34" charset="0"/>
              </a:rPr>
              <a:t>An Alternative web browser that turns web pages into digital confetti.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0A286-B6A1-45F0-AFD1-82F1FFA43066}"/>
              </a:ext>
            </a:extLst>
          </p:cNvPr>
          <p:cNvSpPr txBox="1"/>
          <p:nvPr/>
        </p:nvSpPr>
        <p:spPr>
          <a:xfrm>
            <a:off x="8596380" y="5462921"/>
            <a:ext cx="343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 Condensed" panose="020B0606020104020203" pitchFamily="34" charset="0"/>
              </a:rPr>
              <a:t>With «</a:t>
            </a:r>
            <a:r>
              <a:rPr lang="en-US" dirty="0" err="1">
                <a:latin typeface="Tw Cen MT Condensed" panose="020B0606020104020203" pitchFamily="34" charset="0"/>
              </a:rPr>
              <a:t>netomat</a:t>
            </a:r>
            <a:r>
              <a:rPr lang="en-US" dirty="0">
                <a:latin typeface="Tw Cen MT Condensed" panose="020B0606020104020203" pitchFamily="34" charset="0"/>
              </a:rPr>
              <a:t>(TM),» the user has a dialogue with the Internet.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2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E4630-8F77-44FE-ACB1-B481665F9B26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E1880-0A93-42A3-A988-E55749DFDC3B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4066E-6260-48DA-906D-C1FC10C55D11}"/>
              </a:ext>
            </a:extLst>
          </p:cNvPr>
          <p:cNvSpPr/>
          <p:nvPr/>
        </p:nvSpPr>
        <p:spPr>
          <a:xfrm>
            <a:off x="2231136" y="3683583"/>
            <a:ext cx="56330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diela SW art sa po prvýkrát zúčastňujú festivalu v samostatnej súťažnej kategórii „umelecký software“ (artistic software)</a:t>
            </a:r>
            <a:endParaRPr lang="en-US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prvá definícia kategórie „umelecký software“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 Condensed" panose="020B0606020104020203" pitchFamily="34" charset="0"/>
              </a:rPr>
              <a:t>porot</a:t>
            </a:r>
            <a:r>
              <a:rPr lang="sk-SK" dirty="0">
                <a:latin typeface="Tw Cen MT Condensed" panose="020B0606020104020203" pitchFamily="34" charset="0"/>
              </a:rPr>
              <a:t>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sk-SK" dirty="0">
                <a:latin typeface="Tw Cen MT Condensed" panose="020B0606020104020203" pitchFamily="34" charset="0"/>
              </a:rPr>
              <a:t>„umelecký software“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 Condensed" panose="020B0606020104020203" pitchFamily="34" charset="0"/>
              </a:rPr>
              <a:t>Florian Cramer</a:t>
            </a: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 Condensed" panose="020B0606020104020203" pitchFamily="34" charset="0"/>
              </a:rPr>
              <a:t>Ulrike Gabriel</a:t>
            </a: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John Simon Jr.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40177909-823A-478A-982F-E6073E0236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00"/>
          <a:stretch/>
        </p:blipFill>
        <p:spPr>
          <a:xfrm>
            <a:off x="7864229" y="3635903"/>
            <a:ext cx="4166540" cy="2403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3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606BE-48A8-4D47-8A0B-73DC098BC18C}"/>
              </a:ext>
            </a:extLst>
          </p:cNvPr>
          <p:cNvSpPr/>
          <p:nvPr/>
        </p:nvSpPr>
        <p:spPr>
          <a:xfrm>
            <a:off x="516835" y="4311815"/>
            <a:ext cx="11513934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95" marR="572135" indent="-285750" algn="just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dirty="0">
                <a:latin typeface="Tw Cen MT Condensed" panose="020B0606020104020203" pitchFamily="34" charset="0"/>
              </a:rPr>
              <a:t>definícia kategórie „umelecký software“:</a:t>
            </a:r>
          </a:p>
          <a:p>
            <a:pPr marL="360045" marR="572135" algn="just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sk-SK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„Toto ocenenie je o algoritme; jedná sa o kód, ktorý generuje, spracováva a spája to, čo môžete vidieť, počuť a cítiť. [...] Softwarové umenie by mohli byť algoritmy ako koniec samých seba, mohlo by rozvrátiť pochopené paradigmy počítačového softwaru alebo vytvoriť nové, mohlo by urobiť niečo zaujímavé alebo rušivé s vašim počítačom, mohlo by byť tvorivým písaním, mohlo by byť vedou. [...] Vzhľadom k tomu, že hovoríme o algoritmickom kóde, keď hovoríme o softwarovom umení, hovoríme zároveň o programovacích jazykoch - možno dokonca o poézii v programovacích jazykoch - a hovoríme o rozdieli medzi zdrojovým kódom v programovacích jazykoch a realizovateľným zostaveným kódom.“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1F1AE-F86B-47D6-A12A-49ECB461D882}"/>
              </a:ext>
            </a:extLst>
          </p:cNvPr>
          <p:cNvSpPr/>
          <p:nvPr/>
        </p:nvSpPr>
        <p:spPr>
          <a:xfrm>
            <a:off x="870976" y="3798809"/>
            <a:ext cx="804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umenie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znamená</a:t>
            </a:r>
            <a:r>
              <a:rPr lang="en-US" dirty="0">
                <a:latin typeface="Tw Cen MT Condensed" panose="020B0606020104020203" pitchFamily="34" charset="0"/>
              </a:rPr>
              <a:t> z </a:t>
            </a:r>
            <a:r>
              <a:rPr lang="en-US" dirty="0" err="1">
                <a:latin typeface="Tw Cen MT Condensed" panose="020B0606020104020203" pitchFamily="34" charset="0"/>
              </a:rPr>
              <a:t>pohľadu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umelca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posun</a:t>
            </a:r>
            <a:r>
              <a:rPr lang="en-US" dirty="0">
                <a:latin typeface="Tw Cen MT Condensed" panose="020B0606020104020203" pitchFamily="34" charset="0"/>
              </a:rPr>
              <a:t> od </a:t>
            </a:r>
            <a:r>
              <a:rPr lang="en-US" dirty="0" err="1">
                <a:latin typeface="Tw Cen MT Condensed" panose="020B0606020104020203" pitchFamily="34" charset="0"/>
              </a:rPr>
              <a:t>obrazovky</a:t>
            </a:r>
            <a:r>
              <a:rPr lang="en-US" dirty="0">
                <a:latin typeface="Tw Cen MT Condensed" panose="020B0606020104020203" pitchFamily="34" charset="0"/>
              </a:rPr>
              <a:t> k </a:t>
            </a:r>
            <a:r>
              <a:rPr lang="en-US" dirty="0" err="1">
                <a:latin typeface="Tw Cen MT Condensed" panose="020B0606020104020203" pitchFamily="34" charset="0"/>
              </a:rPr>
              <a:t>tvorbe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samotných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systémov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procesov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1472654" y="4076431"/>
            <a:ext cx="4070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Chris Czikszentmihalyi, </a:t>
            </a:r>
            <a:r>
              <a:rPr lang="sk-SK" i="1" dirty="0">
                <a:latin typeface="Tw Cen MT Condensed" panose="020B0606020104020203" pitchFamily="34" charset="0"/>
              </a:rPr>
              <a:t>DJ I Robot 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Golan Levin, </a:t>
            </a:r>
            <a:r>
              <a:rPr lang="sk-SK" i="1" dirty="0">
                <a:latin typeface="Tw Cen MT Condensed" panose="020B0606020104020203" pitchFamily="34" charset="0"/>
              </a:rPr>
              <a:t>Audiovisual Environment Suite,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Netochka Nezvanova, </a:t>
            </a:r>
            <a:r>
              <a:rPr lang="sk-SK" i="1" dirty="0">
                <a:latin typeface="Tw Cen MT Condensed" panose="020B0606020104020203" pitchFamily="34" charset="0"/>
              </a:rPr>
              <a:t>Nebula.M81: Autonomous, </a:t>
            </a:r>
            <a:r>
              <a:rPr lang="sk-SK" dirty="0">
                <a:latin typeface="Tw Cen MT Condensed" panose="020B0606020104020203" pitchFamily="34" charset="0"/>
              </a:rPr>
              <a:t>1999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471978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C231A-A381-49B7-AF3C-1A8E23F63A42}"/>
              </a:ext>
            </a:extLst>
          </p:cNvPr>
          <p:cNvSpPr/>
          <p:nvPr/>
        </p:nvSpPr>
        <p:spPr>
          <a:xfrm>
            <a:off x="6648395" y="4071803"/>
            <a:ext cx="4349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Daniela Plewe, </a:t>
            </a:r>
            <a:r>
              <a:rPr lang="sk-SK" i="1" dirty="0">
                <a:latin typeface="Tw Cen MT Condensed" panose="020B0606020104020203" pitchFamily="34" charset="0"/>
              </a:rPr>
              <a:t>Ultima Ratio, </a:t>
            </a:r>
            <a:r>
              <a:rPr lang="sk-SK" dirty="0">
                <a:latin typeface="Tw Cen MT Condensed" panose="020B0606020104020203" pitchFamily="34" charset="0"/>
              </a:rPr>
              <a:t>1998 – 2000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Antoine Schmitt, </a:t>
            </a:r>
            <a:r>
              <a:rPr lang="sk-SK" i="1" dirty="0">
                <a:latin typeface="Tw Cen MT Condensed" panose="020B0606020104020203" pitchFamily="34" charset="0"/>
              </a:rPr>
              <a:t>Vexation 1,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r>
              <a:rPr lang="sk-SK" dirty="0">
                <a:latin typeface="Tw Cen MT Condensed" panose="020B0606020104020203" pitchFamily="34" charset="0"/>
              </a:rPr>
              <a:t>Adrian Ward a skupina Signwave, </a:t>
            </a:r>
            <a:r>
              <a:rPr lang="sk-SK" i="1" dirty="0">
                <a:latin typeface="Tw Cen MT Condensed" panose="020B0606020104020203" pitchFamily="34" charset="0"/>
              </a:rPr>
              <a:t>Auto-Illustrator,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6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719509" y="371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Chris Czikszentmihalyi, </a:t>
            </a:r>
            <a:r>
              <a:rPr lang="sk-SK" i="1" dirty="0">
                <a:latin typeface="Tw Cen MT Condensed" panose="020B0606020104020203" pitchFamily="34" charset="0"/>
              </a:rPr>
              <a:t>DJ I Robot 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8EE3AB0B-11F5-449E-9E48-9F1487633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278" y="4206240"/>
            <a:ext cx="3387444" cy="2500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5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10936-3F10-428B-B9C2-E7F0366E1168}"/>
              </a:ext>
            </a:extLst>
          </p:cNvPr>
          <p:cNvSpPr/>
          <p:nvPr/>
        </p:nvSpPr>
        <p:spPr>
          <a:xfrm>
            <a:off x="2740290" y="371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Golan Levin, </a:t>
            </a:r>
            <a:r>
              <a:rPr lang="sk-SK" i="1" dirty="0">
                <a:latin typeface="Tw Cen MT Condensed" panose="020B0606020104020203" pitchFamily="34" charset="0"/>
              </a:rPr>
              <a:t>Audiovisual Environment Suite, </a:t>
            </a:r>
            <a:r>
              <a:rPr lang="sk-SK" dirty="0">
                <a:latin typeface="Tw Cen MT Condensed" panose="020B0606020104020203" pitchFamily="34" charset="0"/>
              </a:rPr>
              <a:t>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6540" y="6386253"/>
            <a:ext cx="2664229" cy="320040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en-US" dirty="0" err="1">
                <a:latin typeface="Tw Cen MT Condensed" panose="020B0606020104020203" pitchFamily="34" charset="0"/>
              </a:rPr>
              <a:t>zrod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softwarového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z net </a:t>
            </a:r>
            <a:r>
              <a:rPr lang="en-US" dirty="0" err="1">
                <a:latin typeface="Tw Cen MT Condensed" panose="020B0606020104020203" pitchFamily="34" charset="0"/>
              </a:rPr>
              <a:t>artu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2015-C641-4219-ABA4-C443D4ACBB1D}"/>
              </a:ext>
            </a:extLst>
          </p:cNvPr>
          <p:cNvSpPr txBox="1"/>
          <p:nvPr/>
        </p:nvSpPr>
        <p:spPr>
          <a:xfrm>
            <a:off x="5543605" y="244495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2000 – 2003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2207-84D1-4762-BA57-182984072B3A}"/>
              </a:ext>
            </a:extLst>
          </p:cNvPr>
          <p:cNvSpPr/>
          <p:nvPr/>
        </p:nvSpPr>
        <p:spPr>
          <a:xfrm>
            <a:off x="2231136" y="31058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transmediale.01 DIY [do it yourself!]</a:t>
            </a:r>
            <a:r>
              <a:rPr lang="sk-SK" dirty="0">
                <a:latin typeface="Tw Cen MT Condensed" panose="020B0606020104020203" pitchFamily="34" charset="0"/>
              </a:rPr>
              <a:t>, Berlin, 4. – 11. 2. 2001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1026" name="Picture 2" descr="Audiovisual Environment Suite">
            <a:hlinkClick r:id="rId4"/>
            <a:extLst>
              <a:ext uri="{FF2B5EF4-FFF2-40B4-BE49-F238E27FC236}">
                <a16:creationId xmlns:a16="http://schemas.microsoft.com/office/drawing/2014/main" id="{9231A18A-5F69-466F-8C9C-B7B5E1F3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55" y="4376711"/>
            <a:ext cx="4842977" cy="22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1069</TotalTime>
  <Words>1283</Words>
  <Application>Microsoft Office PowerPoint</Application>
  <PresentationFormat>Widescreen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Tw Cen MT Condensed</vt:lpstr>
      <vt:lpstr>Parcel</vt:lpstr>
      <vt:lpstr>Softwarové umění :: zrod softwarového umění z net artu ::</vt:lpstr>
      <vt:lpstr>Net.art</vt:lpstr>
      <vt:lpstr>Net.art</vt:lpstr>
      <vt:lpstr>Net.art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  <vt:lpstr>zrod softwarového umění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Szucsova</dc:creator>
  <cp:lastModifiedBy>Monika Szucsova</cp:lastModifiedBy>
  <cp:revision>203</cp:revision>
  <dcterms:created xsi:type="dcterms:W3CDTF">2017-10-14T17:12:12Z</dcterms:created>
  <dcterms:modified xsi:type="dcterms:W3CDTF">2017-12-16T18:30:17Z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5E2464FD-B82A-450C-BCFC-8CCE6ED5C311</vt:lpwstr>
  </property>
  <property fmtid="{D5CDD505-2E9C-101B-9397-08002B2CF9AE}" pid="3" name="ArticulatePath">
    <vt:lpwstr>Presentation1</vt:lpwstr>
  </property>
</Properties>
</file>