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1" r:id="rId9"/>
    <p:sldId id="265" r:id="rId10"/>
    <p:sldId id="266" r:id="rId11"/>
    <p:sldId id="267" r:id="rId12"/>
    <p:sldId id="268" r:id="rId13"/>
    <p:sldId id="26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Západoslovanské jazyky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357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Společné znaky západoslovanských ja­zyků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lvl="0" algn="just"/>
            <a:r>
              <a:rPr lang="cs-CZ" cap="none" dirty="0" smtClean="0"/>
              <a:t>zachování praslovanské skupiny </a:t>
            </a:r>
            <a:r>
              <a:rPr lang="cs-CZ" i="1" cap="none" dirty="0" err="1" smtClean="0"/>
              <a:t>kv</a:t>
            </a:r>
            <a:r>
              <a:rPr lang="cs-CZ" i="1" cap="none" dirty="0" smtClean="0"/>
              <a:t>´</a:t>
            </a:r>
            <a:r>
              <a:rPr lang="cs-CZ" cap="none" dirty="0" smtClean="0"/>
              <a:t>, </a:t>
            </a:r>
            <a:r>
              <a:rPr lang="cs-CZ" i="1" cap="none" dirty="0" err="1" smtClean="0"/>
              <a:t>gv</a:t>
            </a:r>
            <a:r>
              <a:rPr lang="cs-CZ" i="1" cap="none" dirty="0" smtClean="0"/>
              <a:t>´</a:t>
            </a:r>
            <a:r>
              <a:rPr lang="cs-CZ" cap="none" dirty="0" smtClean="0"/>
              <a:t> na po­čátku slova před předními samohláskami (</a:t>
            </a:r>
            <a:r>
              <a:rPr lang="cs-CZ" i="1" cap="none" dirty="0" smtClean="0"/>
              <a:t>ě</a:t>
            </a:r>
            <a:r>
              <a:rPr lang="cs-CZ" cap="none" dirty="0" smtClean="0"/>
              <a:t>, </a:t>
            </a:r>
            <a:r>
              <a:rPr lang="cs-CZ" i="1" cap="none" dirty="0" smtClean="0"/>
              <a:t>i</a:t>
            </a:r>
            <a:r>
              <a:rPr lang="cs-CZ" cap="none" dirty="0" smtClean="0"/>
              <a:t>): pol.: </a:t>
            </a:r>
            <a:r>
              <a:rPr lang="cs-CZ" i="1" cap="none" dirty="0" err="1" smtClean="0"/>
              <a:t>kwiat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gwiazda</a:t>
            </a:r>
            <a:r>
              <a:rPr lang="cs-CZ" cap="none" dirty="0" smtClean="0"/>
              <a:t> (l. </a:t>
            </a:r>
            <a:r>
              <a:rPr lang="cs-CZ" cap="none" dirty="0" err="1" smtClean="0"/>
              <a:t>sg</a:t>
            </a:r>
            <a:r>
              <a:rPr lang="cs-CZ" cap="none" dirty="0" smtClean="0"/>
              <a:t>. </a:t>
            </a:r>
            <a:r>
              <a:rPr lang="cs-CZ" i="1" cap="none" dirty="0" err="1" smtClean="0"/>
              <a:t>kwiecie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gwieździe</a:t>
            </a:r>
            <a:r>
              <a:rPr lang="cs-CZ" cap="none" dirty="0" smtClean="0"/>
              <a:t>); čes.: </a:t>
            </a:r>
            <a:r>
              <a:rPr lang="cs-CZ" i="1" cap="none" dirty="0" smtClean="0"/>
              <a:t>květ, hvězda</a:t>
            </a:r>
            <a:r>
              <a:rPr lang="cs-CZ" cap="none" dirty="0" smtClean="0"/>
              <a:t>; slov.: </a:t>
            </a:r>
            <a:r>
              <a:rPr lang="cs-CZ" i="1" cap="none" dirty="0" err="1" smtClean="0"/>
              <a:t>kvet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hviezda</a:t>
            </a:r>
            <a:r>
              <a:rPr lang="cs-CZ" cap="none" dirty="0" smtClean="0"/>
              <a:t>; dluž</a:t>
            </a:r>
            <a:r>
              <a:rPr lang="cs-CZ" i="1" cap="none" dirty="0" smtClean="0"/>
              <a:t>.: </a:t>
            </a:r>
            <a:r>
              <a:rPr lang="cs-CZ" i="1" cap="none" dirty="0" err="1" smtClean="0"/>
              <a:t>kwět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gwězda</a:t>
            </a:r>
            <a:r>
              <a:rPr lang="cs-CZ" cap="none" dirty="0" smtClean="0"/>
              <a:t>; </a:t>
            </a:r>
            <a:r>
              <a:rPr lang="cs-CZ" cap="none" dirty="0" err="1" smtClean="0"/>
              <a:t>hluž</a:t>
            </a:r>
            <a:r>
              <a:rPr lang="cs-CZ" cap="none" dirty="0" smtClean="0"/>
              <a:t>.: </a:t>
            </a:r>
            <a:r>
              <a:rPr lang="cs-CZ" i="1" cap="none" dirty="0" err="1" smtClean="0"/>
              <a:t>kwět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hwězda</a:t>
            </a:r>
            <a:r>
              <a:rPr lang="cs-CZ" cap="none" dirty="0" smtClean="0"/>
              <a:t> x </a:t>
            </a:r>
            <a:r>
              <a:rPr lang="cs-CZ" cap="none" dirty="0" err="1" smtClean="0"/>
              <a:t>rus</a:t>
            </a:r>
            <a:r>
              <a:rPr lang="cs-CZ" cap="none" dirty="0" smtClean="0"/>
              <a:t>.: </a:t>
            </a:r>
            <a:r>
              <a:rPr lang="cs-CZ" i="1" cap="none" dirty="0" err="1" smtClean="0"/>
              <a:t>цвет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звезда</a:t>
            </a:r>
            <a:endParaRPr lang="cs-CZ" cap="none" dirty="0" smtClean="0"/>
          </a:p>
          <a:p>
            <a:pPr lvl="0" algn="just"/>
            <a:r>
              <a:rPr lang="cs-CZ" cap="none" dirty="0" smtClean="0"/>
              <a:t>změna praslovanských spojení </a:t>
            </a:r>
            <a:r>
              <a:rPr lang="cs-CZ" i="1" cap="none" dirty="0" err="1" smtClean="0"/>
              <a:t>pj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bj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mj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vj</a:t>
            </a:r>
            <a:r>
              <a:rPr lang="cs-CZ" cap="none" dirty="0" smtClean="0"/>
              <a:t> na </a:t>
            </a:r>
            <a:r>
              <a:rPr lang="cs-CZ" i="1" cap="none" dirty="0" smtClean="0"/>
              <a:t>p/p´, b/b´, m/m´, v/v´</a:t>
            </a:r>
            <a:r>
              <a:rPr lang="cs-CZ" cap="none" dirty="0" smtClean="0"/>
              <a:t> (tvrdé varianty souvisejí s pozdější česko-slovenskou depalatalizací retnic): pol.: </a:t>
            </a:r>
            <a:r>
              <a:rPr lang="cs-CZ" i="1" cap="none" dirty="0" err="1" smtClean="0"/>
              <a:t>kupię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ziemia</a:t>
            </a:r>
            <a:r>
              <a:rPr lang="cs-CZ" cap="none" dirty="0" smtClean="0"/>
              <a:t>, čes.: </a:t>
            </a:r>
            <a:r>
              <a:rPr lang="cs-CZ" i="1" cap="none" dirty="0" smtClean="0"/>
              <a:t>koupím, země</a:t>
            </a:r>
            <a:r>
              <a:rPr lang="cs-CZ" cap="none" dirty="0" smtClean="0"/>
              <a:t>; slov.: </a:t>
            </a:r>
            <a:r>
              <a:rPr lang="cs-CZ" i="1" cap="none" dirty="0" err="1" smtClean="0"/>
              <a:t>kúpim</a:t>
            </a:r>
            <a:r>
              <a:rPr lang="cs-CZ" i="1" cap="none" dirty="0" smtClean="0"/>
              <a:t>, zem</a:t>
            </a:r>
            <a:r>
              <a:rPr lang="cs-CZ" cap="none" dirty="0" smtClean="0"/>
              <a:t> x </a:t>
            </a:r>
            <a:r>
              <a:rPr lang="cs-CZ" cap="none" dirty="0" err="1" smtClean="0"/>
              <a:t>rus</a:t>
            </a:r>
            <a:r>
              <a:rPr lang="cs-CZ" cap="none" dirty="0" smtClean="0"/>
              <a:t>.: </a:t>
            </a:r>
            <a:r>
              <a:rPr lang="cs-CZ" i="1" cap="none" dirty="0" err="1" smtClean="0"/>
              <a:t>куплю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земля</a:t>
            </a:r>
            <a:endParaRPr lang="cs-CZ" i="1" cap="none" dirty="0" smtClean="0"/>
          </a:p>
          <a:p>
            <a:pPr algn="just"/>
            <a:r>
              <a:rPr lang="cs-CZ" cap="none" dirty="0" smtClean="0"/>
              <a:t>jako doplňkové kritérium bychom mohli uvést skutečnost, že všechny západoslovanské jazyky mají </a:t>
            </a:r>
            <a:r>
              <a:rPr lang="cs-CZ" b="1" cap="none" dirty="0" smtClean="0"/>
              <a:t>dynamický a stálý přízvuk </a:t>
            </a:r>
            <a:r>
              <a:rPr lang="cs-CZ" cap="none" dirty="0" smtClean="0"/>
              <a:t>(čeština, slovenština, dolní a horní lužičtina a jižní kašubština na první slabice, polština na druhé slabice od konce slova). Pouze část kašubského území zachovává pohyblivý přízvuk.</a:t>
            </a:r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80688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Zásadní rozdíly mezi západoslovan­skými jazyky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cap="none" dirty="0"/>
              <a:t>N</a:t>
            </a:r>
            <a:r>
              <a:rPr lang="cs-CZ" cap="none" dirty="0" smtClean="0"/>
              <a:t>ejvíce rozdílů lze najít mezi česko-slovenskou a </a:t>
            </a:r>
            <a:r>
              <a:rPr lang="cs-CZ" cap="none" dirty="0" err="1" smtClean="0"/>
              <a:t>lechickou</a:t>
            </a:r>
            <a:r>
              <a:rPr lang="cs-CZ" cap="none" dirty="0" smtClean="0"/>
              <a:t> skupinou západoslo­vanských jazyků. můžeme uvést ty nejcharakteristič­tější a ilustrovat je na příkladech:</a:t>
            </a:r>
          </a:p>
          <a:p>
            <a:pPr lvl="0"/>
            <a:r>
              <a:rPr lang="cs-CZ" cap="none" dirty="0" smtClean="0"/>
              <a:t>zachování nosovek v polštině a jejich změna v ústní samohlásky v češtině, slovenštině a obou lužických srbštinách: pol.: </a:t>
            </a:r>
            <a:r>
              <a:rPr lang="cs-CZ" i="1" cap="none" dirty="0" err="1" smtClean="0"/>
              <a:t>ręka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mięso</a:t>
            </a:r>
            <a:r>
              <a:rPr lang="cs-CZ" cap="none" dirty="0" smtClean="0"/>
              <a:t>, </a:t>
            </a:r>
            <a:r>
              <a:rPr lang="cs-CZ" i="1" cap="none" dirty="0" err="1" smtClean="0"/>
              <a:t>pięć</a:t>
            </a:r>
            <a:r>
              <a:rPr lang="cs-CZ" cap="none" dirty="0" smtClean="0"/>
              <a:t>; čes.: </a:t>
            </a:r>
            <a:r>
              <a:rPr lang="cs-CZ" i="1" cap="none" dirty="0" smtClean="0"/>
              <a:t>ruka, maso, pět</a:t>
            </a:r>
            <a:r>
              <a:rPr lang="cs-CZ" cap="none" dirty="0" smtClean="0"/>
              <a:t>; slov</a:t>
            </a:r>
            <a:r>
              <a:rPr lang="cs-CZ" i="1" cap="none" dirty="0" smtClean="0"/>
              <a:t>.: ruka, </a:t>
            </a:r>
            <a:r>
              <a:rPr lang="cs-CZ" i="1" cap="none" dirty="0" err="1" smtClean="0"/>
              <a:t>mäso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päť</a:t>
            </a:r>
            <a:r>
              <a:rPr lang="cs-CZ" cap="none" dirty="0" smtClean="0"/>
              <a:t>; dluž.: </a:t>
            </a:r>
            <a:r>
              <a:rPr lang="cs-CZ" i="1" cap="none" dirty="0" smtClean="0"/>
              <a:t>ruka, </a:t>
            </a:r>
            <a:r>
              <a:rPr lang="cs-CZ" i="1" cap="none" dirty="0" err="1" smtClean="0"/>
              <a:t>měso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pěś</a:t>
            </a:r>
            <a:r>
              <a:rPr lang="cs-CZ" cap="none" dirty="0" smtClean="0"/>
              <a:t>; </a:t>
            </a:r>
            <a:r>
              <a:rPr lang="cs-CZ" cap="none" dirty="0" err="1" smtClean="0"/>
              <a:t>hluž</a:t>
            </a:r>
            <a:r>
              <a:rPr lang="cs-CZ" cap="none" dirty="0" smtClean="0"/>
              <a:t>.: </a:t>
            </a:r>
            <a:r>
              <a:rPr lang="cs-CZ" i="1" cap="none" dirty="0" smtClean="0"/>
              <a:t>ruka, </a:t>
            </a:r>
            <a:r>
              <a:rPr lang="cs-CZ" i="1" cap="none" dirty="0" err="1" smtClean="0"/>
              <a:t>mjaso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pjeć</a:t>
            </a:r>
            <a:endParaRPr lang="cs-CZ" cap="none" dirty="0" smtClean="0"/>
          </a:p>
          <a:p>
            <a:pPr lvl="0"/>
            <a:r>
              <a:rPr lang="cs-CZ" cap="none" dirty="0" smtClean="0"/>
              <a:t>provedení depalatalizace </a:t>
            </a:r>
            <a:r>
              <a:rPr lang="cs-CZ" i="1" cap="none" dirty="0" smtClean="0"/>
              <a:t>´e </a:t>
            </a:r>
            <a:r>
              <a:rPr lang="cs-CZ" i="1" cap="none" dirty="0" smtClean="0">
                <a:sym typeface="Symbol" panose="05050102010706020507" pitchFamily="18" charset="2"/>
              </a:rPr>
              <a:t></a:t>
            </a:r>
            <a:r>
              <a:rPr lang="cs-CZ" i="1" cap="none" dirty="0" smtClean="0"/>
              <a:t>´o</a:t>
            </a:r>
            <a:r>
              <a:rPr lang="cs-CZ" cap="none" dirty="0" smtClean="0"/>
              <a:t> (polština, lužič­tina), </a:t>
            </a:r>
            <a:r>
              <a:rPr lang="cs-CZ" i="1" cap="none" dirty="0" smtClean="0"/>
              <a:t>ě </a:t>
            </a:r>
            <a:r>
              <a:rPr lang="cs-CZ" i="1" cap="none" dirty="0" smtClean="0">
                <a:sym typeface="Symbol" panose="05050102010706020507" pitchFamily="18" charset="2"/>
              </a:rPr>
              <a:t></a:t>
            </a:r>
            <a:r>
              <a:rPr lang="cs-CZ" i="1" cap="none" dirty="0" smtClean="0"/>
              <a:t>´a</a:t>
            </a:r>
            <a:r>
              <a:rPr lang="cs-CZ" cap="none" dirty="0" smtClean="0"/>
              <a:t> (polština):</a:t>
            </a:r>
          </a:p>
          <a:p>
            <a:pPr marL="0" lvl="0" indent="0">
              <a:buNone/>
            </a:pPr>
            <a:r>
              <a:rPr lang="cs-CZ" cap="none" dirty="0" err="1" smtClean="0"/>
              <a:t>pol</a:t>
            </a:r>
            <a:r>
              <a:rPr lang="cs-CZ" cap="none" dirty="0" smtClean="0"/>
              <a:t>: </a:t>
            </a:r>
            <a:r>
              <a:rPr lang="cs-CZ" i="1" cap="none" dirty="0" err="1" smtClean="0"/>
              <a:t>żona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czoło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biorę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niosę</a:t>
            </a:r>
            <a:r>
              <a:rPr lang="cs-CZ" i="1" cap="none" dirty="0" smtClean="0"/>
              <a:t>, las, </a:t>
            </a:r>
            <a:r>
              <a:rPr lang="cs-CZ" i="1" cap="none" dirty="0" err="1" smtClean="0"/>
              <a:t>światło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miasto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miara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wiara</a:t>
            </a:r>
            <a:r>
              <a:rPr lang="cs-CZ" cap="none" dirty="0" smtClean="0"/>
              <a:t>;</a:t>
            </a:r>
            <a:r>
              <a:rPr lang="cs-CZ" i="1" cap="none" dirty="0" smtClean="0"/>
              <a:t> </a:t>
            </a:r>
            <a:r>
              <a:rPr lang="cs-CZ" cap="none" dirty="0" err="1" smtClean="0"/>
              <a:t>čes</a:t>
            </a:r>
            <a:r>
              <a:rPr lang="cs-CZ" cap="none" dirty="0" smtClean="0"/>
              <a:t>: </a:t>
            </a:r>
            <a:r>
              <a:rPr lang="cs-CZ" i="1" cap="none" dirty="0" smtClean="0"/>
              <a:t>žena, čelo, beru, nesu, les, světlo, město, míra, víra</a:t>
            </a:r>
            <a:r>
              <a:rPr lang="cs-CZ" cap="none" dirty="0" smtClean="0"/>
              <a:t> (do 15. stol. </a:t>
            </a:r>
            <a:r>
              <a:rPr lang="cs-CZ" i="1" cap="none" dirty="0" err="1" smtClean="0"/>
              <a:t>miera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viera</a:t>
            </a:r>
            <a:r>
              <a:rPr lang="cs-CZ" cap="none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15590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Zásadní rozdíly mezi západoslovan­skými jazyky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/>
            <a:r>
              <a:rPr lang="cs-CZ" cap="none" dirty="0" smtClean="0"/>
              <a:t>rozdíl v provedení </a:t>
            </a:r>
            <a:r>
              <a:rPr lang="cs-CZ" cap="none" dirty="0" err="1" smtClean="0"/>
              <a:t>metatezy</a:t>
            </a:r>
            <a:r>
              <a:rPr lang="cs-CZ" cap="none" dirty="0" smtClean="0"/>
              <a:t> ve skupinách </a:t>
            </a:r>
            <a:r>
              <a:rPr lang="cs-CZ" i="1" cap="none" dirty="0" err="1" smtClean="0"/>
              <a:t>tort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tolt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tert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telt</a:t>
            </a:r>
            <a:r>
              <a:rPr lang="cs-CZ" cap="none" dirty="0" smtClean="0"/>
              <a:t>, v polštině a lužické srbštině vznikly skupiny </a:t>
            </a:r>
            <a:r>
              <a:rPr lang="cs-CZ" i="1" cap="none" dirty="0" smtClean="0"/>
              <a:t>trot, </a:t>
            </a:r>
            <a:r>
              <a:rPr lang="cs-CZ" i="1" cap="none" dirty="0" err="1" smtClean="0"/>
              <a:t>tlot</a:t>
            </a:r>
            <a:r>
              <a:rPr lang="cs-CZ" i="1" cap="none" dirty="0" smtClean="0"/>
              <a:t>, tret, </a:t>
            </a:r>
            <a:r>
              <a:rPr lang="cs-CZ" i="1" cap="none" dirty="0" err="1" smtClean="0"/>
              <a:t>tlet</a:t>
            </a:r>
            <a:r>
              <a:rPr lang="cs-CZ" cap="none" dirty="0" smtClean="0"/>
              <a:t>, kdežto v českosloven­ské skupině spojení </a:t>
            </a:r>
            <a:r>
              <a:rPr lang="cs-CZ" i="1" cap="none" dirty="0" smtClean="0"/>
              <a:t>trat, </a:t>
            </a:r>
            <a:r>
              <a:rPr lang="cs-CZ" i="1" cap="none" dirty="0" err="1" smtClean="0"/>
              <a:t>tlat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trět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tlět</a:t>
            </a:r>
            <a:r>
              <a:rPr lang="cs-CZ" cap="none" dirty="0" smtClean="0"/>
              <a:t>: pol.: </a:t>
            </a:r>
            <a:r>
              <a:rPr lang="cs-CZ" i="1" cap="none" dirty="0" err="1" smtClean="0"/>
              <a:t>krowa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głowa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brzeg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mleko</a:t>
            </a:r>
            <a:r>
              <a:rPr lang="cs-CZ" cap="none" dirty="0" smtClean="0"/>
              <a:t>; čes.: </a:t>
            </a:r>
            <a:r>
              <a:rPr lang="cs-CZ" i="1" cap="none" dirty="0" smtClean="0"/>
              <a:t>kráva, hlava, břeh, mléko</a:t>
            </a:r>
            <a:r>
              <a:rPr lang="cs-CZ" cap="none" dirty="0" smtClean="0"/>
              <a:t>; slov.: </a:t>
            </a:r>
            <a:r>
              <a:rPr lang="cs-CZ" i="1" cap="none" dirty="0" err="1" smtClean="0"/>
              <a:t>krava</a:t>
            </a:r>
            <a:r>
              <a:rPr lang="cs-CZ" i="1" cap="none" dirty="0" smtClean="0"/>
              <a:t>, hlava, </a:t>
            </a:r>
            <a:r>
              <a:rPr lang="cs-CZ" i="1" cap="none" dirty="0" err="1" smtClean="0"/>
              <a:t>breh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mlieko</a:t>
            </a:r>
            <a:endParaRPr lang="cs-CZ" cap="none" dirty="0" smtClean="0"/>
          </a:p>
          <a:p>
            <a:pPr lvl="0"/>
            <a:r>
              <a:rPr lang="cs-CZ" cap="none" dirty="0" smtClean="0"/>
              <a:t>vokalizace slabikotvorných souhlásek v polštině a lužičtině: čes.: </a:t>
            </a:r>
            <a:r>
              <a:rPr lang="cs-CZ" i="1" cap="none" dirty="0" smtClean="0"/>
              <a:t>vrba, vlk, hrnek, vlna</a:t>
            </a:r>
            <a:r>
              <a:rPr lang="cs-CZ" cap="none" dirty="0" smtClean="0"/>
              <a:t>; pol.: </a:t>
            </a:r>
            <a:r>
              <a:rPr lang="cs-CZ" i="1" cap="none" dirty="0" err="1" smtClean="0"/>
              <a:t>wierzba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wilk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garnek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wełna</a:t>
            </a:r>
            <a:r>
              <a:rPr lang="cs-CZ" cap="none" dirty="0" smtClean="0"/>
              <a:t>; dluž.: </a:t>
            </a:r>
            <a:r>
              <a:rPr lang="cs-CZ" i="1" cap="none" dirty="0" err="1" smtClean="0"/>
              <a:t>w´erba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w´elk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gjarnc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wałma</a:t>
            </a:r>
            <a:r>
              <a:rPr lang="cs-CZ" cap="none" dirty="0" smtClean="0"/>
              <a:t>; </a:t>
            </a:r>
            <a:r>
              <a:rPr lang="cs-CZ" cap="none" dirty="0" err="1" smtClean="0"/>
              <a:t>hluž</a:t>
            </a:r>
            <a:r>
              <a:rPr lang="cs-CZ" cap="none" dirty="0" smtClean="0"/>
              <a:t>.: </a:t>
            </a:r>
            <a:r>
              <a:rPr lang="cs-CZ" i="1" cap="none" dirty="0" err="1" smtClean="0"/>
              <a:t>wjerba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wjelk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hornc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wołma</a:t>
            </a:r>
            <a:endParaRPr lang="cs-CZ" cap="none" dirty="0" smtClean="0"/>
          </a:p>
          <a:p>
            <a:pPr lvl="0"/>
            <a:r>
              <a:rPr lang="cs-CZ" cap="none" dirty="0" smtClean="0"/>
              <a:t>zánik kvantity samohlásek v polštině a lužičtině, naopak její zachování v češtině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12404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err="1"/>
              <a:t>Bednarczuk</a:t>
            </a:r>
            <a:r>
              <a:rPr lang="cs-CZ" dirty="0"/>
              <a:t>, L. (</a:t>
            </a:r>
            <a:r>
              <a:rPr lang="cs-CZ" dirty="0" err="1"/>
              <a:t>red</a:t>
            </a:r>
            <a:r>
              <a:rPr lang="cs-CZ" dirty="0"/>
              <a:t>.): </a:t>
            </a:r>
            <a:r>
              <a:rPr lang="cs-CZ" dirty="0" err="1"/>
              <a:t>Języki</a:t>
            </a:r>
            <a:r>
              <a:rPr lang="cs-CZ" dirty="0"/>
              <a:t> </a:t>
            </a:r>
            <a:r>
              <a:rPr lang="cs-CZ" dirty="0" err="1"/>
              <a:t>indoeuropejskie</a:t>
            </a:r>
            <a:r>
              <a:rPr lang="cs-CZ" dirty="0"/>
              <a:t>. </a:t>
            </a:r>
            <a:r>
              <a:rPr lang="cs-CZ" dirty="0" err="1"/>
              <a:t>Warszawa</a:t>
            </a:r>
            <a:r>
              <a:rPr lang="cs-CZ" dirty="0"/>
              <a:t> 1988.</a:t>
            </a:r>
          </a:p>
          <a:p>
            <a:r>
              <a:rPr lang="cs-CZ" dirty="0"/>
              <a:t>Erhart, A.: Indoevropské jazyky. Praha 1982.</a:t>
            </a:r>
          </a:p>
          <a:p>
            <a:r>
              <a:rPr lang="cs-CZ" dirty="0"/>
              <a:t>Horálek, K.: Úvod do studia slovanských jazyků. Praha 1962.</a:t>
            </a:r>
          </a:p>
          <a:p>
            <a:r>
              <a:rPr lang="cs-CZ" dirty="0"/>
              <a:t>Krajčovič, R.: Slovenčina a slovanské jazyky. Bratislava 1974 (nově 2003).</a:t>
            </a:r>
          </a:p>
          <a:p>
            <a:r>
              <a:rPr lang="cs-CZ" dirty="0" err="1"/>
              <a:t>Lamprecht</a:t>
            </a:r>
            <a:r>
              <a:rPr lang="cs-CZ" dirty="0"/>
              <a:t>, A.: Praslovanština. Brno 1987.</a:t>
            </a:r>
          </a:p>
          <a:p>
            <a:r>
              <a:rPr lang="cs-CZ" dirty="0" err="1"/>
              <a:t>Lamprecht</a:t>
            </a:r>
            <a:r>
              <a:rPr lang="cs-CZ" dirty="0"/>
              <a:t>, A., Šlosar, D., Bauer, J.: Historická mluvnice češtiny. Praha 1986.</a:t>
            </a:r>
          </a:p>
          <a:p>
            <a:r>
              <a:rPr lang="cs-CZ" dirty="0" err="1"/>
              <a:t>Lehr-Spławiński</a:t>
            </a:r>
            <a:r>
              <a:rPr lang="cs-CZ" dirty="0"/>
              <a:t>, T., </a:t>
            </a:r>
            <a:r>
              <a:rPr lang="cs-CZ" dirty="0" err="1"/>
              <a:t>Kuraszkiewicz</a:t>
            </a:r>
            <a:r>
              <a:rPr lang="cs-CZ" dirty="0"/>
              <a:t>, W., </a:t>
            </a:r>
            <a:r>
              <a:rPr lang="cs-CZ" dirty="0" err="1"/>
              <a:t>Sławski</a:t>
            </a:r>
            <a:r>
              <a:rPr lang="cs-CZ" dirty="0"/>
              <a:t>, F.: </a:t>
            </a:r>
            <a:r>
              <a:rPr lang="cs-CZ" dirty="0" err="1"/>
              <a:t>Przegląd</a:t>
            </a:r>
            <a:r>
              <a:rPr lang="cs-CZ" dirty="0"/>
              <a:t> i </a:t>
            </a:r>
            <a:r>
              <a:rPr lang="cs-CZ" dirty="0" err="1"/>
              <a:t>charakterystyka</a:t>
            </a:r>
            <a:r>
              <a:rPr lang="cs-CZ" dirty="0"/>
              <a:t> </a:t>
            </a:r>
            <a:r>
              <a:rPr lang="cs-CZ" dirty="0" err="1"/>
              <a:t>języków</a:t>
            </a:r>
            <a:r>
              <a:rPr lang="cs-CZ" dirty="0"/>
              <a:t> </a:t>
            </a:r>
            <a:r>
              <a:rPr lang="cs-CZ" dirty="0" err="1"/>
              <a:t>słowiańskich</a:t>
            </a:r>
            <a:r>
              <a:rPr lang="cs-CZ" dirty="0"/>
              <a:t>. </a:t>
            </a:r>
            <a:r>
              <a:rPr lang="cs-CZ" dirty="0" err="1"/>
              <a:t>Warszawa</a:t>
            </a:r>
            <a:r>
              <a:rPr lang="cs-CZ" dirty="0"/>
              <a:t> 1954.</a:t>
            </a:r>
          </a:p>
          <a:p>
            <a:r>
              <a:rPr lang="cs-CZ" dirty="0"/>
              <a:t>Večerka, R.: Úvod do slovanské jazykovědy. Brno 1977.</a:t>
            </a:r>
          </a:p>
          <a:p>
            <a:r>
              <a:rPr lang="cs-CZ" dirty="0"/>
              <a:t>Večerka, R.: </a:t>
            </a:r>
            <a:r>
              <a:rPr lang="cs-CZ" cap="none" dirty="0"/>
              <a:t>Z</a:t>
            </a:r>
            <a:r>
              <a:rPr lang="cs-CZ" cap="none" dirty="0" smtClean="0"/>
              <a:t>áklady slovanské filologie a staroslověnštiny</a:t>
            </a:r>
            <a:r>
              <a:rPr lang="cs-CZ" dirty="0" smtClean="0"/>
              <a:t>. </a:t>
            </a:r>
            <a:r>
              <a:rPr lang="cs-CZ" dirty="0"/>
              <a:t>Brno 2002.</a:t>
            </a:r>
          </a:p>
          <a:p>
            <a:r>
              <a:rPr lang="cs-CZ" dirty="0" err="1"/>
              <a:t>Weingart</a:t>
            </a:r>
            <a:r>
              <a:rPr lang="cs-CZ" dirty="0"/>
              <a:t>, M. (</a:t>
            </a:r>
            <a:r>
              <a:rPr lang="cs-CZ" dirty="0" err="1"/>
              <a:t>red</a:t>
            </a:r>
            <a:r>
              <a:rPr lang="cs-CZ" dirty="0"/>
              <a:t>.): Slovanské spisovné jazyky. Praha 1937.</a:t>
            </a:r>
          </a:p>
          <a:p>
            <a:pPr marL="0" indent="0">
              <a:buNone/>
            </a:pPr>
            <a:endParaRPr lang="cs-CZ" cap="none" dirty="0"/>
          </a:p>
        </p:txBody>
      </p:sp>
    </p:spTree>
    <p:extLst>
      <p:ext uri="{BB962C8B-B14F-4D97-AF65-F5344CB8AC3E}">
        <p14:creationId xmlns:p14="http://schemas.microsoft.com/office/powerpoint/2010/main" val="220760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Skupina západoslovanských jazyků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cap="none" dirty="0" smtClean="0"/>
              <a:t>v současné době reprezentována </a:t>
            </a:r>
            <a:r>
              <a:rPr lang="cs-CZ" b="1" u="sng" cap="none" dirty="0" smtClean="0"/>
              <a:t>pěti</a:t>
            </a:r>
            <a:r>
              <a:rPr lang="cs-CZ" cap="none" dirty="0" smtClean="0"/>
              <a:t> živými jazyky: </a:t>
            </a:r>
            <a:r>
              <a:rPr lang="cs-CZ" b="1" cap="none" dirty="0" smtClean="0"/>
              <a:t>polštinou</a:t>
            </a:r>
            <a:r>
              <a:rPr lang="cs-CZ" cap="none" dirty="0" smtClean="0"/>
              <a:t>, </a:t>
            </a:r>
            <a:r>
              <a:rPr lang="cs-CZ" b="1" cap="none" dirty="0" smtClean="0"/>
              <a:t>češtinou</a:t>
            </a:r>
            <a:r>
              <a:rPr lang="cs-CZ" cap="none" dirty="0" smtClean="0"/>
              <a:t>, </a:t>
            </a:r>
            <a:r>
              <a:rPr lang="cs-CZ" b="1" cap="none" dirty="0" smtClean="0"/>
              <a:t>sl</a:t>
            </a:r>
            <a:r>
              <a:rPr lang="cs-CZ" b="1" cap="none" dirty="0"/>
              <a:t>ovenštinou</a:t>
            </a:r>
            <a:r>
              <a:rPr lang="cs-CZ" cap="none" dirty="0"/>
              <a:t>, </a:t>
            </a:r>
            <a:r>
              <a:rPr lang="cs-CZ" b="1" cap="none" dirty="0"/>
              <a:t>horní lužickou srbštinou </a:t>
            </a:r>
            <a:r>
              <a:rPr lang="cs-CZ" cap="none" dirty="0"/>
              <a:t>a </a:t>
            </a:r>
            <a:r>
              <a:rPr lang="cs-CZ" b="1" cap="none" dirty="0"/>
              <a:t>dolní lužickou srbštinou</a:t>
            </a:r>
            <a:endParaRPr lang="cs-CZ" b="1" cap="none" dirty="0" smtClean="0"/>
          </a:p>
          <a:p>
            <a:pPr algn="just"/>
            <a:r>
              <a:rPr lang="cs-CZ" cap="none" dirty="0" smtClean="0"/>
              <a:t>k polštině se řadí také </a:t>
            </a:r>
            <a:r>
              <a:rPr lang="cs-CZ" b="1" i="1" cap="none" dirty="0" smtClean="0"/>
              <a:t>ka­šubština</a:t>
            </a:r>
            <a:r>
              <a:rPr lang="cs-CZ" cap="none" dirty="0" smtClean="0"/>
              <a:t>, která je především v polské lingvistice pova­žována za jeden z polských dialektů</a:t>
            </a:r>
          </a:p>
          <a:p>
            <a:pPr algn="just"/>
            <a:r>
              <a:rPr lang="cs-CZ" cap="none" dirty="0" smtClean="0"/>
              <a:t>pro periferní a mimořádně archaický charakter i některé specifické jazykové inovace však někteří jazykovědci považují kašubštinu za samostatný západoslovanský jazyk, který původně náležel do pásu dnes již </a:t>
            </a:r>
            <a:r>
              <a:rPr lang="cs-CZ" b="1" i="1" cap="none" dirty="0" smtClean="0"/>
              <a:t>vymřelých pomořanských dialektů</a:t>
            </a:r>
            <a:r>
              <a:rPr lang="cs-CZ" cap="none" dirty="0" smtClean="0"/>
              <a:t>, jež se táhl od západního </a:t>
            </a:r>
            <a:r>
              <a:rPr lang="cs-CZ" cap="none" dirty="0"/>
              <a:t>P</a:t>
            </a:r>
            <a:r>
              <a:rPr lang="cs-CZ" cap="none" dirty="0" smtClean="0"/>
              <a:t>omořanska a ostrov Rujanu až po oblasti na západ od dolního toku Odry (tyto původně slovanské ob­lasti podlehly v době od 13. do 16. století germani­zaci</a:t>
            </a:r>
            <a:r>
              <a:rPr lang="cs-CZ" dirty="0" smtClean="0"/>
              <a:t>)</a:t>
            </a:r>
            <a:endParaRPr lang="cs-CZ" cap="none" dirty="0"/>
          </a:p>
        </p:txBody>
      </p:sp>
    </p:spTree>
    <p:extLst>
      <p:ext uri="{BB962C8B-B14F-4D97-AF65-F5344CB8AC3E}">
        <p14:creationId xmlns:p14="http://schemas.microsoft.com/office/powerpoint/2010/main" val="308882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Skupina západoslovanských jazyků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cs-CZ" cap="none" dirty="0" smtClean="0"/>
              <a:t>přibližně ve stejné době došlo ke </a:t>
            </a:r>
            <a:r>
              <a:rPr lang="cs-CZ" u="sng" cap="none" dirty="0" smtClean="0"/>
              <a:t>germanizaci</a:t>
            </a:r>
            <a:r>
              <a:rPr lang="cs-CZ" cap="none" dirty="0" smtClean="0"/>
              <a:t> rozsáhlého území západně od </a:t>
            </a:r>
            <a:r>
              <a:rPr lang="cs-CZ" cap="none" dirty="0"/>
              <a:t>L</a:t>
            </a:r>
            <a:r>
              <a:rPr lang="cs-CZ" cap="none" dirty="0" smtClean="0"/>
              <a:t>užice, které bylo obý­váno lužickosrbskými kmeny. Svědectvím o těchto dialektech jsou nejen některá místní jména, ale také texty v </a:t>
            </a:r>
            <a:r>
              <a:rPr lang="cs-CZ" b="1" i="1" cap="none" dirty="0" smtClean="0"/>
              <a:t>polabském jazyce</a:t>
            </a:r>
            <a:r>
              <a:rPr lang="cs-CZ" cap="none" dirty="0" smtClean="0"/>
              <a:t>, který zcela vymizel až v polovině 18. století. </a:t>
            </a:r>
          </a:p>
          <a:p>
            <a:r>
              <a:rPr lang="cs-CZ" b="1" cap="none" dirty="0"/>
              <a:t>P</a:t>
            </a:r>
            <a:r>
              <a:rPr lang="cs-CZ" b="1" cap="none" dirty="0" smtClean="0"/>
              <a:t>olabštinu</a:t>
            </a:r>
            <a:r>
              <a:rPr lang="cs-CZ" cap="none" dirty="0" smtClean="0"/>
              <a:t>, nejzápadnější slovan­ský jazyk vůbec, užívali slovanští obyvatelé území na levém břehu Labe v okolí </a:t>
            </a:r>
            <a:r>
              <a:rPr lang="cs-CZ" cap="none" dirty="0"/>
              <a:t>H</a:t>
            </a:r>
            <a:r>
              <a:rPr lang="cs-CZ" cap="none" dirty="0" smtClean="0"/>
              <a:t>annoveru (obce </a:t>
            </a:r>
            <a:r>
              <a:rPr lang="cs-CZ" cap="none" dirty="0" err="1"/>
              <a:t>L</a:t>
            </a:r>
            <a:r>
              <a:rPr lang="cs-CZ" cap="none" dirty="0" err="1" smtClean="0"/>
              <a:t>üne­burg</a:t>
            </a:r>
            <a:r>
              <a:rPr lang="cs-CZ" cap="none" dirty="0" smtClean="0"/>
              <a:t>, </a:t>
            </a:r>
            <a:r>
              <a:rPr lang="cs-CZ" cap="none" dirty="0" err="1"/>
              <a:t>L</a:t>
            </a:r>
            <a:r>
              <a:rPr lang="cs-CZ" cap="none" dirty="0" err="1" smtClean="0"/>
              <a:t>üchow</a:t>
            </a:r>
            <a:r>
              <a:rPr lang="cs-CZ" cap="none" dirty="0" smtClean="0"/>
              <a:t>, </a:t>
            </a:r>
            <a:r>
              <a:rPr lang="cs-CZ" cap="none" dirty="0" err="1" smtClean="0"/>
              <a:t>Süten</a:t>
            </a:r>
            <a:r>
              <a:rPr lang="cs-CZ" cap="none" dirty="0" smtClean="0"/>
              <a:t>).</a:t>
            </a:r>
          </a:p>
          <a:p>
            <a:pPr algn="just"/>
            <a:r>
              <a:rPr lang="cs-CZ" cap="none" dirty="0" smtClean="0"/>
              <a:t>s přirozeným tlakem němčiny se dnes potýká území obývané lužickými </a:t>
            </a:r>
            <a:r>
              <a:rPr lang="cs-CZ" cap="none" dirty="0"/>
              <a:t>S</a:t>
            </a:r>
            <a:r>
              <a:rPr lang="cs-CZ" cap="none" dirty="0" smtClean="0"/>
              <a:t>rby, pře­devším </a:t>
            </a:r>
            <a:r>
              <a:rPr lang="cs-CZ" cap="none" dirty="0" err="1" smtClean="0"/>
              <a:t>dolnosrbská</a:t>
            </a:r>
            <a:r>
              <a:rPr lang="cs-CZ" cap="none" dirty="0" smtClean="0"/>
              <a:t> jazyková oblast (okolí </a:t>
            </a:r>
            <a:r>
              <a:rPr lang="cs-CZ" cap="none" dirty="0"/>
              <a:t>C</a:t>
            </a:r>
            <a:r>
              <a:rPr lang="cs-CZ" cap="none" dirty="0" smtClean="0"/>
              <a:t>hotě­buzi). </a:t>
            </a:r>
            <a:endParaRPr lang="cs-CZ" cap="none" dirty="0"/>
          </a:p>
        </p:txBody>
      </p:sp>
    </p:spTree>
    <p:extLst>
      <p:ext uri="{BB962C8B-B14F-4D97-AF65-F5344CB8AC3E}">
        <p14:creationId xmlns:p14="http://schemas.microsoft.com/office/powerpoint/2010/main" val="304802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Skupina západoslovanských jazyků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cs-CZ" cap="none" dirty="0" smtClean="0"/>
              <a:t>i když jsou si západoslovanské jazyky blízké (ostatně jako všechny jazyky ze slovanské skupiny), </a:t>
            </a:r>
            <a:r>
              <a:rPr lang="cs-CZ" b="1" u="sng" cap="none" dirty="0" smtClean="0"/>
              <a:t>není</a:t>
            </a:r>
            <a:r>
              <a:rPr lang="cs-CZ" cap="none" dirty="0" smtClean="0"/>
              <a:t> pro ně typická tak vysoká vnitřní jednota jako pro jazyky východoslovanské nebo jihoslovanské</a:t>
            </a:r>
          </a:p>
          <a:p>
            <a:pPr algn="just"/>
            <a:r>
              <a:rPr lang="cs-CZ" cap="none" dirty="0" smtClean="0"/>
              <a:t>v historické době byly v jednotlivých jazycích západ­ních Slovanů provedeny specifické </a:t>
            </a:r>
            <a:r>
              <a:rPr lang="cs-CZ" u="sng" cap="none" dirty="0" smtClean="0"/>
              <a:t>inovace</a:t>
            </a:r>
            <a:r>
              <a:rPr lang="cs-CZ" cap="none" dirty="0" smtClean="0"/>
              <a:t>, které jsou příčinou existence mnohdy značných jazykových rozdílů. Z tohoto důvodu západoslovanské jazyky můžeme rozdělit na tři skupiny: </a:t>
            </a:r>
            <a:r>
              <a:rPr lang="cs-CZ" b="1" i="1" cap="none" dirty="0" smtClean="0"/>
              <a:t>česko-slovenskou</a:t>
            </a:r>
            <a:r>
              <a:rPr lang="cs-CZ" cap="none" dirty="0" smtClean="0"/>
              <a:t>, </a:t>
            </a:r>
            <a:r>
              <a:rPr lang="cs-CZ" b="1" i="1" cap="none" dirty="0" smtClean="0"/>
              <a:t>lužickou</a:t>
            </a:r>
            <a:r>
              <a:rPr lang="cs-CZ" cap="none" dirty="0" smtClean="0"/>
              <a:t> a </a:t>
            </a:r>
            <a:r>
              <a:rPr lang="cs-CZ" b="1" i="1" cap="none" dirty="0" err="1" smtClean="0"/>
              <a:t>lechickou</a:t>
            </a:r>
            <a:r>
              <a:rPr lang="cs-CZ" cap="none" dirty="0" smtClean="0"/>
              <a:t> </a:t>
            </a:r>
            <a:endParaRPr lang="cs-CZ" cap="none" dirty="0"/>
          </a:p>
        </p:txBody>
      </p:sp>
    </p:spTree>
    <p:extLst>
      <p:ext uri="{BB962C8B-B14F-4D97-AF65-F5344CB8AC3E}">
        <p14:creationId xmlns:p14="http://schemas.microsoft.com/office/powerpoint/2010/main" val="381505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Historický vývoj západoslovanských jazyků v širším kontextu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cap="none" dirty="0" smtClean="0"/>
              <a:t>skupina jazyků slovanských patří k </a:t>
            </a:r>
            <a:r>
              <a:rPr lang="cs-CZ" b="1" cap="none" dirty="0" smtClean="0"/>
              <a:t>indoevropské jazykové rodině </a:t>
            </a:r>
          </a:p>
          <a:p>
            <a:pPr algn="just"/>
            <a:r>
              <a:rPr lang="cs-CZ" cap="none" dirty="0" smtClean="0"/>
              <a:t>indoevropské jazyky, jimiž hovoří obyvatelé téměř celé </a:t>
            </a:r>
            <a:r>
              <a:rPr lang="cs-CZ" cap="none" dirty="0"/>
              <a:t>E</a:t>
            </a:r>
            <a:r>
              <a:rPr lang="cs-CZ" cap="none" dirty="0" smtClean="0"/>
              <a:t>vropy a </a:t>
            </a:r>
            <a:r>
              <a:rPr lang="cs-CZ" cap="none" dirty="0"/>
              <a:t>I</a:t>
            </a:r>
            <a:r>
              <a:rPr lang="cs-CZ" cap="none" dirty="0" smtClean="0"/>
              <a:t>ndie, mají svůj původ ve </a:t>
            </a:r>
            <a:r>
              <a:rPr lang="cs-CZ" b="1" cap="none" dirty="0" smtClean="0"/>
              <a:t>společném indoevropském prajazyce </a:t>
            </a:r>
          </a:p>
          <a:p>
            <a:pPr algn="just"/>
            <a:r>
              <a:rPr lang="cs-CZ" cap="none" dirty="0" smtClean="0"/>
              <a:t>s určitostí nevíme, kdy a kde tento prajazyk vznikl, avšak před­pokládáme, že pravlastí praindoevropských plemen bylo rozsáhlé území mezi střední </a:t>
            </a:r>
            <a:r>
              <a:rPr lang="cs-CZ" cap="none" dirty="0"/>
              <a:t>E</a:t>
            </a:r>
            <a:r>
              <a:rPr lang="cs-CZ" cap="none" dirty="0" smtClean="0"/>
              <a:t>vropou a střední Asií </a:t>
            </a:r>
          </a:p>
          <a:p>
            <a:pPr algn="just"/>
            <a:r>
              <a:rPr lang="cs-CZ" cap="none" dirty="0"/>
              <a:t>I</a:t>
            </a:r>
            <a:r>
              <a:rPr lang="cs-CZ" cap="none" dirty="0" smtClean="0"/>
              <a:t>ndoevropané byli kočovníci a pastevci - doka­zují to četné názvy chovných zvířat</a:t>
            </a:r>
          </a:p>
          <a:p>
            <a:pPr algn="just"/>
            <a:r>
              <a:rPr lang="cs-CZ" cap="none" dirty="0" smtClean="0"/>
              <a:t>zemědělská ter­minologie byla však chudá. Na území lesů a stepí bylo totiž zemědělství při tehdy existující technologii vyloučeno</a:t>
            </a:r>
            <a:endParaRPr lang="cs-CZ" cap="none" dirty="0"/>
          </a:p>
        </p:txBody>
      </p:sp>
    </p:spTree>
    <p:extLst>
      <p:ext uri="{BB962C8B-B14F-4D97-AF65-F5344CB8AC3E}">
        <p14:creationId xmlns:p14="http://schemas.microsoft.com/office/powerpoint/2010/main" val="391730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Historický vývoj západoslovanských jazyků v širším kontextu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cap="none" dirty="0" smtClean="0"/>
              <a:t>na přelomu 4. a 3. tisíciletí př. </a:t>
            </a:r>
            <a:r>
              <a:rPr lang="cs-CZ" cap="none" dirty="0"/>
              <a:t>K</a:t>
            </a:r>
            <a:r>
              <a:rPr lang="cs-CZ" cap="none" dirty="0" smtClean="0"/>
              <a:t>r. na­stává </a:t>
            </a:r>
            <a:r>
              <a:rPr lang="cs-CZ" u="sng" cap="none" dirty="0" smtClean="0"/>
              <a:t>rozpad společného prajazyka</a:t>
            </a:r>
            <a:r>
              <a:rPr lang="cs-CZ" cap="none" dirty="0" smtClean="0"/>
              <a:t>. </a:t>
            </a:r>
          </a:p>
          <a:p>
            <a:pPr algn="just"/>
            <a:r>
              <a:rPr lang="cs-CZ" cap="none" dirty="0" smtClean="0"/>
              <a:t>důvodem bylo zřejmě hledání nových teritorií ve vzdálenějších čás­tech Evropy a Asie. </a:t>
            </a:r>
          </a:p>
          <a:p>
            <a:pPr algn="just"/>
            <a:r>
              <a:rPr lang="cs-CZ" cap="none" dirty="0" smtClean="0"/>
              <a:t>Tento rozpad probíhal asi tisíc let a jeho výsledkem byl </a:t>
            </a:r>
            <a:r>
              <a:rPr lang="cs-CZ" b="1" u="sng" cap="none" dirty="0" smtClean="0"/>
              <a:t>vznik různých indoevropských dialektů</a:t>
            </a:r>
            <a:r>
              <a:rPr lang="cs-CZ" cap="none" dirty="0" smtClean="0"/>
              <a:t>. K nim patřily také dialekty </a:t>
            </a:r>
            <a:r>
              <a:rPr lang="cs-CZ" b="1" cap="none" dirty="0" smtClean="0"/>
              <a:t>baltoslovanské</a:t>
            </a:r>
            <a:r>
              <a:rPr lang="cs-CZ" cap="none" dirty="0" smtClean="0"/>
              <a:t> (</a:t>
            </a:r>
            <a:r>
              <a:rPr lang="cs-CZ" u="sng" cap="none" dirty="0" smtClean="0"/>
              <a:t>slovanské a baltské jazyky </a:t>
            </a:r>
            <a:r>
              <a:rPr lang="cs-CZ" cap="none" dirty="0" smtClean="0"/>
              <a:t>- litevština a lotyština - mají některé shodné znaky), z nichž se přibližně v polovině 2. tisíciletí př. </a:t>
            </a:r>
            <a:r>
              <a:rPr lang="cs-CZ" cap="none" dirty="0"/>
              <a:t>K</a:t>
            </a:r>
            <a:r>
              <a:rPr lang="cs-CZ" cap="none" dirty="0" smtClean="0"/>
              <a:t>r. vydělila </a:t>
            </a:r>
            <a:r>
              <a:rPr lang="cs-CZ" b="1" cap="none" dirty="0" smtClean="0"/>
              <a:t>praslovanština</a:t>
            </a:r>
            <a:r>
              <a:rPr lang="cs-CZ" cap="none" dirty="0" smtClean="0"/>
              <a:t>. </a:t>
            </a:r>
          </a:p>
          <a:p>
            <a:pPr algn="just"/>
            <a:r>
              <a:rPr lang="cs-CZ" cap="none" dirty="0"/>
              <a:t>S</a:t>
            </a:r>
            <a:r>
              <a:rPr lang="cs-CZ" cap="none" dirty="0" smtClean="0"/>
              <a:t>lované původně osídlovali území od Baltu po </a:t>
            </a:r>
            <a:r>
              <a:rPr lang="cs-CZ" cap="none" dirty="0"/>
              <a:t>K</a:t>
            </a:r>
            <a:r>
              <a:rPr lang="cs-CZ" cap="none" dirty="0" smtClean="0"/>
              <a:t>ar­paty a od </a:t>
            </a:r>
            <a:r>
              <a:rPr lang="cs-CZ" cap="none" dirty="0"/>
              <a:t>O</a:t>
            </a:r>
            <a:r>
              <a:rPr lang="cs-CZ" cap="none" dirty="0" smtClean="0"/>
              <a:t>dry po střední Desnu a horní </a:t>
            </a:r>
            <a:r>
              <a:rPr lang="cs-CZ" cap="none" dirty="0"/>
              <a:t>D</a:t>
            </a:r>
            <a:r>
              <a:rPr lang="cs-CZ" cap="none" dirty="0" smtClean="0"/>
              <a:t>onec (dnes na území </a:t>
            </a:r>
            <a:r>
              <a:rPr lang="cs-CZ" cap="none" dirty="0"/>
              <a:t>U</a:t>
            </a:r>
            <a:r>
              <a:rPr lang="cs-CZ" cap="none" dirty="0" smtClean="0"/>
              <a:t>krajiny). Velká teritoriální expanze Slo­vanů na východ a jih vyvolala pozvolný </a:t>
            </a:r>
            <a:r>
              <a:rPr lang="cs-CZ" u="sng" cap="none" dirty="0" smtClean="0"/>
              <a:t>rozpad jed­notného prajazyka</a:t>
            </a:r>
            <a:r>
              <a:rPr lang="cs-CZ" cap="none" dirty="0" smtClean="0"/>
              <a:t>, který dal v průběhu 6. - 9. století vzniknout </a:t>
            </a:r>
            <a:r>
              <a:rPr lang="cs-CZ" b="1" cap="none" dirty="0" smtClean="0"/>
              <a:t>třem jazykovým skupinám</a:t>
            </a:r>
            <a:r>
              <a:rPr lang="cs-CZ" cap="none" dirty="0" smtClean="0"/>
              <a:t>: </a:t>
            </a:r>
            <a:r>
              <a:rPr lang="cs-CZ" b="1" u="sng" cap="none" dirty="0" smtClean="0"/>
              <a:t>západní</a:t>
            </a:r>
            <a:r>
              <a:rPr lang="cs-CZ" cap="none" dirty="0" smtClean="0"/>
              <a:t>, </a:t>
            </a:r>
            <a:r>
              <a:rPr lang="cs-CZ" b="1" u="sng" cap="none" dirty="0" smtClean="0"/>
              <a:t>vý­chodní</a:t>
            </a:r>
            <a:r>
              <a:rPr lang="cs-CZ" cap="none" dirty="0" smtClean="0"/>
              <a:t> a </a:t>
            </a:r>
            <a:r>
              <a:rPr lang="cs-CZ" b="1" u="sng" cap="none" dirty="0" smtClean="0"/>
              <a:t>jižní</a:t>
            </a:r>
            <a:r>
              <a:rPr lang="cs-CZ" cap="none" dirty="0" smtClean="0"/>
              <a:t>. Do těchto tří skupin spadají také mo­derní slovanské jazyky (</a:t>
            </a:r>
            <a:r>
              <a:rPr lang="cs-CZ" b="1" cap="none" dirty="0" smtClean="0"/>
              <a:t>západní</a:t>
            </a:r>
            <a:r>
              <a:rPr lang="cs-CZ" cap="none" dirty="0" smtClean="0"/>
              <a:t>: polština, dolní a horní lužická srbština, čeština, slovenština, kašub­ština; </a:t>
            </a:r>
            <a:r>
              <a:rPr lang="cs-CZ" b="1" cap="none" dirty="0" smtClean="0"/>
              <a:t>východní</a:t>
            </a:r>
            <a:r>
              <a:rPr lang="cs-CZ" cap="none" dirty="0" smtClean="0"/>
              <a:t>: ruština, ukrajinština a běloruština; </a:t>
            </a:r>
            <a:r>
              <a:rPr lang="cs-CZ" b="1" cap="none" dirty="0" smtClean="0"/>
              <a:t>jižní</a:t>
            </a:r>
            <a:r>
              <a:rPr lang="cs-CZ" cap="none" dirty="0" smtClean="0"/>
              <a:t>: bulharština, srbština, chorvatština, bosenština, černohorština, slovinština a makedonština).</a:t>
            </a:r>
            <a:endParaRPr lang="cs-CZ" cap="none" dirty="0"/>
          </a:p>
        </p:txBody>
      </p:sp>
    </p:spTree>
    <p:extLst>
      <p:ext uri="{BB962C8B-B14F-4D97-AF65-F5344CB8AC3E}">
        <p14:creationId xmlns:p14="http://schemas.microsoft.com/office/powerpoint/2010/main" val="329138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275798" y="618517"/>
            <a:ext cx="6868202" cy="6090051"/>
          </a:xfrm>
        </p:spPr>
      </p:pic>
    </p:spTree>
    <p:extLst>
      <p:ext uri="{BB962C8B-B14F-4D97-AF65-F5344CB8AC3E}">
        <p14:creationId xmlns:p14="http://schemas.microsoft.com/office/powerpoint/2010/main" val="361690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západoslovanských jazyků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cap="none" dirty="0" smtClean="0"/>
              <a:t>západoslovanské jazyky se vnitřně dělí na skupinu </a:t>
            </a:r>
            <a:r>
              <a:rPr lang="cs-CZ" b="1" cap="none" dirty="0" smtClean="0"/>
              <a:t>česko-sloven­skou</a:t>
            </a:r>
            <a:r>
              <a:rPr lang="cs-CZ" cap="none" dirty="0" smtClean="0"/>
              <a:t>, </a:t>
            </a:r>
            <a:r>
              <a:rPr lang="cs-CZ" b="1" cap="none" dirty="0" smtClean="0"/>
              <a:t>lužickou</a:t>
            </a:r>
            <a:r>
              <a:rPr lang="cs-CZ" cap="none" dirty="0" smtClean="0"/>
              <a:t> a </a:t>
            </a:r>
            <a:r>
              <a:rPr lang="cs-CZ" b="1" cap="none" dirty="0" err="1" smtClean="0"/>
              <a:t>lechickou</a:t>
            </a:r>
            <a:r>
              <a:rPr lang="cs-CZ" cap="none" dirty="0" smtClean="0"/>
              <a:t>, přičemž skupina lužická, jež se vyznačuje jen nepočetnými inovacemi, je ja­kýmsi </a:t>
            </a:r>
            <a:r>
              <a:rPr lang="cs-CZ" u="sng" cap="none" dirty="0" smtClean="0"/>
              <a:t>přechodným stupněm mezi češtinou, šířeji česko-slovenskou skupinou, a polštinou</a:t>
            </a:r>
            <a:r>
              <a:rPr lang="cs-CZ" cap="none" dirty="0" smtClean="0"/>
              <a:t>. </a:t>
            </a:r>
          </a:p>
          <a:p>
            <a:pPr algn="just"/>
            <a:r>
              <a:rPr lang="cs-CZ" cap="none" dirty="0" smtClean="0"/>
              <a:t>existenci dvou nejcharakterističtějších skupin potvrzují četné příklady, z nichž jsou zřejmé specifické jazykové inovace - srovnání češtiny a polštiny jasně prokazuje, že každý z jazyků prošel ve své skupině odlišným vývojem</a:t>
            </a:r>
          </a:p>
          <a:p>
            <a:pPr marL="0" indent="0">
              <a:buNone/>
            </a:pPr>
            <a:r>
              <a:rPr lang="cs-CZ" sz="1800" cap="none" dirty="0" smtClean="0"/>
              <a:t> </a:t>
            </a:r>
            <a:r>
              <a:rPr lang="cs-CZ" sz="1800" i="1" cap="none" dirty="0" err="1" smtClean="0"/>
              <a:t>ręka</a:t>
            </a:r>
            <a:r>
              <a:rPr lang="cs-CZ" sz="1800" i="1" cap="none" dirty="0" smtClean="0"/>
              <a:t> - ruka</a:t>
            </a:r>
          </a:p>
          <a:p>
            <a:pPr marL="0" indent="0">
              <a:buNone/>
            </a:pPr>
            <a:r>
              <a:rPr lang="cs-CZ" sz="1800" i="1" cap="none" dirty="0" err="1" smtClean="0"/>
              <a:t>pięć</a:t>
            </a:r>
            <a:r>
              <a:rPr lang="cs-CZ" sz="1800" i="1" cap="none" dirty="0" smtClean="0"/>
              <a:t> - pět</a:t>
            </a:r>
          </a:p>
          <a:p>
            <a:pPr marL="0" indent="0">
              <a:buNone/>
            </a:pPr>
            <a:r>
              <a:rPr lang="cs-CZ" sz="1800" i="1" cap="none" dirty="0" smtClean="0"/>
              <a:t>lato, w </a:t>
            </a:r>
            <a:r>
              <a:rPr lang="cs-CZ" sz="1800" i="1" cap="none" dirty="0" err="1" smtClean="0"/>
              <a:t>le­cie</a:t>
            </a:r>
            <a:r>
              <a:rPr lang="cs-CZ" sz="1800" i="1" cap="none" dirty="0" smtClean="0"/>
              <a:t> - léto, v létě </a:t>
            </a:r>
          </a:p>
          <a:p>
            <a:pPr marL="0" indent="0">
              <a:buNone/>
            </a:pPr>
            <a:r>
              <a:rPr lang="cs-CZ" sz="1800" i="1" cap="none" dirty="0" err="1" smtClean="0"/>
              <a:t>biały</a:t>
            </a:r>
            <a:r>
              <a:rPr lang="cs-CZ" sz="1800" i="1" cap="none" dirty="0" smtClean="0"/>
              <a:t> - </a:t>
            </a:r>
            <a:r>
              <a:rPr lang="cs-CZ" sz="1800" i="1" cap="none" dirty="0" err="1" smtClean="0"/>
              <a:t>bielić</a:t>
            </a:r>
            <a:r>
              <a:rPr lang="cs-CZ" sz="1800" i="1" cap="none" dirty="0" smtClean="0"/>
              <a:t>, bílý - bílit </a:t>
            </a:r>
          </a:p>
          <a:p>
            <a:pPr marL="0" indent="0">
              <a:buNone/>
            </a:pPr>
            <a:r>
              <a:rPr lang="cs-CZ" sz="1800" i="1" cap="none" dirty="0" err="1" smtClean="0"/>
              <a:t>wilk</a:t>
            </a:r>
            <a:r>
              <a:rPr lang="cs-CZ" sz="1800" i="1" cap="none" dirty="0" smtClean="0"/>
              <a:t>, </a:t>
            </a:r>
            <a:r>
              <a:rPr lang="cs-CZ" sz="1800" i="1" cap="none" dirty="0" err="1" smtClean="0"/>
              <a:t>kark</a:t>
            </a:r>
            <a:r>
              <a:rPr lang="cs-CZ" sz="1800" i="1" cap="none" dirty="0" smtClean="0"/>
              <a:t> - vlk, krk</a:t>
            </a:r>
            <a:endParaRPr lang="cs-CZ" sz="1800" cap="none" dirty="0"/>
          </a:p>
        </p:txBody>
      </p:sp>
    </p:spTree>
    <p:extLst>
      <p:ext uri="{BB962C8B-B14F-4D97-AF65-F5344CB8AC3E}">
        <p14:creationId xmlns:p14="http://schemas.microsoft.com/office/powerpoint/2010/main" val="3314686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Společné znaky západoslovanských ja­zyků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cs-CZ" cap="none" dirty="0" smtClean="0"/>
              <a:t>I přes existenci četných rozdílů charakterizuje zá­padoslovanské jazyky řada důležitých </a:t>
            </a:r>
            <a:r>
              <a:rPr lang="cs-CZ" b="1" cap="none" dirty="0" smtClean="0"/>
              <a:t>společných rysů</a:t>
            </a:r>
            <a:r>
              <a:rPr lang="cs-CZ" cap="none" dirty="0" smtClean="0"/>
              <a:t>. Řadíme k nim zejména tyto:</a:t>
            </a:r>
          </a:p>
          <a:p>
            <a:pPr lvl="0"/>
            <a:r>
              <a:rPr lang="cs-CZ" cap="none" dirty="0" smtClean="0"/>
              <a:t>vznik dásňového </a:t>
            </a:r>
            <a:r>
              <a:rPr lang="cs-CZ" i="1" cap="none" dirty="0" smtClean="0"/>
              <a:t>š</a:t>
            </a:r>
            <a:r>
              <a:rPr lang="cs-CZ" cap="none" dirty="0" smtClean="0"/>
              <a:t> na místě zadopatrových souhlá­sek při II. a III. palatalizaci: pol.: </a:t>
            </a:r>
            <a:r>
              <a:rPr lang="cs-CZ" i="1" cap="none" dirty="0" err="1" smtClean="0"/>
              <a:t>wszystek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musze</a:t>
            </a:r>
            <a:r>
              <a:rPr lang="cs-CZ" cap="none" dirty="0" smtClean="0"/>
              <a:t>; čes.: </a:t>
            </a:r>
            <a:r>
              <a:rPr lang="cs-CZ" i="1" cap="none" dirty="0" smtClean="0"/>
              <a:t>všechen, mouše</a:t>
            </a:r>
            <a:r>
              <a:rPr lang="cs-CZ" cap="none" dirty="0" smtClean="0"/>
              <a:t>; slov.: </a:t>
            </a:r>
            <a:r>
              <a:rPr lang="cs-CZ" i="1" cap="none" dirty="0" err="1" smtClean="0"/>
              <a:t>všetok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muše</a:t>
            </a:r>
            <a:r>
              <a:rPr lang="cs-CZ" cap="none" dirty="0" smtClean="0"/>
              <a:t>; dluž.: </a:t>
            </a:r>
            <a:r>
              <a:rPr lang="cs-CZ" i="1" cap="none" dirty="0" err="1" smtClean="0"/>
              <a:t>wšen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muše</a:t>
            </a:r>
            <a:r>
              <a:rPr lang="cs-CZ" cap="none" dirty="0" smtClean="0"/>
              <a:t>; </a:t>
            </a:r>
            <a:r>
              <a:rPr lang="cs-CZ" cap="none" dirty="0" err="1" smtClean="0"/>
              <a:t>hluž</a:t>
            </a:r>
            <a:r>
              <a:rPr lang="cs-CZ" cap="none" dirty="0" smtClean="0"/>
              <a:t>.: </a:t>
            </a:r>
            <a:r>
              <a:rPr lang="cs-CZ" i="1" cap="none" dirty="0" err="1" smtClean="0"/>
              <a:t>wšón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muše</a:t>
            </a:r>
            <a:r>
              <a:rPr lang="cs-CZ" cap="none" dirty="0" smtClean="0"/>
              <a:t> x </a:t>
            </a:r>
            <a:r>
              <a:rPr lang="cs-CZ" cap="none" dirty="0" err="1" smtClean="0"/>
              <a:t>rus</a:t>
            </a:r>
            <a:r>
              <a:rPr lang="cs-CZ" cap="none" dirty="0" smtClean="0"/>
              <a:t>.: </a:t>
            </a:r>
            <a:r>
              <a:rPr lang="cs-CZ" i="1" cap="none" dirty="0" err="1" smtClean="0"/>
              <a:t>весь</a:t>
            </a:r>
            <a:r>
              <a:rPr lang="cs-CZ" i="1" cap="none" dirty="0" smtClean="0"/>
              <a:t>, </a:t>
            </a:r>
            <a:r>
              <a:rPr lang="cs-CZ" cap="none" dirty="0" err="1" smtClean="0"/>
              <a:t>praslov</a:t>
            </a:r>
            <a:r>
              <a:rPr lang="cs-CZ" cap="none" dirty="0" smtClean="0"/>
              <a:t>.: *</a:t>
            </a:r>
            <a:r>
              <a:rPr lang="cs-CZ" i="1" cap="none" dirty="0" err="1" smtClean="0"/>
              <a:t>vьxъ</a:t>
            </a:r>
            <a:r>
              <a:rPr lang="cs-CZ" cap="none" dirty="0" smtClean="0"/>
              <a:t>, </a:t>
            </a:r>
            <a:r>
              <a:rPr lang="cs-CZ" cap="none" dirty="0" err="1" smtClean="0"/>
              <a:t>stsl</a:t>
            </a:r>
            <a:r>
              <a:rPr lang="cs-CZ" cap="none" dirty="0" smtClean="0"/>
              <a:t>.: </a:t>
            </a:r>
            <a:r>
              <a:rPr lang="cs-CZ" i="1" cap="none" dirty="0" err="1" smtClean="0"/>
              <a:t>musě</a:t>
            </a:r>
            <a:endParaRPr lang="cs-CZ" cap="none" dirty="0" smtClean="0"/>
          </a:p>
          <a:p>
            <a:pPr lvl="0"/>
            <a:r>
              <a:rPr lang="cs-CZ" cap="none" dirty="0" smtClean="0"/>
              <a:t>přechod praslovanských skupin </a:t>
            </a:r>
            <a:r>
              <a:rPr lang="cs-CZ" i="1" cap="none" dirty="0" err="1" smtClean="0"/>
              <a:t>tj</a:t>
            </a:r>
            <a:r>
              <a:rPr lang="cs-CZ" i="1" cap="none" dirty="0" smtClean="0"/>
              <a:t> </a:t>
            </a:r>
            <a:r>
              <a:rPr lang="cs-CZ" cap="none" dirty="0" smtClean="0"/>
              <a:t>a </a:t>
            </a:r>
            <a:r>
              <a:rPr lang="cs-CZ" i="1" cap="none" dirty="0" err="1" smtClean="0"/>
              <a:t>kt</a:t>
            </a:r>
            <a:r>
              <a:rPr lang="cs-CZ" i="1" cap="none" dirty="0" smtClean="0"/>
              <a:t>´</a:t>
            </a:r>
            <a:r>
              <a:rPr lang="cs-CZ" cap="none" dirty="0" smtClean="0"/>
              <a:t> v </a:t>
            </a:r>
            <a:r>
              <a:rPr lang="cs-CZ" i="1" cap="none" dirty="0" smtClean="0"/>
              <a:t>c</a:t>
            </a:r>
            <a:r>
              <a:rPr lang="cs-CZ" cap="none" dirty="0" smtClean="0"/>
              <a:t> a sku­piny </a:t>
            </a:r>
            <a:r>
              <a:rPr lang="cs-CZ" i="1" cap="none" dirty="0" err="1" smtClean="0"/>
              <a:t>dj</a:t>
            </a:r>
            <a:r>
              <a:rPr lang="cs-CZ" cap="none" dirty="0" smtClean="0"/>
              <a:t> v </a:t>
            </a:r>
            <a:r>
              <a:rPr lang="cs-CZ" i="1" cap="none" dirty="0" err="1" smtClean="0"/>
              <a:t>dz</a:t>
            </a:r>
            <a:r>
              <a:rPr lang="cs-CZ" cap="none" dirty="0" smtClean="0"/>
              <a:t> (v češtině v </a:t>
            </a:r>
            <a:r>
              <a:rPr lang="cs-CZ" i="1" cap="none" dirty="0" smtClean="0"/>
              <a:t>z´</a:t>
            </a:r>
            <a:r>
              <a:rPr lang="cs-CZ" cap="none" dirty="0" smtClean="0"/>
              <a:t>): pol.: </a:t>
            </a:r>
            <a:r>
              <a:rPr lang="cs-CZ" i="1" cap="none" dirty="0" err="1" smtClean="0"/>
              <a:t>świeca</a:t>
            </a:r>
            <a:r>
              <a:rPr lang="cs-CZ" i="1" cap="none" dirty="0" smtClean="0"/>
              <a:t>, noc, </a:t>
            </a:r>
            <a:r>
              <a:rPr lang="cs-CZ" i="1" cap="none" dirty="0" err="1" smtClean="0"/>
              <a:t>miedza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cudzy</a:t>
            </a:r>
            <a:r>
              <a:rPr lang="cs-CZ" cap="none" dirty="0" smtClean="0"/>
              <a:t>; čes.: </a:t>
            </a:r>
            <a:r>
              <a:rPr lang="cs-CZ" i="1" cap="none" dirty="0" smtClean="0"/>
              <a:t>svíce, noc, meze, cizí</a:t>
            </a:r>
            <a:r>
              <a:rPr lang="cs-CZ" cap="none" dirty="0" smtClean="0"/>
              <a:t>; slov.: </a:t>
            </a:r>
            <a:r>
              <a:rPr lang="cs-CZ" i="1" cap="none" dirty="0" err="1" smtClean="0"/>
              <a:t>svieca</a:t>
            </a:r>
            <a:r>
              <a:rPr lang="cs-CZ" i="1" cap="none" dirty="0" smtClean="0"/>
              <a:t>, noc, </a:t>
            </a:r>
            <a:r>
              <a:rPr lang="cs-CZ" i="1" cap="none" dirty="0" err="1" smtClean="0"/>
              <a:t>medza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cudzí</a:t>
            </a:r>
            <a:r>
              <a:rPr lang="cs-CZ" cap="none" dirty="0" smtClean="0"/>
              <a:t> x </a:t>
            </a:r>
            <a:r>
              <a:rPr lang="cs-CZ" cap="none" dirty="0" err="1" smtClean="0"/>
              <a:t>rus</a:t>
            </a:r>
            <a:r>
              <a:rPr lang="cs-CZ" cap="none" dirty="0" smtClean="0"/>
              <a:t>.: </a:t>
            </a:r>
            <a:r>
              <a:rPr lang="cs-CZ" i="1" cap="none" dirty="0" err="1" smtClean="0"/>
              <a:t>свеча</a:t>
            </a:r>
            <a:r>
              <a:rPr lang="cs-CZ" cap="none" dirty="0" smtClean="0"/>
              <a:t>, </a:t>
            </a:r>
            <a:r>
              <a:rPr lang="cs-CZ" i="1" cap="none" dirty="0" err="1" smtClean="0"/>
              <a:t>ночь</a:t>
            </a:r>
            <a:r>
              <a:rPr lang="cs-CZ" cap="none" dirty="0" smtClean="0"/>
              <a:t>, </a:t>
            </a:r>
            <a:r>
              <a:rPr lang="cs-CZ" i="1" cap="none" dirty="0" err="1" smtClean="0"/>
              <a:t>межда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чужой</a:t>
            </a:r>
            <a:r>
              <a:rPr lang="cs-CZ" cap="none" dirty="0" smtClean="0"/>
              <a:t>; </a:t>
            </a:r>
            <a:r>
              <a:rPr lang="cs-CZ" cap="none" dirty="0" err="1" smtClean="0"/>
              <a:t>praslov</a:t>
            </a:r>
            <a:r>
              <a:rPr lang="cs-CZ" cap="none" dirty="0" smtClean="0"/>
              <a:t>.: *</a:t>
            </a:r>
            <a:r>
              <a:rPr lang="cs-CZ" i="1" cap="none" dirty="0" err="1" smtClean="0"/>
              <a:t>světja</a:t>
            </a:r>
            <a:r>
              <a:rPr lang="cs-CZ" cap="none" dirty="0" smtClean="0"/>
              <a:t>, *</a:t>
            </a:r>
            <a:r>
              <a:rPr lang="cs-CZ" i="1" cap="none" dirty="0" err="1" smtClean="0"/>
              <a:t>noktь</a:t>
            </a:r>
            <a:r>
              <a:rPr lang="cs-CZ" i="1" cap="none" dirty="0" smtClean="0"/>
              <a:t>, </a:t>
            </a:r>
            <a:r>
              <a:rPr lang="cs-CZ" cap="none" dirty="0" smtClean="0"/>
              <a:t>*</a:t>
            </a:r>
            <a:r>
              <a:rPr lang="cs-CZ" i="1" cap="none" dirty="0" err="1" smtClean="0"/>
              <a:t>medja</a:t>
            </a:r>
            <a:r>
              <a:rPr lang="cs-CZ" i="1" cap="none" dirty="0" smtClean="0"/>
              <a:t>, </a:t>
            </a:r>
            <a:r>
              <a:rPr lang="cs-CZ" cap="none" dirty="0" smtClean="0"/>
              <a:t>*</a:t>
            </a:r>
            <a:r>
              <a:rPr lang="cs-CZ" i="1" cap="none" dirty="0" err="1" smtClean="0"/>
              <a:t>tjudjь</a:t>
            </a:r>
            <a:endParaRPr lang="cs-CZ" cap="none" dirty="0" smtClean="0"/>
          </a:p>
          <a:p>
            <a:pPr lvl="0"/>
            <a:r>
              <a:rPr lang="cs-CZ" cap="none" dirty="0" smtClean="0"/>
              <a:t>zachování praslovanské skupiny </a:t>
            </a:r>
            <a:r>
              <a:rPr lang="cs-CZ" i="1" cap="none" dirty="0" err="1" smtClean="0"/>
              <a:t>tl</a:t>
            </a:r>
            <a:r>
              <a:rPr lang="cs-CZ" cap="none" dirty="0" smtClean="0"/>
              <a:t>, </a:t>
            </a:r>
            <a:r>
              <a:rPr lang="cs-CZ" i="1" cap="none" dirty="0" smtClean="0"/>
              <a:t>dl</a:t>
            </a:r>
            <a:r>
              <a:rPr lang="cs-CZ" cap="none" dirty="0" smtClean="0"/>
              <a:t>: pol.: </a:t>
            </a:r>
            <a:r>
              <a:rPr lang="cs-CZ" i="1" cap="none" dirty="0" err="1" smtClean="0"/>
              <a:t>radło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mydło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wiedli</a:t>
            </a:r>
            <a:r>
              <a:rPr lang="cs-CZ" cap="none" dirty="0" smtClean="0"/>
              <a:t>; čes.: </a:t>
            </a:r>
            <a:r>
              <a:rPr lang="cs-CZ" i="1" cap="none" dirty="0" smtClean="0"/>
              <a:t>rádlo, mýdlo, vedli</a:t>
            </a:r>
            <a:r>
              <a:rPr lang="cs-CZ" cap="none" dirty="0" smtClean="0"/>
              <a:t>; slov.: </a:t>
            </a:r>
            <a:r>
              <a:rPr lang="cs-CZ" i="1" cap="none" dirty="0" smtClean="0"/>
              <a:t>radlo, </a:t>
            </a:r>
            <a:r>
              <a:rPr lang="cs-CZ" i="1" cap="none" dirty="0" err="1" smtClean="0"/>
              <a:t>mydlo</a:t>
            </a:r>
            <a:r>
              <a:rPr lang="cs-CZ" i="1" cap="none" dirty="0" smtClean="0"/>
              <a:t>, vedli</a:t>
            </a:r>
            <a:r>
              <a:rPr lang="cs-CZ" cap="none" dirty="0" smtClean="0"/>
              <a:t>; dluž./</a:t>
            </a:r>
            <a:r>
              <a:rPr lang="cs-CZ" cap="none" dirty="0" err="1" smtClean="0"/>
              <a:t>hluž</a:t>
            </a:r>
            <a:r>
              <a:rPr lang="cs-CZ" cap="none" dirty="0" smtClean="0"/>
              <a:t>.: </a:t>
            </a:r>
            <a:r>
              <a:rPr lang="cs-CZ" i="1" cap="none" dirty="0" err="1" smtClean="0"/>
              <a:t>pletł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radło</a:t>
            </a:r>
            <a:r>
              <a:rPr lang="cs-CZ" i="1" cap="none" dirty="0" smtClean="0"/>
              <a:t>, </a:t>
            </a:r>
            <a:r>
              <a:rPr lang="cs-CZ" i="1" cap="none" dirty="0" err="1" smtClean="0"/>
              <a:t>mydło</a:t>
            </a:r>
            <a:r>
              <a:rPr lang="cs-CZ" cap="none" dirty="0" smtClean="0"/>
              <a:t> x </a:t>
            </a:r>
            <a:r>
              <a:rPr lang="cs-CZ" cap="none" dirty="0" err="1" smtClean="0"/>
              <a:t>rus</a:t>
            </a:r>
            <a:r>
              <a:rPr lang="cs-CZ" cap="none" dirty="0" smtClean="0"/>
              <a:t>.: </a:t>
            </a:r>
            <a:r>
              <a:rPr lang="cs-CZ" i="1" cap="none" dirty="0" err="1" smtClean="0"/>
              <a:t>мыло</a:t>
            </a:r>
            <a:r>
              <a:rPr lang="cs-CZ" cap="none" dirty="0" smtClean="0"/>
              <a:t>, </a:t>
            </a:r>
            <a:r>
              <a:rPr lang="cs-CZ" i="1" cap="none" dirty="0" err="1" smtClean="0"/>
              <a:t>вели</a:t>
            </a:r>
            <a:endParaRPr lang="cs-CZ" cap="none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0725483"/>
      </p:ext>
    </p:extLst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TM04033925[[fn=Kapka]]</Template>
  <TotalTime>107</TotalTime>
  <Words>1465</Words>
  <Application>Microsoft Office PowerPoint</Application>
  <PresentationFormat>Širokoúhlá obrazovka</PresentationFormat>
  <Paragraphs>60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Symbol</vt:lpstr>
      <vt:lpstr>Tw Cen MT</vt:lpstr>
      <vt:lpstr>Kapka</vt:lpstr>
      <vt:lpstr>Západoslovanské jazyky</vt:lpstr>
      <vt:lpstr>Skupina západoslovanských jazyků </vt:lpstr>
      <vt:lpstr>Skupina západoslovanských jazyků </vt:lpstr>
      <vt:lpstr>Skupina západoslovanských jazyků </vt:lpstr>
      <vt:lpstr>Historický vývoj západoslovanských jazyků v širším kontextu</vt:lpstr>
      <vt:lpstr>Historický vývoj západoslovanských jazyků v širším kontextu</vt:lpstr>
      <vt:lpstr>Prezentace aplikace PowerPoint</vt:lpstr>
      <vt:lpstr>Dělení západoslovanských jazyků</vt:lpstr>
      <vt:lpstr>Společné znaky západoslovanských ja­zyků </vt:lpstr>
      <vt:lpstr>Společné znaky západoslovanských ja­zyků </vt:lpstr>
      <vt:lpstr>Zásadní rozdíly mezi západoslovan­skými jazyky</vt:lpstr>
      <vt:lpstr>Zásadní rozdíly mezi západoslovan­skými jazyky</vt:lpstr>
      <vt:lpstr>Literatura</vt:lpstr>
    </vt:vector>
  </TitlesOfParts>
  <Company>FFMU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Elena</dc:creator>
  <cp:lastModifiedBy>Elena</cp:lastModifiedBy>
  <cp:revision>21</cp:revision>
  <dcterms:created xsi:type="dcterms:W3CDTF">2016-04-04T07:41:29Z</dcterms:created>
  <dcterms:modified xsi:type="dcterms:W3CDTF">2016-04-04T09:29:08Z</dcterms:modified>
</cp:coreProperties>
</file>