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72" r:id="rId3"/>
    <p:sldId id="273" r:id="rId4"/>
    <p:sldId id="265" r:id="rId5"/>
    <p:sldId id="276" r:id="rId6"/>
    <p:sldId id="277" r:id="rId7"/>
    <p:sldId id="278" r:id="rId8"/>
    <p:sldId id="287" r:id="rId9"/>
    <p:sldId id="288" r:id="rId10"/>
    <p:sldId id="279" r:id="rId11"/>
    <p:sldId id="285" r:id="rId12"/>
    <p:sldId id="298" r:id="rId13"/>
    <p:sldId id="302" r:id="rId14"/>
    <p:sldId id="286" r:id="rId15"/>
    <p:sldId id="282" r:id="rId16"/>
    <p:sldId id="281" r:id="rId17"/>
    <p:sldId id="289" r:id="rId18"/>
    <p:sldId id="295" r:id="rId19"/>
    <p:sldId id="296" r:id="rId20"/>
    <p:sldId id="290" r:id="rId21"/>
    <p:sldId id="291" r:id="rId22"/>
    <p:sldId id="292" r:id="rId23"/>
    <p:sldId id="293" r:id="rId24"/>
    <p:sldId id="294" r:id="rId25"/>
    <p:sldId id="297" r:id="rId26"/>
    <p:sldId id="300" r:id="rId27"/>
    <p:sldId id="275" r:id="rId28"/>
    <p:sldId id="283" r:id="rId29"/>
    <p:sldId id="274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4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Obdélník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Obdélník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Obdélník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cs-CZ" smtClean="0"/>
              <a:t>18.02.2016</a:t>
            </a:fld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8" name="Skupina 6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1" name="Skupina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Obdélník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Obdélník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" name="Skupina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Obdélník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Obdélník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9" name="Obdélník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Obdélník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Obdélník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cs-CZ" smtClean="0"/>
              <a:pPr/>
              <a:t>18.02.2016</a:t>
            </a:fld>
            <a:endParaRPr lang="cs-CZ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nashagazeta.net/uploads/posts/2013-03/1363769299_1_km-lavra-2009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6000" b="1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  <a:t>Staroslověnština</a:t>
            </a:r>
            <a:r>
              <a:rPr lang="cs-CZ" sz="6000" b="0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br>
              <a:rPr lang="cs-CZ" sz="6000" b="0" i="0" dirty="0" smtClean="0">
                <a:solidFill>
                  <a:srgbClr val="624D38">
                    <a:lumMod val="75000"/>
                  </a:srgbClr>
                </a:solidFill>
                <a:latin typeface="Century Gothic"/>
                <a:ea typeface="+mj-ea"/>
                <a:cs typeface="+mj-cs"/>
              </a:rPr>
            </a:br>
            <a:r>
              <a:rPr lang="cs-CZ" sz="2800" dirty="0" smtClean="0">
                <a:solidFill>
                  <a:srgbClr val="624D38">
                    <a:lumMod val="75000"/>
                  </a:srgbClr>
                </a:solidFill>
                <a:latin typeface="Century Gothic"/>
              </a:rPr>
              <a:t>první spisovný slovanský jazyk</a:t>
            </a:r>
            <a:endParaRPr lang="cs-CZ" sz="2800" b="0" i="0" dirty="0">
              <a:solidFill>
                <a:srgbClr val="624D38">
                  <a:lumMod val="75000"/>
                </a:srgbClr>
              </a:solidFill>
              <a:latin typeface="Century Gothic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cs-CZ" dirty="0" smtClean="0"/>
              <a:t>Elena Krejčová</a:t>
            </a:r>
            <a:endParaRPr lang="cs-CZ" sz="24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Žáci Konstantina-Cyrila </a:t>
            </a:r>
            <a:r>
              <a:rPr lang="cs-CZ" dirty="0" smtClean="0"/>
              <a:t>a Metoděje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Po </a:t>
            </a:r>
            <a:r>
              <a:rPr lang="en-US" dirty="0" err="1"/>
              <a:t>Metodějově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vypuzení</a:t>
            </a:r>
            <a:r>
              <a:rPr lang="en-US" dirty="0"/>
              <a:t> </a:t>
            </a:r>
            <a:r>
              <a:rPr lang="en-US" b="1" dirty="0" err="1"/>
              <a:t>žáci</a:t>
            </a:r>
            <a:r>
              <a:rPr lang="en-US" dirty="0"/>
              <a:t> a </a:t>
            </a:r>
            <a:r>
              <a:rPr lang="en-US" dirty="0" err="1"/>
              <a:t>spolupracovníci</a:t>
            </a:r>
            <a:r>
              <a:rPr lang="en-US" dirty="0"/>
              <a:t> </a:t>
            </a:r>
            <a:r>
              <a:rPr lang="en-US" dirty="0" err="1"/>
              <a:t>přinesli</a:t>
            </a:r>
            <a:r>
              <a:rPr lang="en-US" dirty="0"/>
              <a:t> s </a:t>
            </a:r>
            <a:r>
              <a:rPr lang="en-US" dirty="0" err="1"/>
              <a:t>sebou</a:t>
            </a:r>
            <a:r>
              <a:rPr lang="en-US" dirty="0"/>
              <a:t> </a:t>
            </a:r>
            <a:r>
              <a:rPr lang="en-US" dirty="0" err="1"/>
              <a:t>všude</a:t>
            </a:r>
            <a:r>
              <a:rPr lang="en-US" dirty="0"/>
              <a:t> </a:t>
            </a:r>
            <a:r>
              <a:rPr lang="en-US" dirty="0" err="1"/>
              <a:t>spisy</a:t>
            </a:r>
            <a:r>
              <a:rPr lang="en-US" dirty="0"/>
              <a:t> </a:t>
            </a:r>
            <a:r>
              <a:rPr lang="en-US" dirty="0" err="1"/>
              <a:t>vzniklé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, </a:t>
            </a:r>
            <a:r>
              <a:rPr lang="en-US" dirty="0" err="1"/>
              <a:t>znalost</a:t>
            </a:r>
            <a:r>
              <a:rPr lang="en-US" dirty="0"/>
              <a:t> </a:t>
            </a:r>
            <a:r>
              <a:rPr lang="en-US" dirty="0" err="1"/>
              <a:t>spisovného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slovesné</a:t>
            </a:r>
            <a:r>
              <a:rPr lang="en-US" dirty="0"/>
              <a:t> </a:t>
            </a:r>
            <a:r>
              <a:rPr lang="en-US" dirty="0" err="1"/>
              <a:t>tvorby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Hlavní</a:t>
            </a:r>
            <a:r>
              <a:rPr lang="en-US" dirty="0" smtClean="0"/>
              <a:t> </a:t>
            </a:r>
            <a:r>
              <a:rPr lang="en-US" dirty="0"/>
              <a:t>proud </a:t>
            </a:r>
            <a:r>
              <a:rPr lang="en-US" dirty="0" err="1"/>
              <a:t>exulantů</a:t>
            </a:r>
            <a:r>
              <a:rPr lang="en-US" dirty="0"/>
              <a:t> z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 </a:t>
            </a:r>
            <a:r>
              <a:rPr lang="en-US" dirty="0" err="1"/>
              <a:t>našel</a:t>
            </a:r>
            <a:r>
              <a:rPr lang="en-US" dirty="0"/>
              <a:t> </a:t>
            </a:r>
            <a:r>
              <a:rPr lang="en-US" dirty="0" err="1"/>
              <a:t>útočiště</a:t>
            </a:r>
            <a:r>
              <a:rPr lang="en-US" dirty="0"/>
              <a:t> v </a:t>
            </a:r>
            <a:r>
              <a:rPr lang="en-US" b="1" dirty="0" err="1"/>
              <a:t>Bulharsku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pěstováním</a:t>
            </a:r>
            <a:r>
              <a:rPr lang="en-US" dirty="0"/>
              <a:t> </a:t>
            </a:r>
            <a:r>
              <a:rPr lang="en-US" dirty="0" err="1"/>
              <a:t>písemnictví</a:t>
            </a:r>
            <a:r>
              <a:rPr lang="en-US" dirty="0"/>
              <a:t> </a:t>
            </a:r>
            <a:r>
              <a:rPr lang="en-US" dirty="0" err="1"/>
              <a:t>proslula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dvě</a:t>
            </a:r>
            <a:r>
              <a:rPr lang="en-US" dirty="0"/>
              <a:t> </a:t>
            </a:r>
            <a:r>
              <a:rPr lang="en-US" dirty="0" err="1"/>
              <a:t>střediska</a:t>
            </a:r>
            <a:r>
              <a:rPr lang="en-US" dirty="0"/>
              <a:t>, </a:t>
            </a:r>
            <a:r>
              <a:rPr lang="en-US" dirty="0" err="1"/>
              <a:t>sídelní</a:t>
            </a:r>
            <a:r>
              <a:rPr lang="en-US" dirty="0"/>
              <a:t> </a:t>
            </a:r>
            <a:r>
              <a:rPr lang="en-US" dirty="0" err="1"/>
              <a:t>město</a:t>
            </a:r>
            <a:r>
              <a:rPr lang="en-US"/>
              <a:t> </a:t>
            </a:r>
            <a:r>
              <a:rPr lang="en-US" b="1" smtClean="0"/>
              <a:t>Pr</a:t>
            </a:r>
            <a:r>
              <a:rPr lang="cs-CZ" b="1"/>
              <a:t>e</a:t>
            </a:r>
            <a:r>
              <a:rPr lang="en-US" b="1" smtClean="0"/>
              <a:t>slav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severovýchodě</a:t>
            </a:r>
            <a:r>
              <a:rPr lang="en-US" dirty="0"/>
              <a:t> a </a:t>
            </a:r>
            <a:r>
              <a:rPr lang="en-US" b="1" dirty="0" err="1"/>
              <a:t>Ochrid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jihozápadě</a:t>
            </a:r>
            <a:r>
              <a:rPr lang="en-US" dirty="0" smtClean="0"/>
              <a:t> </a:t>
            </a:r>
            <a:r>
              <a:rPr lang="en-US" dirty="0" err="1" smtClean="0"/>
              <a:t>země</a:t>
            </a:r>
            <a:r>
              <a:rPr lang="en-US" dirty="0" smtClean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Skvělý</a:t>
            </a:r>
            <a:r>
              <a:rPr lang="en-US" dirty="0" smtClean="0"/>
              <a:t> </a:t>
            </a:r>
            <a:r>
              <a:rPr lang="en-US" b="1" dirty="0" err="1"/>
              <a:t>rozmach</a:t>
            </a:r>
            <a:r>
              <a:rPr lang="en-US" b="1" dirty="0"/>
              <a:t> </a:t>
            </a:r>
            <a:r>
              <a:rPr lang="en-US" b="1" dirty="0" err="1"/>
              <a:t>písemnictví</a:t>
            </a:r>
            <a:r>
              <a:rPr lang="en-US" b="1" dirty="0"/>
              <a:t> </a:t>
            </a:r>
            <a:r>
              <a:rPr lang="en-US" dirty="0" err="1"/>
              <a:t>koncem</a:t>
            </a:r>
            <a:r>
              <a:rPr lang="en-US" dirty="0"/>
              <a:t> 9. </a:t>
            </a:r>
            <a:r>
              <a:rPr lang="en-US" dirty="0" err="1"/>
              <a:t>století</a:t>
            </a:r>
            <a:r>
              <a:rPr lang="en-US" dirty="0"/>
              <a:t> a v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polovině</a:t>
            </a:r>
            <a:r>
              <a:rPr lang="en-US" dirty="0"/>
              <a:t> 10. </a:t>
            </a:r>
            <a:r>
              <a:rPr lang="en-US" dirty="0" err="1"/>
              <a:t>století</a:t>
            </a:r>
            <a:r>
              <a:rPr lang="en-US" dirty="0"/>
              <a:t>, pro </a:t>
            </a:r>
            <a:r>
              <a:rPr lang="en-US" dirty="0" err="1"/>
              <a:t>nějž</a:t>
            </a:r>
            <a:r>
              <a:rPr lang="en-US" dirty="0"/>
              <a:t> se </a:t>
            </a:r>
            <a:r>
              <a:rPr lang="en-US" dirty="0" err="1"/>
              <a:t>toto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„</a:t>
            </a:r>
            <a:r>
              <a:rPr lang="en-US" b="1" dirty="0" err="1"/>
              <a:t>zlatý</a:t>
            </a:r>
            <a:r>
              <a:rPr lang="en-US" b="1" dirty="0"/>
              <a:t> </a:t>
            </a:r>
            <a:r>
              <a:rPr lang="en-US" b="1" dirty="0" err="1"/>
              <a:t>věk</a:t>
            </a:r>
            <a:r>
              <a:rPr lang="en-US" b="1" dirty="0"/>
              <a:t> </a:t>
            </a:r>
            <a:r>
              <a:rPr lang="en-US" b="1" dirty="0" err="1"/>
              <a:t>bulharské</a:t>
            </a:r>
            <a:r>
              <a:rPr lang="en-US" b="1" dirty="0"/>
              <a:t> </a:t>
            </a:r>
            <a:r>
              <a:rPr lang="en-US" b="1" dirty="0" err="1"/>
              <a:t>literatury</a:t>
            </a:r>
            <a:r>
              <a:rPr lang="en-US" dirty="0"/>
              <a:t>“,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podstatně</a:t>
            </a:r>
            <a:r>
              <a:rPr lang="en-US" dirty="0"/>
              <a:t> </a:t>
            </a:r>
            <a:r>
              <a:rPr lang="en-US" dirty="0" err="1"/>
              <a:t>utlumen</a:t>
            </a:r>
            <a:r>
              <a:rPr lang="en-US" dirty="0"/>
              <a:t> </a:t>
            </a:r>
            <a:r>
              <a:rPr lang="en-US" dirty="0" err="1"/>
              <a:t>ztrátou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samostatnosti</a:t>
            </a:r>
            <a:r>
              <a:rPr lang="en-US" dirty="0"/>
              <a:t> </a:t>
            </a:r>
            <a:r>
              <a:rPr lang="en-US" dirty="0" err="1"/>
              <a:t>Bulharska</a:t>
            </a:r>
            <a:r>
              <a:rPr lang="en-US" dirty="0"/>
              <a:t> </a:t>
            </a:r>
            <a:r>
              <a:rPr lang="en-US" dirty="0" err="1"/>
              <a:t>konc</a:t>
            </a:r>
            <a:r>
              <a:rPr lang="en-US" dirty="0"/>
              <a:t>. 10. a </a:t>
            </a:r>
            <a:r>
              <a:rPr lang="en-US" dirty="0" err="1"/>
              <a:t>zač</a:t>
            </a:r>
            <a:r>
              <a:rPr lang="en-US" dirty="0"/>
              <a:t>. 11. </a:t>
            </a:r>
            <a:r>
              <a:rPr lang="en-US" dirty="0" err="1"/>
              <a:t>století</a:t>
            </a:r>
            <a:r>
              <a:rPr lang="en-US" dirty="0"/>
              <a:t>.</a:t>
            </a:r>
            <a:endParaRPr lang="cs-CZ" dirty="0"/>
          </a:p>
          <a:p>
            <a:pPr marL="45720" indent="0" algn="just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7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Žáci </a:t>
            </a:r>
            <a:r>
              <a:rPr lang="cs-CZ" smtClean="0"/>
              <a:t>Konstantina-Cyrila </a:t>
            </a:r>
            <a:r>
              <a:rPr lang="cs-CZ" dirty="0"/>
              <a:t>a Metoděje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Je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pravděpodobné</a:t>
            </a:r>
            <a:r>
              <a:rPr lang="en-US" dirty="0"/>
              <a:t>, </a:t>
            </a:r>
            <a:r>
              <a:rPr lang="en-US" err="1"/>
              <a:t>že</a:t>
            </a:r>
            <a:r>
              <a:rPr lang="en-US"/>
              <a:t> </a:t>
            </a:r>
            <a:r>
              <a:rPr lang="en-US" b="1" smtClean="0"/>
              <a:t>část </a:t>
            </a:r>
            <a:r>
              <a:rPr lang="en-US" b="1" dirty="0" err="1"/>
              <a:t>Metodějových</a:t>
            </a:r>
            <a:r>
              <a:rPr lang="en-US" b="1" dirty="0"/>
              <a:t> </a:t>
            </a:r>
            <a:r>
              <a:rPr lang="en-US" b="1" err="1"/>
              <a:t>žáků</a:t>
            </a:r>
            <a:r>
              <a:rPr lang="en-US" b="1"/>
              <a:t> </a:t>
            </a:r>
            <a:r>
              <a:rPr lang="cs-CZ" b="1" smtClean="0"/>
              <a:t>našla útočiště </a:t>
            </a:r>
            <a:r>
              <a:rPr lang="en-US" b="1" smtClean="0"/>
              <a:t>na jih</a:t>
            </a:r>
            <a:r>
              <a:rPr lang="cs-CZ" b="1" smtClean="0"/>
              <a:t>u v </a:t>
            </a:r>
            <a:r>
              <a:rPr lang="en-US" b="1" smtClean="0"/>
              <a:t>Ch</a:t>
            </a:r>
            <a:r>
              <a:rPr lang="cs-CZ" b="1" smtClean="0"/>
              <a:t>o</a:t>
            </a:r>
            <a:r>
              <a:rPr lang="en-US" b="1" smtClean="0"/>
              <a:t>rv</a:t>
            </a:r>
            <a:r>
              <a:rPr lang="cs-CZ" b="1" smtClean="0"/>
              <a:t>a</a:t>
            </a:r>
            <a:r>
              <a:rPr lang="en-US" b="1" smtClean="0"/>
              <a:t>tsk</a:t>
            </a:r>
            <a:r>
              <a:rPr lang="cs-CZ" b="1" smtClean="0"/>
              <a:t>u</a:t>
            </a:r>
            <a:r>
              <a:rPr lang="en-US" dirty="0"/>
              <a:t> a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jich</a:t>
            </a:r>
            <a:r>
              <a:rPr lang="en-US" dirty="0"/>
              <a:t> </a:t>
            </a:r>
            <a:r>
              <a:rPr lang="en-US" dirty="0" err="1"/>
              <a:t>možná</a:t>
            </a:r>
            <a:r>
              <a:rPr lang="en-US" dirty="0"/>
              <a:t> </a:t>
            </a:r>
            <a:r>
              <a:rPr lang="en-US" dirty="0" err="1"/>
              <a:t>zůstala</a:t>
            </a:r>
            <a:r>
              <a:rPr lang="en-US" dirty="0"/>
              <a:t> v </a:t>
            </a:r>
            <a:r>
              <a:rPr lang="en-US" dirty="0" err="1"/>
              <a:t>odlehlých</a:t>
            </a:r>
            <a:r>
              <a:rPr lang="en-US" dirty="0"/>
              <a:t> </a:t>
            </a:r>
            <a:r>
              <a:rPr lang="en-US" err="1"/>
              <a:t>končinách</a:t>
            </a:r>
            <a:r>
              <a:rPr lang="en-US"/>
              <a:t> </a:t>
            </a:r>
            <a:r>
              <a:rPr lang="en-US" smtClean="0"/>
              <a:t>sam</a:t>
            </a:r>
            <a:r>
              <a:rPr lang="cs-CZ" smtClean="0"/>
              <a:t>ot</a:t>
            </a:r>
            <a:r>
              <a:rPr lang="en-US" smtClean="0"/>
              <a:t>é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středním</a:t>
            </a:r>
            <a:r>
              <a:rPr lang="en-US" dirty="0"/>
              <a:t> </a:t>
            </a:r>
            <a:r>
              <a:rPr lang="en-US" dirty="0" err="1"/>
              <a:t>Podunají</a:t>
            </a:r>
            <a:r>
              <a:rPr lang="en-US" dirty="0"/>
              <a:t> a v </a:t>
            </a:r>
            <a:r>
              <a:rPr lang="en-US" dirty="0" err="1"/>
              <a:t>karpatské</a:t>
            </a:r>
            <a:r>
              <a:rPr lang="en-US" dirty="0"/>
              <a:t> </a:t>
            </a:r>
            <a:r>
              <a:rPr lang="en-US" dirty="0" err="1"/>
              <a:t>kotlině</a:t>
            </a:r>
            <a:r>
              <a:rPr lang="en-US" dirty="0"/>
              <a:t>, ale </a:t>
            </a:r>
            <a:r>
              <a:rPr lang="en-US" dirty="0" err="1"/>
              <a:t>nepochybné</a:t>
            </a:r>
            <a:r>
              <a:rPr lang="en-US" dirty="0"/>
              <a:t> </a:t>
            </a:r>
            <a:r>
              <a:rPr lang="en-US" dirty="0" err="1"/>
              <a:t>důkazy</a:t>
            </a:r>
            <a:r>
              <a:rPr lang="en-US" dirty="0"/>
              <a:t> o tom </a:t>
            </a:r>
            <a:r>
              <a:rPr lang="en-US" dirty="0" err="1"/>
              <a:t>nejsou</a:t>
            </a:r>
            <a:r>
              <a:rPr lang="en-US" dirty="0" smtClean="0"/>
              <a:t>.</a:t>
            </a:r>
            <a:endParaRPr lang="cs-CZ" dirty="0" smtClean="0"/>
          </a:p>
          <a:p>
            <a:pPr algn="just"/>
            <a:r>
              <a:rPr lang="en-US" dirty="0" smtClean="0"/>
              <a:t>A </a:t>
            </a:r>
            <a:r>
              <a:rPr lang="en-US" dirty="0" err="1"/>
              <a:t>stejně</a:t>
            </a:r>
            <a:r>
              <a:rPr lang="en-US" dirty="0"/>
              <a:t> </a:t>
            </a:r>
            <a:r>
              <a:rPr lang="en-US" dirty="0" err="1"/>
              <a:t>scházejí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zprávy</a:t>
            </a:r>
            <a:r>
              <a:rPr lang="en-US" dirty="0"/>
              <a:t> o tom, </a:t>
            </a:r>
            <a:r>
              <a:rPr lang="en-US" dirty="0" err="1"/>
              <a:t>že</a:t>
            </a:r>
            <a:r>
              <a:rPr lang="en-US" dirty="0"/>
              <a:t> by se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dirty="0" err="1"/>
              <a:t>slovanští</a:t>
            </a:r>
            <a:r>
              <a:rPr lang="en-US" dirty="0"/>
              <a:t> </a:t>
            </a:r>
            <a:r>
              <a:rPr lang="en-US" dirty="0" err="1"/>
              <a:t>mniši</a:t>
            </a:r>
            <a:r>
              <a:rPr lang="en-US" dirty="0"/>
              <a:t> </a:t>
            </a:r>
            <a:r>
              <a:rPr lang="en-US" dirty="0" err="1"/>
              <a:t>uchýlili</a:t>
            </a:r>
            <a:r>
              <a:rPr lang="en-US" dirty="0"/>
              <a:t> z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Moravy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</a:t>
            </a:r>
            <a:r>
              <a:rPr lang="en-US" dirty="0" err="1"/>
              <a:t>Čech</a:t>
            </a:r>
            <a:r>
              <a:rPr lang="en-US" dirty="0"/>
              <a:t>. Ale </a:t>
            </a:r>
            <a:r>
              <a:rPr lang="en-US" dirty="0" err="1"/>
              <a:t>nepřímých</a:t>
            </a:r>
            <a:r>
              <a:rPr lang="en-US" dirty="0"/>
              <a:t> </a:t>
            </a:r>
            <a:r>
              <a:rPr lang="en-US" dirty="0" err="1"/>
              <a:t>svědectví</a:t>
            </a:r>
            <a:r>
              <a:rPr lang="en-US" dirty="0"/>
              <a:t> se </a:t>
            </a:r>
            <a:r>
              <a:rPr lang="en-US" dirty="0" err="1"/>
              <a:t>slavistice</a:t>
            </a:r>
            <a:r>
              <a:rPr lang="en-US" dirty="0"/>
              <a:t> </a:t>
            </a:r>
            <a:r>
              <a:rPr lang="en-US" dirty="0" err="1"/>
              <a:t>podařilo</a:t>
            </a:r>
            <a:r>
              <a:rPr lang="en-US" dirty="0"/>
              <a:t> </a:t>
            </a:r>
            <a:r>
              <a:rPr lang="en-US" dirty="0" err="1"/>
              <a:t>vystopovat</a:t>
            </a:r>
            <a:r>
              <a:rPr lang="en-US" dirty="0"/>
              <a:t> a </a:t>
            </a:r>
            <a:r>
              <a:rPr lang="en-US" dirty="0" err="1"/>
              <a:t>shromáždit</a:t>
            </a:r>
            <a:r>
              <a:rPr lang="en-US" dirty="0"/>
              <a:t> </a:t>
            </a:r>
            <a:r>
              <a:rPr lang="en-US" dirty="0" err="1"/>
              <a:t>tolik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odůvodněně</a:t>
            </a:r>
            <a:r>
              <a:rPr lang="en-US" dirty="0"/>
              <a:t> </a:t>
            </a:r>
            <a:r>
              <a:rPr lang="en-US" dirty="0" err="1"/>
              <a:t>předpokládat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b="1" dirty="0" err="1"/>
              <a:t>staroslověnština</a:t>
            </a:r>
            <a:r>
              <a:rPr lang="en-US" b="1" dirty="0"/>
              <a:t> </a:t>
            </a:r>
            <a:r>
              <a:rPr lang="en-US" b="1" dirty="0" err="1"/>
              <a:t>byla</a:t>
            </a:r>
            <a:r>
              <a:rPr lang="en-US" b="1" dirty="0"/>
              <a:t> v </a:t>
            </a:r>
            <a:r>
              <a:rPr lang="en-US" b="1" dirty="0" err="1"/>
              <a:t>přemyslovském</a:t>
            </a:r>
            <a:r>
              <a:rPr lang="en-US" b="1" dirty="0"/>
              <a:t> </a:t>
            </a:r>
            <a:r>
              <a:rPr lang="en-US" b="1" dirty="0" err="1"/>
              <a:t>státě</a:t>
            </a:r>
            <a:r>
              <a:rPr lang="en-US" b="1" dirty="0"/>
              <a:t> </a:t>
            </a:r>
            <a:r>
              <a:rPr lang="en-US" b="1" dirty="0" err="1"/>
              <a:t>ještě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dvě</a:t>
            </a:r>
            <a:r>
              <a:rPr lang="en-US" b="1" dirty="0"/>
              <a:t>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b="1" dirty="0" err="1"/>
              <a:t>více</a:t>
            </a:r>
            <a:r>
              <a:rPr lang="en-US" b="1" dirty="0"/>
              <a:t> </a:t>
            </a:r>
            <a:r>
              <a:rPr lang="en-US" b="1" dirty="0" err="1"/>
              <a:t>než</a:t>
            </a:r>
            <a:r>
              <a:rPr lang="en-US" b="1" dirty="0"/>
              <a:t> </a:t>
            </a:r>
            <a:r>
              <a:rPr lang="en-US" b="1" dirty="0" err="1"/>
              <a:t>rovnocenným</a:t>
            </a:r>
            <a:r>
              <a:rPr lang="en-US" b="1" dirty="0"/>
              <a:t> </a:t>
            </a:r>
            <a:r>
              <a:rPr lang="en-US" b="1" dirty="0" err="1"/>
              <a:t>partnerem</a:t>
            </a:r>
            <a:r>
              <a:rPr lang="en-US" b="1" dirty="0"/>
              <a:t> </a:t>
            </a:r>
            <a:r>
              <a:rPr lang="en-US" b="1" dirty="0" err="1"/>
              <a:t>latině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dirty="0" smtClean="0"/>
              <a:t>V </a:t>
            </a:r>
            <a:r>
              <a:rPr lang="en-US" b="1" dirty="0"/>
              <a:t>11.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dokonce</a:t>
            </a:r>
            <a:r>
              <a:rPr lang="en-US" dirty="0"/>
              <a:t> pro </a:t>
            </a:r>
            <a:r>
              <a:rPr lang="en-US" dirty="0" err="1"/>
              <a:t>vzdělávání</a:t>
            </a:r>
            <a:r>
              <a:rPr lang="en-US" dirty="0"/>
              <a:t> </a:t>
            </a:r>
            <a:r>
              <a:rPr lang="en-US" dirty="0" err="1"/>
              <a:t>literatury</a:t>
            </a:r>
            <a:r>
              <a:rPr lang="en-US" dirty="0"/>
              <a:t>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</a:t>
            </a:r>
            <a:r>
              <a:rPr lang="en-US" dirty="0" err="1"/>
              <a:t>zřízen</a:t>
            </a:r>
            <a:r>
              <a:rPr lang="en-US" dirty="0"/>
              <a:t> </a:t>
            </a:r>
            <a:r>
              <a:rPr lang="en-US" dirty="0" err="1"/>
              <a:t>zvláštní</a:t>
            </a:r>
            <a:r>
              <a:rPr lang="en-US" dirty="0"/>
              <a:t> </a:t>
            </a:r>
            <a:r>
              <a:rPr lang="en-US" dirty="0" err="1"/>
              <a:t>církevní</a:t>
            </a:r>
            <a:r>
              <a:rPr lang="en-US" dirty="0"/>
              <a:t> </a:t>
            </a:r>
            <a:r>
              <a:rPr lang="en-US" dirty="0" err="1"/>
              <a:t>ústav</a:t>
            </a:r>
            <a:r>
              <a:rPr lang="en-US" dirty="0"/>
              <a:t> – </a:t>
            </a:r>
            <a:r>
              <a:rPr lang="en-US" b="1" dirty="0" err="1"/>
              <a:t>Sázavský</a:t>
            </a:r>
            <a:r>
              <a:rPr lang="en-US" b="1" dirty="0"/>
              <a:t> </a:t>
            </a:r>
            <a:r>
              <a:rPr lang="en-US" b="1" dirty="0" err="1"/>
              <a:t>klášter</a:t>
            </a:r>
            <a:r>
              <a:rPr lang="en-US" dirty="0"/>
              <a:t>. </a:t>
            </a:r>
            <a:r>
              <a:rPr lang="en-US" dirty="0" err="1"/>
              <a:t>Teprve</a:t>
            </a:r>
            <a:r>
              <a:rPr lang="en-US" dirty="0"/>
              <a:t> 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samém</a:t>
            </a:r>
            <a:r>
              <a:rPr lang="en-US" b="1" dirty="0"/>
              <a:t> </a:t>
            </a:r>
            <a:r>
              <a:rPr lang="en-US" b="1" dirty="0" err="1"/>
              <a:t>konci</a:t>
            </a:r>
            <a:r>
              <a:rPr lang="en-US" b="1" dirty="0"/>
              <a:t> 11. </a:t>
            </a:r>
            <a:r>
              <a:rPr lang="en-US" b="1" dirty="0" err="1"/>
              <a:t>století</a:t>
            </a:r>
            <a:r>
              <a:rPr lang="en-US" b="1" dirty="0"/>
              <a:t> </a:t>
            </a:r>
            <a:r>
              <a:rPr lang="en-US" dirty="0"/>
              <a:t>(1097) </a:t>
            </a:r>
            <a:r>
              <a:rPr lang="en-US" dirty="0" err="1"/>
              <a:t>byla</a:t>
            </a:r>
            <a:r>
              <a:rPr lang="en-US" dirty="0"/>
              <a:t> v </a:t>
            </a:r>
            <a:r>
              <a:rPr lang="en-US" dirty="0" err="1"/>
              <a:t>Čechách</a:t>
            </a:r>
            <a:r>
              <a:rPr lang="en-US" dirty="0"/>
              <a:t> </a:t>
            </a:r>
            <a:r>
              <a:rPr lang="en-US" dirty="0" err="1"/>
              <a:t>staroslověnština</a:t>
            </a:r>
            <a:r>
              <a:rPr lang="en-US" dirty="0"/>
              <a:t> </a:t>
            </a:r>
            <a:r>
              <a:rPr lang="en-US" b="1" dirty="0" err="1"/>
              <a:t>zakázána</a:t>
            </a:r>
            <a:r>
              <a:rPr lang="en-US" dirty="0"/>
              <a:t>, </a:t>
            </a:r>
            <a:r>
              <a:rPr lang="en-US" dirty="0" err="1"/>
              <a:t>stsl</a:t>
            </a:r>
            <a:r>
              <a:rPr lang="en-US" dirty="0"/>
              <a:t>. </a:t>
            </a:r>
            <a:r>
              <a:rPr lang="en-US" dirty="0" err="1"/>
              <a:t>písemnictví</a:t>
            </a:r>
            <a:r>
              <a:rPr lang="en-US" dirty="0"/>
              <a:t> </a:t>
            </a:r>
            <a:r>
              <a:rPr lang="en-US" dirty="0" err="1"/>
              <a:t>potlačeno</a:t>
            </a:r>
            <a:r>
              <a:rPr lang="en-US" dirty="0"/>
              <a:t> a </a:t>
            </a:r>
            <a:r>
              <a:rPr lang="en-US" err="1"/>
              <a:t>knihy</a:t>
            </a:r>
            <a:r>
              <a:rPr lang="en-US"/>
              <a:t> </a:t>
            </a:r>
            <a:r>
              <a:rPr lang="en-US" smtClean="0"/>
              <a:t>zničeny</a:t>
            </a:r>
            <a:r>
              <a:rPr lang="cs-CZ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69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Sázavský klášter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2320925"/>
            <a:ext cx="4572000" cy="3048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8" y="2328421"/>
            <a:ext cx="4619134" cy="3054284"/>
          </a:xfrm>
        </p:spPr>
      </p:pic>
    </p:spTree>
    <p:extLst>
      <p:ext uri="{BB962C8B-B14F-4D97-AF65-F5344CB8AC3E}">
        <p14:creationId xmlns:p14="http://schemas.microsoft.com/office/powerpoint/2010/main" val="23730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dirty="0" smtClean="0"/>
          </a:p>
          <a:p>
            <a:pPr algn="just"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obou aktivních ohnisek – Čech na západě a Bulharska na jihovýchodě – se slovanská písemná vzdělanost rozšířila rychle i k ostatním Slovanům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</a:t>
            </a:r>
            <a:r>
              <a:rPr lang="cs-CZ" altLang="cs-CZ" b="1" dirty="0">
                <a:solidFill>
                  <a:srgbClr val="000000"/>
                </a:solidFill>
              </a:rPr>
              <a:t>Bulharska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>
                <a:solidFill>
                  <a:srgbClr val="000000"/>
                </a:solidFill>
              </a:rPr>
              <a:t>– </a:t>
            </a:r>
            <a:r>
              <a:rPr lang="cs-CZ" altLang="cs-CZ" smtClean="0">
                <a:solidFill>
                  <a:srgbClr val="000000"/>
                </a:solidFill>
              </a:rPr>
              <a:t>na severovýchod – přes dnešní Rumunsko </a:t>
            </a:r>
            <a:r>
              <a:rPr lang="cs-CZ" altLang="cs-CZ" dirty="0">
                <a:solidFill>
                  <a:srgbClr val="000000"/>
                </a:solidFill>
              </a:rPr>
              <a:t>– na </a:t>
            </a:r>
            <a:r>
              <a:rPr lang="cs-CZ" altLang="cs-CZ" b="1" dirty="0">
                <a:solidFill>
                  <a:srgbClr val="000000"/>
                </a:solidFill>
              </a:rPr>
              <a:t>Rus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Z </a:t>
            </a:r>
            <a:r>
              <a:rPr lang="cs-CZ" altLang="cs-CZ" b="1" dirty="0">
                <a:solidFill>
                  <a:srgbClr val="000000"/>
                </a:solidFill>
              </a:rPr>
              <a:t>Bulharska</a:t>
            </a:r>
            <a:r>
              <a:rPr lang="cs-CZ" altLang="cs-CZ" dirty="0">
                <a:solidFill>
                  <a:srgbClr val="000000"/>
                </a:solidFill>
              </a:rPr>
              <a:t> – </a:t>
            </a:r>
            <a:r>
              <a:rPr lang="cs-CZ" altLang="cs-CZ" smtClean="0">
                <a:solidFill>
                  <a:srgbClr val="000000"/>
                </a:solidFill>
              </a:rPr>
              <a:t>na severozápad </a:t>
            </a:r>
            <a:r>
              <a:rPr lang="cs-CZ" altLang="cs-CZ" dirty="0" smtClean="0">
                <a:solidFill>
                  <a:srgbClr val="000000"/>
                </a:solidFill>
              </a:rPr>
              <a:t>– přes </a:t>
            </a:r>
            <a:r>
              <a:rPr lang="cs-CZ" altLang="cs-CZ" dirty="0">
                <a:solidFill>
                  <a:srgbClr val="000000"/>
                </a:solidFill>
              </a:rPr>
              <a:t>Srbsko – do </a:t>
            </a:r>
            <a:r>
              <a:rPr lang="cs-CZ" altLang="cs-CZ" dirty="0" smtClean="0">
                <a:solidFill>
                  <a:srgbClr val="000000"/>
                </a:solidFill>
              </a:rPr>
              <a:t>Bosny</a:t>
            </a:r>
          </a:p>
          <a:p>
            <a:pPr lvl="4"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  </a:t>
            </a:r>
            <a:r>
              <a:rPr lang="cs-CZ" altLang="cs-CZ" dirty="0" smtClean="0">
                <a:solidFill>
                  <a:srgbClr val="000000"/>
                </a:solidFill>
              </a:rPr>
              <a:t>-   </a:t>
            </a:r>
            <a:r>
              <a:rPr lang="cs-CZ" altLang="cs-CZ" sz="1900" smtClean="0">
                <a:solidFill>
                  <a:srgbClr val="000000"/>
                </a:solidFill>
              </a:rPr>
              <a:t>na severozápad – </a:t>
            </a:r>
            <a:r>
              <a:rPr lang="cs-CZ" altLang="cs-CZ" sz="1900" dirty="0">
                <a:solidFill>
                  <a:srgbClr val="000000"/>
                </a:solidFill>
              </a:rPr>
              <a:t>do Chorvatska</a:t>
            </a:r>
            <a:endParaRPr lang="cs-CZ" altLang="cs-CZ" sz="1900" dirty="0" smtClean="0">
              <a:solidFill>
                <a:srgbClr val="000000"/>
              </a:solidFill>
            </a:endParaRPr>
          </a:p>
          <a:p>
            <a:pPr marL="1645920" lvl="5" indent="0">
              <a:spcBef>
                <a:spcPts val="500"/>
              </a:spcBef>
              <a:buClr>
                <a:srgbClr val="336666"/>
              </a:buClr>
              <a:buSzPct val="70000"/>
              <a:buNone/>
            </a:pPr>
            <a:endParaRPr lang="cs-CZ" altLang="cs-CZ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Čechy</a:t>
            </a:r>
            <a:r>
              <a:rPr lang="cs-CZ" altLang="cs-CZ" dirty="0">
                <a:solidFill>
                  <a:srgbClr val="000000"/>
                </a:solidFill>
              </a:rPr>
              <a:t> – </a:t>
            </a:r>
            <a:r>
              <a:rPr lang="cs-CZ" altLang="cs-CZ" dirty="0" smtClean="0">
                <a:solidFill>
                  <a:srgbClr val="000000"/>
                </a:solidFill>
              </a:rPr>
              <a:t>na jih – do </a:t>
            </a:r>
            <a:r>
              <a:rPr lang="cs-CZ" altLang="cs-CZ" b="1" dirty="0">
                <a:solidFill>
                  <a:srgbClr val="000000"/>
                </a:solidFill>
              </a:rPr>
              <a:t>Chorvatska</a:t>
            </a:r>
          </a:p>
          <a:p>
            <a:pPr>
              <a:spcBef>
                <a:spcPts val="5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Čechy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dirty="0" smtClean="0">
                <a:solidFill>
                  <a:srgbClr val="000000"/>
                </a:solidFill>
              </a:rPr>
              <a:t>– na východ – </a:t>
            </a:r>
            <a:r>
              <a:rPr lang="cs-CZ" altLang="cs-CZ" smtClean="0">
                <a:solidFill>
                  <a:srgbClr val="000000"/>
                </a:solidFill>
              </a:rPr>
              <a:t>přes Uhry a jižní </a:t>
            </a:r>
            <a:r>
              <a:rPr lang="cs-CZ" altLang="cs-CZ" dirty="0" smtClean="0">
                <a:solidFill>
                  <a:srgbClr val="000000"/>
                </a:solidFill>
              </a:rPr>
              <a:t>Polsko – do </a:t>
            </a:r>
            <a:r>
              <a:rPr lang="cs-CZ" altLang="cs-CZ" b="1" dirty="0">
                <a:solidFill>
                  <a:srgbClr val="000000"/>
                </a:solidFill>
              </a:rPr>
              <a:t>kyjevského </a:t>
            </a:r>
            <a:r>
              <a:rPr lang="cs-CZ" altLang="cs-CZ" b="1" dirty="0" smtClean="0">
                <a:solidFill>
                  <a:srgbClr val="000000"/>
                </a:solidFill>
              </a:rPr>
              <a:t>státu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7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000000"/>
                </a:solidFill>
              </a:rPr>
              <a:t>Význam </a:t>
            </a:r>
            <a:r>
              <a:rPr lang="cs-CZ" altLang="cs-CZ" sz="3600" dirty="0" smtClean="0">
                <a:solidFill>
                  <a:srgbClr val="000000"/>
                </a:solidFill>
              </a:rPr>
              <a:t>staroslověnštiny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smtClean="0">
                <a:solidFill>
                  <a:srgbClr val="000000"/>
                </a:solidFill>
              </a:rPr>
              <a:t>během dvou-tří </a:t>
            </a:r>
            <a:r>
              <a:rPr lang="cs-CZ" altLang="cs-CZ">
                <a:solidFill>
                  <a:srgbClr val="000000"/>
                </a:solidFill>
              </a:rPr>
              <a:t>století </a:t>
            </a:r>
            <a:r>
              <a:rPr lang="cs-CZ" altLang="cs-CZ" smtClean="0">
                <a:solidFill>
                  <a:srgbClr val="000000"/>
                </a:solidFill>
              </a:rPr>
              <a:t>se knižní vzdělanost </a:t>
            </a:r>
            <a:r>
              <a:rPr lang="cs-CZ" altLang="cs-CZ" dirty="0">
                <a:solidFill>
                  <a:srgbClr val="000000"/>
                </a:solidFill>
              </a:rPr>
              <a:t>rozšířila ke </a:t>
            </a:r>
            <a:r>
              <a:rPr lang="cs-CZ" altLang="cs-CZ" b="1" dirty="0">
                <a:solidFill>
                  <a:srgbClr val="000000"/>
                </a:solidFill>
              </a:rPr>
              <a:t>všem</a:t>
            </a:r>
            <a:r>
              <a:rPr lang="cs-CZ" altLang="cs-CZ" dirty="0">
                <a:solidFill>
                  <a:srgbClr val="000000"/>
                </a:solidFill>
              </a:rPr>
              <a:t> slovanským národům.</a:t>
            </a:r>
          </a:p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>
                <a:solidFill>
                  <a:srgbClr val="000000"/>
                </a:solidFill>
              </a:rPr>
              <a:t>Staroslověnština</a:t>
            </a:r>
            <a:r>
              <a:rPr lang="cs-CZ" altLang="cs-CZ">
                <a:solidFill>
                  <a:srgbClr val="000000"/>
                </a:solidFill>
              </a:rPr>
              <a:t>, </a:t>
            </a:r>
            <a:r>
              <a:rPr lang="cs-CZ" altLang="cs-CZ" smtClean="0">
                <a:solidFill>
                  <a:srgbClr val="000000"/>
                </a:solidFill>
              </a:rPr>
              <a:t>vytvořená </a:t>
            </a:r>
            <a:r>
              <a:rPr lang="cs-CZ" altLang="cs-CZ" dirty="0">
                <a:solidFill>
                  <a:srgbClr val="000000"/>
                </a:solidFill>
              </a:rPr>
              <a:t>původně jako nástroj písemnictví určeného moravským Slovanům, se stala takřka </a:t>
            </a:r>
            <a:r>
              <a:rPr lang="cs-CZ" altLang="cs-CZ" b="1" dirty="0">
                <a:solidFill>
                  <a:srgbClr val="000000"/>
                </a:solidFill>
              </a:rPr>
              <a:t>obecně slovanským jazykem</a:t>
            </a:r>
            <a:r>
              <a:rPr lang="cs-CZ" altLang="cs-CZ" dirty="0">
                <a:solidFill>
                  <a:srgbClr val="000000"/>
                </a:solidFill>
              </a:rPr>
              <a:t> (díky živým stykům a vzájemné výměně kulturních hodnot)</a:t>
            </a:r>
          </a:p>
          <a:p>
            <a:pPr>
              <a:spcBef>
                <a:spcPts val="600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>
                <a:solidFill>
                  <a:srgbClr val="000000"/>
                </a:solidFill>
              </a:rPr>
              <a:t>Staroslověnština – třetí velký mezinárodní jazyk v dějinách evropské středověké vzdělanosti</a:t>
            </a:r>
            <a:r>
              <a:rPr lang="cs-CZ" altLang="cs-CZ" dirty="0">
                <a:solidFill>
                  <a:srgbClr val="000000"/>
                </a:solidFill>
              </a:rPr>
              <a:t> (vedle latiny a řečtiny)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6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120" y="3973286"/>
            <a:ext cx="9509760" cy="2043466"/>
          </a:xfrm>
        </p:spPr>
        <p:txBody>
          <a:bodyPr/>
          <a:lstStyle/>
          <a:p>
            <a:pPr algn="just"/>
            <a:r>
              <a:rPr lang="bg-BG" dirty="0" smtClean="0"/>
              <a:t>„</a:t>
            </a:r>
            <a:r>
              <a:rPr lang="en-US" b="1" i="1" dirty="0" err="1" smtClean="0"/>
              <a:t>Kdyby</a:t>
            </a:r>
            <a:r>
              <a:rPr lang="en-US" b="1" i="1" dirty="0" smtClean="0"/>
              <a:t> </a:t>
            </a:r>
            <a:r>
              <a:rPr lang="en-US" b="1" i="1" dirty="0" err="1"/>
              <a:t>byly</a:t>
            </a:r>
            <a:r>
              <a:rPr lang="en-US" b="1" i="1" dirty="0"/>
              <a:t> </a:t>
            </a:r>
            <a:r>
              <a:rPr lang="en-US" b="1" i="1" dirty="0" err="1"/>
              <a:t>brány</a:t>
            </a:r>
            <a:r>
              <a:rPr lang="en-US" b="1" i="1" dirty="0"/>
              <a:t> v </a:t>
            </a:r>
            <a:r>
              <a:rPr lang="en-US" b="1" i="1" dirty="0" err="1"/>
              <a:t>úvahu</a:t>
            </a:r>
            <a:r>
              <a:rPr lang="en-US" b="1" i="1" dirty="0"/>
              <a:t> </a:t>
            </a:r>
            <a:r>
              <a:rPr lang="en-US" b="1" i="1" dirty="0" err="1"/>
              <a:t>jen</a:t>
            </a:r>
            <a:r>
              <a:rPr lang="en-US" b="1" i="1" dirty="0"/>
              <a:t> </a:t>
            </a:r>
            <a:r>
              <a:rPr lang="en-US" b="1" i="1" dirty="0" err="1"/>
              <a:t>její</a:t>
            </a:r>
            <a:r>
              <a:rPr lang="en-US" b="1" i="1" dirty="0"/>
              <a:t> </a:t>
            </a:r>
            <a:r>
              <a:rPr lang="en-US" b="1" i="1" dirty="0" err="1"/>
              <a:t>politické</a:t>
            </a:r>
            <a:r>
              <a:rPr lang="en-US" b="1" i="1" dirty="0"/>
              <a:t> </a:t>
            </a:r>
            <a:r>
              <a:rPr lang="en-US" b="1" i="1" dirty="0" err="1"/>
              <a:t>dějiny</a:t>
            </a:r>
            <a:r>
              <a:rPr lang="en-US" b="1" i="1" dirty="0"/>
              <a:t>, </a:t>
            </a:r>
            <a:r>
              <a:rPr lang="en-US" b="1" i="1" dirty="0" err="1"/>
              <a:t>zůstala</a:t>
            </a:r>
            <a:r>
              <a:rPr lang="en-US" b="1" i="1" dirty="0"/>
              <a:t> by </a:t>
            </a:r>
            <a:r>
              <a:rPr lang="en-US" b="1" i="1" dirty="0" err="1"/>
              <a:t>Velká</a:t>
            </a:r>
            <a:r>
              <a:rPr lang="en-US" b="1" i="1" dirty="0"/>
              <a:t> Morava </a:t>
            </a:r>
            <a:r>
              <a:rPr lang="en-US" b="1" i="1" dirty="0" err="1"/>
              <a:t>pouze</a:t>
            </a:r>
            <a:r>
              <a:rPr lang="en-US" b="1" i="1" dirty="0"/>
              <a:t> </a:t>
            </a:r>
            <a:r>
              <a:rPr lang="en-US" b="1" i="1" dirty="0" err="1"/>
              <a:t>drobnou</a:t>
            </a:r>
            <a:r>
              <a:rPr lang="en-US" b="1" i="1" dirty="0"/>
              <a:t> </a:t>
            </a:r>
            <a:r>
              <a:rPr lang="en-US" b="1" i="1" dirty="0" err="1"/>
              <a:t>historickou</a:t>
            </a:r>
            <a:r>
              <a:rPr lang="en-US" b="1" i="1" dirty="0"/>
              <a:t> </a:t>
            </a:r>
            <a:r>
              <a:rPr lang="en-US" b="1" i="1" dirty="0" err="1"/>
              <a:t>epizodou</a:t>
            </a:r>
            <a:r>
              <a:rPr lang="en-US" b="1" i="1" dirty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východním</a:t>
            </a:r>
            <a:r>
              <a:rPr lang="en-US" b="1" i="1" dirty="0"/>
              <a:t> </a:t>
            </a:r>
            <a:r>
              <a:rPr lang="en-US" b="1" i="1" dirty="0" err="1"/>
              <a:t>pomezí</a:t>
            </a:r>
            <a:r>
              <a:rPr lang="en-US" b="1" i="1" dirty="0"/>
              <a:t> </a:t>
            </a:r>
            <a:r>
              <a:rPr lang="en-US" b="1" i="1" dirty="0" err="1"/>
              <a:t>franské</a:t>
            </a:r>
            <a:r>
              <a:rPr lang="en-US" b="1" i="1" dirty="0"/>
              <a:t> </a:t>
            </a:r>
            <a:r>
              <a:rPr lang="en-US" b="1" i="1" dirty="0" err="1"/>
              <a:t>říše</a:t>
            </a:r>
            <a:r>
              <a:rPr lang="en-US" b="1" i="1" dirty="0"/>
              <a:t>, </a:t>
            </a:r>
            <a:r>
              <a:rPr lang="en-US" b="1" i="1" dirty="0" err="1"/>
              <a:t>která</a:t>
            </a:r>
            <a:r>
              <a:rPr lang="en-US" b="1" i="1" dirty="0"/>
              <a:t> by v </a:t>
            </a:r>
            <a:r>
              <a:rPr lang="en-US" b="1" i="1" dirty="0" err="1"/>
              <a:t>historických</a:t>
            </a:r>
            <a:r>
              <a:rPr lang="en-US" b="1" i="1" dirty="0"/>
              <a:t> </a:t>
            </a:r>
            <a:r>
              <a:rPr lang="en-US" b="1" i="1" dirty="0" err="1"/>
              <a:t>příručkách</a:t>
            </a:r>
            <a:r>
              <a:rPr lang="en-US" b="1" i="1" dirty="0"/>
              <a:t> </a:t>
            </a:r>
            <a:r>
              <a:rPr lang="en-US" b="1" i="1" dirty="0" err="1"/>
              <a:t>byla</a:t>
            </a:r>
            <a:r>
              <a:rPr lang="en-US" b="1" i="1" dirty="0"/>
              <a:t> </a:t>
            </a:r>
            <a:r>
              <a:rPr lang="en-US" b="1" i="1" dirty="0" err="1"/>
              <a:t>maximálně</a:t>
            </a:r>
            <a:r>
              <a:rPr lang="en-US" b="1" i="1" dirty="0"/>
              <a:t> </a:t>
            </a:r>
            <a:r>
              <a:rPr lang="en-US" b="1" i="1" dirty="0" err="1"/>
              <a:t>zmíněna</a:t>
            </a:r>
            <a:r>
              <a:rPr lang="en-US" b="1" i="1" dirty="0"/>
              <a:t> </a:t>
            </a:r>
            <a:r>
              <a:rPr lang="en-US" b="1" i="1" dirty="0" err="1"/>
              <a:t>jednou</a:t>
            </a:r>
            <a:r>
              <a:rPr lang="en-US" b="1" i="1" dirty="0"/>
              <a:t> </a:t>
            </a:r>
            <a:r>
              <a:rPr lang="en-US" b="1" i="1" dirty="0" err="1"/>
              <a:t>či</a:t>
            </a:r>
            <a:r>
              <a:rPr lang="en-US" b="1" i="1" dirty="0"/>
              <a:t> </a:t>
            </a:r>
            <a:r>
              <a:rPr lang="en-US" b="1" i="1" dirty="0" err="1"/>
              <a:t>dvěma</a:t>
            </a:r>
            <a:r>
              <a:rPr lang="en-US" b="1" i="1" dirty="0"/>
              <a:t> </a:t>
            </a:r>
            <a:r>
              <a:rPr lang="en-US" b="1" i="1" dirty="0" err="1"/>
              <a:t>větami</a:t>
            </a:r>
            <a:r>
              <a:rPr lang="en-US" b="1" i="1" dirty="0"/>
              <a:t>. Co z </a:t>
            </a:r>
            <a:r>
              <a:rPr lang="en-US" b="1" i="1" dirty="0" err="1"/>
              <a:t>ní</a:t>
            </a:r>
            <a:r>
              <a:rPr lang="en-US" b="1" i="1" dirty="0"/>
              <a:t> </a:t>
            </a:r>
            <a:r>
              <a:rPr lang="en-US" b="1" i="1" dirty="0" err="1"/>
              <a:t>učinilo</a:t>
            </a:r>
            <a:r>
              <a:rPr lang="en-US" b="1" i="1" dirty="0"/>
              <a:t> </a:t>
            </a:r>
            <a:r>
              <a:rPr lang="en-US" b="1" i="1" dirty="0" err="1"/>
              <a:t>tak</a:t>
            </a:r>
            <a:r>
              <a:rPr lang="en-US" b="1" i="1" dirty="0"/>
              <a:t> </a:t>
            </a:r>
            <a:r>
              <a:rPr lang="en-US" b="1" i="1" dirty="0" err="1"/>
              <a:t>výrazný</a:t>
            </a:r>
            <a:r>
              <a:rPr lang="en-US" b="1" i="1" dirty="0"/>
              <a:t> a </a:t>
            </a:r>
            <a:r>
              <a:rPr lang="en-US" b="1" i="1" dirty="0" err="1"/>
              <a:t>nepominutelný</a:t>
            </a:r>
            <a:r>
              <a:rPr lang="en-US" b="1" i="1" dirty="0"/>
              <a:t> </a:t>
            </a:r>
            <a:r>
              <a:rPr lang="en-US" b="1" i="1" dirty="0" err="1"/>
              <a:t>historický</a:t>
            </a:r>
            <a:r>
              <a:rPr lang="en-US" b="1" i="1" dirty="0"/>
              <a:t> </a:t>
            </a:r>
            <a:r>
              <a:rPr lang="en-US" b="1" i="1" dirty="0" err="1"/>
              <a:t>fenomén</a:t>
            </a:r>
            <a:r>
              <a:rPr lang="en-US" b="1" i="1" dirty="0"/>
              <a:t>, </a:t>
            </a:r>
            <a:r>
              <a:rPr lang="en-US" b="1" i="1" dirty="0" err="1"/>
              <a:t>byla</a:t>
            </a:r>
            <a:r>
              <a:rPr lang="en-US" b="1" i="1" dirty="0"/>
              <a:t> </a:t>
            </a:r>
            <a:r>
              <a:rPr lang="en-US" b="1" i="1" dirty="0" err="1"/>
              <a:t>činnost</a:t>
            </a:r>
            <a:r>
              <a:rPr lang="en-US" b="1" i="1" dirty="0"/>
              <a:t> a </a:t>
            </a:r>
            <a:r>
              <a:rPr lang="en-US" b="1" i="1" dirty="0" err="1"/>
              <a:t>kulturní</a:t>
            </a:r>
            <a:r>
              <a:rPr lang="en-US" b="1" i="1" dirty="0"/>
              <a:t> </a:t>
            </a:r>
            <a:r>
              <a:rPr lang="en-US" b="1" i="1" dirty="0" err="1"/>
              <a:t>dílo</a:t>
            </a:r>
            <a:r>
              <a:rPr lang="en-US" b="1" i="1" dirty="0"/>
              <a:t> </a:t>
            </a:r>
            <a:r>
              <a:rPr lang="en-US" b="1" i="1" dirty="0" err="1"/>
              <a:t>cyrilometodějské</a:t>
            </a:r>
            <a:r>
              <a:rPr lang="en-US" b="1" i="1" dirty="0"/>
              <a:t> </a:t>
            </a:r>
            <a:r>
              <a:rPr lang="en-US" b="1" i="1" dirty="0" err="1"/>
              <a:t>misie</a:t>
            </a:r>
            <a:r>
              <a:rPr lang="en-US" b="1" i="1" dirty="0"/>
              <a:t>, </a:t>
            </a:r>
            <a:r>
              <a:rPr lang="en-US" b="1" i="1" dirty="0" err="1"/>
              <a:t>které</a:t>
            </a:r>
            <a:r>
              <a:rPr lang="en-US" b="1" i="1" dirty="0"/>
              <a:t> </a:t>
            </a:r>
            <a:r>
              <a:rPr lang="en-US" b="1" i="1" dirty="0" err="1"/>
              <a:t>mělo</a:t>
            </a:r>
            <a:r>
              <a:rPr lang="en-US" b="1" i="1" dirty="0"/>
              <a:t> </a:t>
            </a:r>
            <a:r>
              <a:rPr lang="en-US" b="1" i="1" dirty="0" err="1"/>
              <a:t>tak</a:t>
            </a:r>
            <a:r>
              <a:rPr lang="en-US" b="1" i="1" dirty="0"/>
              <a:t> </a:t>
            </a:r>
            <a:r>
              <a:rPr lang="en-US" b="1" i="1" dirty="0" err="1"/>
              <a:t>dalekosáhlý</a:t>
            </a:r>
            <a:r>
              <a:rPr lang="en-US" b="1" i="1" dirty="0"/>
              <a:t> </a:t>
            </a:r>
            <a:r>
              <a:rPr lang="en-US" b="1" i="1" dirty="0" err="1"/>
              <a:t>význam</a:t>
            </a:r>
            <a:r>
              <a:rPr lang="en-US" b="1" i="1" dirty="0"/>
              <a:t> pro </a:t>
            </a:r>
            <a:r>
              <a:rPr lang="en-US" b="1" i="1" dirty="0" err="1"/>
              <a:t>kulturní</a:t>
            </a:r>
            <a:r>
              <a:rPr lang="en-US" b="1" i="1" dirty="0"/>
              <a:t> – a </a:t>
            </a:r>
            <a:r>
              <a:rPr lang="en-US" b="1" i="1" dirty="0" err="1"/>
              <a:t>namnoze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 </a:t>
            </a:r>
            <a:r>
              <a:rPr lang="en-US" b="1" i="1" dirty="0" err="1"/>
              <a:t>politický</a:t>
            </a:r>
            <a:r>
              <a:rPr lang="en-US" b="1" i="1" dirty="0"/>
              <a:t> – </a:t>
            </a:r>
            <a:r>
              <a:rPr lang="en-US" b="1" i="1" dirty="0" err="1"/>
              <a:t>vývoj</a:t>
            </a:r>
            <a:r>
              <a:rPr lang="en-US" b="1" i="1" dirty="0"/>
              <a:t> </a:t>
            </a:r>
            <a:r>
              <a:rPr lang="en-US" b="1" i="1" dirty="0" err="1"/>
              <a:t>velké</a:t>
            </a:r>
            <a:r>
              <a:rPr lang="en-US" b="1" i="1" dirty="0"/>
              <a:t> </a:t>
            </a:r>
            <a:r>
              <a:rPr lang="en-US" b="1" i="1" dirty="0" err="1"/>
              <a:t>části</a:t>
            </a:r>
            <a:r>
              <a:rPr lang="en-US" b="1" i="1" dirty="0"/>
              <a:t> </a:t>
            </a:r>
            <a:r>
              <a:rPr lang="en-US" b="1" i="1" dirty="0" err="1"/>
              <a:t>slovanského</a:t>
            </a:r>
            <a:r>
              <a:rPr lang="en-US" b="1" i="1" dirty="0"/>
              <a:t> </a:t>
            </a:r>
            <a:r>
              <a:rPr lang="en-US" b="1" i="1" dirty="0" err="1"/>
              <a:t>světa</a:t>
            </a:r>
            <a:r>
              <a:rPr lang="en-US" b="1" i="1" dirty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dlouhá</a:t>
            </a:r>
            <a:r>
              <a:rPr lang="en-US" b="1" i="1" dirty="0"/>
              <a:t> </a:t>
            </a:r>
            <a:r>
              <a:rPr lang="en-US" b="1" i="1" dirty="0" err="1"/>
              <a:t>staletí</a:t>
            </a:r>
            <a:r>
              <a:rPr lang="en-US" dirty="0" smtClean="0"/>
              <a:t>.”</a:t>
            </a:r>
            <a:r>
              <a:rPr lang="cs-CZ" dirty="0" smtClean="0"/>
              <a:t> (</a:t>
            </a:r>
            <a:r>
              <a:rPr lang="en-US" dirty="0"/>
              <a:t>V. </a:t>
            </a:r>
            <a:r>
              <a:rPr lang="en-US" dirty="0" err="1"/>
              <a:t>Vavřínek</a:t>
            </a:r>
            <a:r>
              <a:rPr lang="en-US" dirty="0"/>
              <a:t>, </a:t>
            </a:r>
            <a:r>
              <a:rPr lang="en-US" dirty="0" smtClean="0"/>
              <a:t>2001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pic>
        <p:nvPicPr>
          <p:cNvPr id="2052" name="Picture 4" descr="http://nashagazeta.net/uploads/posts/2013-03/1363769299_1_km-lavra-200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47" y="489567"/>
            <a:ext cx="4222113" cy="281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46" y="438911"/>
            <a:ext cx="2281836" cy="33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 dirty="0"/>
              <a:t>Staroslověnské </a:t>
            </a:r>
            <a:r>
              <a:rPr lang="cs-CZ" b="1" dirty="0" smtClean="0"/>
              <a:t>písmo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Už v 10. století existovalo dvojí slovanské písmo, byla to </a:t>
            </a:r>
            <a:r>
              <a:rPr lang="cs-CZ" b="1" dirty="0"/>
              <a:t>hlaholice</a:t>
            </a:r>
            <a:r>
              <a:rPr lang="cs-CZ" dirty="0"/>
              <a:t> a </a:t>
            </a:r>
            <a:r>
              <a:rPr lang="cs-CZ" b="1" dirty="0"/>
              <a:t>cyrilice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Původním </a:t>
            </a:r>
            <a:r>
              <a:rPr lang="cs-CZ" b="1" dirty="0"/>
              <a:t>slovanským písmem byla hlaholice </a:t>
            </a:r>
            <a:r>
              <a:rPr lang="cs-CZ" dirty="0"/>
              <a:t>a jejím tvůrcem byl </a:t>
            </a:r>
            <a:r>
              <a:rPr lang="cs-CZ" b="1" dirty="0"/>
              <a:t>Konstantin</a:t>
            </a:r>
            <a:r>
              <a:rPr lang="cs-CZ" dirty="0"/>
              <a:t>. </a:t>
            </a:r>
            <a:r>
              <a:rPr lang="cs-CZ" i="1" dirty="0"/>
              <a:t>„Obě staré slovanské abecedy se od sebe značně liší již vnějším rázem. Zatímco cyrilice je v podstatě velké řecké </a:t>
            </a:r>
            <a:r>
              <a:rPr lang="cs-CZ" i="1"/>
              <a:t>písmo </a:t>
            </a:r>
            <a:r>
              <a:rPr lang="cs-CZ" i="1" smtClean="0"/>
              <a:t>doplněné </a:t>
            </a:r>
            <a:r>
              <a:rPr lang="cs-CZ" i="1" dirty="0"/>
              <a:t>několika literami pro potřeby slovanské, je hlaholice písmo celkem docela zvláštní, které připomíná jen vzdáleně několika literami malou řeckou abecedu, obsahuje několik prvků abeced východních (hlavně abecedy hebrejské) a celkovým rázem tvoří obdobu k některým východním abecedám (např. ke koptské).“</a:t>
            </a:r>
            <a:r>
              <a:rPr lang="cs-CZ" dirty="0"/>
              <a:t> Avšak i hlaholice navazuje na řeckou grafickou soustavu. </a:t>
            </a:r>
          </a:p>
          <a:p>
            <a:r>
              <a:rPr lang="cs-CZ" smtClean="0"/>
              <a:t>Rozdíl </a:t>
            </a:r>
            <a:r>
              <a:rPr lang="cs-CZ" dirty="0"/>
              <a:t>v obou staroslověnských abecedách </a:t>
            </a:r>
            <a:r>
              <a:rPr lang="cs-CZ"/>
              <a:t>je </a:t>
            </a:r>
            <a:r>
              <a:rPr lang="cs-CZ" smtClean="0"/>
              <a:t>patrný </a:t>
            </a:r>
            <a:r>
              <a:rPr lang="cs-CZ" dirty="0"/>
              <a:t>i co se týče číselných hodnot. Cyrilská písmena zachovávají číselnou hodnotu podle abecedy řecké. Hlaholice dává číselnou platnost i písmenům označujícím speciálně slovanské hlásky.</a:t>
            </a:r>
          </a:p>
          <a:p>
            <a:r>
              <a:rPr lang="cs-CZ" dirty="0"/>
              <a:t>Počátky </a:t>
            </a:r>
            <a:r>
              <a:rPr lang="cs-CZ" b="1" dirty="0" smtClean="0"/>
              <a:t>cyrilice</a:t>
            </a:r>
            <a:r>
              <a:rPr lang="cs-CZ" dirty="0" smtClean="0"/>
              <a:t> </a:t>
            </a:r>
            <a:r>
              <a:rPr lang="cs-CZ" dirty="0"/>
              <a:t>se datují do konce 9. století. Používala se </a:t>
            </a:r>
            <a:r>
              <a:rPr lang="cs-CZ" b="1" dirty="0"/>
              <a:t>nejdříve v Bulharsku</a:t>
            </a:r>
            <a:r>
              <a:rPr lang="cs-CZ" dirty="0"/>
              <a:t>. Cyrilice se užívala vedle hlaholice pro speciální účely. Jelikož byla hranatá, hodila se více jako písmo nápisové a také byla praktičtější tam, kde se vedle staroslověnštiny používala řečtina.</a:t>
            </a:r>
          </a:p>
          <a:p>
            <a:r>
              <a:rPr lang="cs-CZ" dirty="0"/>
              <a:t>Co vedlo Konstantina k tomu, aby vytvořil novou abecedu, není známo, ale předpokládá se, že důvodem byl fakt, že ani řecká ani latinská abeceda neměly dostatečný počet znaků </a:t>
            </a:r>
            <a:r>
              <a:rPr lang="cs-CZ" dirty="0" smtClean="0"/>
              <a:t>zachycující specifické slovanské fonémy.</a:t>
            </a: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2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„PÍSMO KONSTANTINOVI ZJEVIL BŮH“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Císař [Michael] svolal sněm, pozval Konstantina Filozofa a dal mu vyslechnout tu řeč [moravských vyslanců]. I pravil: „Vím, Filozofe, že je to pro tebe obtížné, ale je ti třeba tam jít, neboť tuto záležitost nemůže vyřídit nikdo jiný než ty“. Filozof odpověděl: „Ačkoliv jsem tělesně unaven a chorý, rád tam půjdu, mají-li pro svůj jazyk písmena“. I řekl mu císař: „Děd můj i otec můj a mnozí jiní je hledali, ale nenašli. Jak to mohu nalézt já?“ Filozof odpověděl: „Kdo může psát řeč na vodu? Mám si získat jméno </a:t>
            </a:r>
            <a:r>
              <a:rPr lang="cs-CZ" dirty="0" smtClean="0"/>
              <a:t>heretika</a:t>
            </a:r>
            <a:r>
              <a:rPr lang="cs-CZ" dirty="0"/>
              <a:t>?“ Odpověděl mu opět císař a Barda, jeho </a:t>
            </a:r>
            <a:r>
              <a:rPr lang="cs-CZ" dirty="0" err="1"/>
              <a:t>ujec</a:t>
            </a:r>
            <a:r>
              <a:rPr lang="cs-CZ" dirty="0"/>
              <a:t>: „Kdybys chtěl, může ti je vyjevit Bůh. Ten dává všem, kteří [o něco] prosí bez pochybování, a </a:t>
            </a:r>
            <a:r>
              <a:rPr lang="cs-CZ"/>
              <a:t>otevírá </a:t>
            </a:r>
            <a:r>
              <a:rPr lang="cs-CZ" smtClean="0"/>
              <a:t>tlukoucím.“ </a:t>
            </a:r>
            <a:endParaRPr lang="cs-CZ" dirty="0" smtClean="0"/>
          </a:p>
          <a:p>
            <a:pPr marL="45720" indent="0" algn="just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   Odešel tedy Filozof a podle dávného obyčeje se oddal s jinými pomocníky modlitbě. Brzy mu [je] zjevil Bůh, který slyší modlitby svých služebníků. A tehdy </a:t>
            </a:r>
            <a:r>
              <a:rPr lang="cs-CZ" b="1" dirty="0"/>
              <a:t>sestavil písmena a počal psát slova evangelia</a:t>
            </a:r>
            <a:r>
              <a:rPr lang="cs-CZ" dirty="0"/>
              <a:t>: Na počátku bylo slovo a slovo bylo u Boha i Bůh byl slovo a </a:t>
            </a:r>
            <a:r>
              <a:rPr lang="cs-CZ"/>
              <a:t>tak </a:t>
            </a:r>
            <a:r>
              <a:rPr lang="cs-CZ" smtClean="0"/>
              <a:t>dále...</a:t>
            </a:r>
            <a:endParaRPr lang="cs-CZ" dirty="0" smtClean="0"/>
          </a:p>
          <a:p>
            <a:pPr algn="r"/>
            <a:r>
              <a:rPr lang="cs-CZ" dirty="0" smtClean="0"/>
              <a:t>Život </a:t>
            </a:r>
            <a:r>
              <a:rPr lang="cs-CZ" dirty="0"/>
              <a:t>Konstantina Filozofa, kap. XIV.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4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„PÍSMO KONSTANTINOVI ZJEVIL BŮH“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Tehdy císař Michael řekl Filozofu Konstantinovi: „Slyšíš-li, Filozofe, tuto řeč [moravských vyslanců]? Kromě tebe to nemůže vykonat nikdo jiný. Zde pro tebe mnoho darů. Vezmi svého bratra, opata Metoděje, a jdi. Neboť jste Soluňané a </a:t>
            </a:r>
            <a:r>
              <a:rPr lang="cs-CZ" b="1" dirty="0"/>
              <a:t>všichni Soluňané hovoří čistě </a:t>
            </a:r>
            <a:r>
              <a:rPr lang="cs-CZ" b="1"/>
              <a:t>slovansky</a:t>
            </a:r>
            <a:r>
              <a:rPr lang="cs-CZ" smtClean="0"/>
              <a:t>“.</a:t>
            </a:r>
            <a:r>
              <a:rPr lang="cs-CZ" dirty="0"/>
              <a:t> Tu se podle slov apoštola Petra, který pravil: „Boha se bojte, </a:t>
            </a:r>
            <a:r>
              <a:rPr lang="cs-CZ"/>
              <a:t>císaře </a:t>
            </a:r>
            <a:r>
              <a:rPr lang="cs-CZ" smtClean="0"/>
              <a:t>ctěte,“ </a:t>
            </a:r>
            <a:r>
              <a:rPr lang="cs-CZ" dirty="0"/>
              <a:t>neodvážili odříci ani Bohu, ani císaři.</a:t>
            </a:r>
            <a:br>
              <a:rPr lang="cs-CZ" dirty="0"/>
            </a:br>
            <a:r>
              <a:rPr lang="cs-CZ" dirty="0"/>
              <a:t>   Když vyslechli [tu] velkou řeč, oddali se modlitbě i s dalšími, kteří byli téhož smýšlení jako oni. A tu Bůh zjevil Filozofovi slovanské knihy. A když hned </a:t>
            </a:r>
            <a:r>
              <a:rPr lang="cs-CZ" b="1" dirty="0"/>
              <a:t>sestrojil písmena a sestavil text</a:t>
            </a:r>
            <a:r>
              <a:rPr lang="cs-CZ" dirty="0"/>
              <a:t>, vydal se </a:t>
            </a:r>
            <a:r>
              <a:rPr lang="cs-CZ"/>
              <a:t>na </a:t>
            </a:r>
            <a:r>
              <a:rPr lang="cs-CZ" smtClean="0"/>
              <a:t>cestu...</a:t>
            </a:r>
            <a:endParaRPr lang="cs-CZ" dirty="0"/>
          </a:p>
          <a:p>
            <a:pPr algn="r"/>
            <a:r>
              <a:rPr lang="cs-CZ" dirty="0"/>
              <a:t>Život Metoděje, arcibiskupa moravského, kap. 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27" y="438912"/>
            <a:ext cx="4447309" cy="5605880"/>
          </a:xfrm>
        </p:spPr>
      </p:pic>
    </p:spTree>
    <p:extLst>
      <p:ext uri="{BB962C8B-B14F-4D97-AF65-F5344CB8AC3E}">
        <p14:creationId xmlns:p14="http://schemas.microsoft.com/office/powerpoint/2010/main" val="36340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9" y="272337"/>
            <a:ext cx="4312227" cy="603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76" y="550718"/>
            <a:ext cx="5535024" cy="674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0238" y="1788445"/>
            <a:ext cx="5314950" cy="4113213"/>
            <a:chOff x="1493" y="1200"/>
            <a:chExt cx="3348" cy="259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3" y="1200"/>
              <a:ext cx="334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93" y="1200"/>
              <a:ext cx="334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755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200" dirty="0">
                <a:solidFill>
                  <a:schemeClr val="tx1"/>
                </a:solidFill>
              </a:rPr>
              <a:t>Stránka z kodexu </a:t>
            </a:r>
            <a:r>
              <a:rPr lang="cs-CZ" altLang="cs-CZ" sz="3200" dirty="0" err="1">
                <a:solidFill>
                  <a:schemeClr val="tx1"/>
                </a:solidFill>
              </a:rPr>
              <a:t>Zografského</a:t>
            </a:r>
            <a:r>
              <a:rPr lang="cs-CZ" altLang="cs-CZ" sz="3200" dirty="0">
                <a:solidFill>
                  <a:schemeClr val="tx1"/>
                </a:solidFill>
              </a:rPr>
              <a:t>, psaného na přelomu 10. a 11. století v klášteře </a:t>
            </a:r>
            <a:r>
              <a:rPr lang="cs-CZ" altLang="cs-CZ" sz="3200">
                <a:solidFill>
                  <a:schemeClr val="tx1"/>
                </a:solidFill>
              </a:rPr>
              <a:t>na </a:t>
            </a:r>
            <a:r>
              <a:rPr lang="cs-CZ" altLang="cs-CZ" sz="3200" smtClean="0">
                <a:solidFill>
                  <a:schemeClr val="tx1"/>
                </a:solidFill>
              </a:rPr>
              <a:t>Svaté hoře (Athos)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37484" y="1788445"/>
            <a:ext cx="3187700" cy="4113213"/>
            <a:chOff x="1973" y="1200"/>
            <a:chExt cx="2008" cy="259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200"/>
              <a:ext cx="200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73" y="1200"/>
              <a:ext cx="2008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9379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www. moraviamagna.cz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81" y="1527048"/>
            <a:ext cx="8393331" cy="5663461"/>
          </a:xfrm>
        </p:spPr>
      </p:pic>
    </p:spTree>
    <p:extLst>
      <p:ext uri="{BB962C8B-B14F-4D97-AF65-F5344CB8AC3E}">
        <p14:creationId xmlns:p14="http://schemas.microsoft.com/office/powerpoint/2010/main" val="33390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www. moraviamagna.cz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92" y="1527048"/>
            <a:ext cx="7350717" cy="4936097"/>
          </a:xfrm>
        </p:spPr>
      </p:pic>
    </p:spTree>
    <p:extLst>
      <p:ext uri="{BB962C8B-B14F-4D97-AF65-F5344CB8AC3E}">
        <p14:creationId xmlns:p14="http://schemas.microsoft.com/office/powerpoint/2010/main" val="35948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96" y="1871067"/>
            <a:ext cx="2771603" cy="3777592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88" y="438912"/>
            <a:ext cx="7132599" cy="495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BARTŮNĚK, Václav. </a:t>
            </a:r>
            <a:r>
              <a:rPr lang="cs-CZ" i="1" dirty="0"/>
              <a:t>Soluňští bratři: 1100 let od příchodu sv. Cyrila a Metoděje na Moravu</a:t>
            </a:r>
            <a:r>
              <a:rPr lang="cs-CZ" dirty="0"/>
              <a:t>. 2. vyd. Praha: Česká katolická charita</a:t>
            </a:r>
            <a:r>
              <a:rPr lang="cs-CZ"/>
              <a:t>, </a:t>
            </a:r>
            <a:r>
              <a:rPr lang="cs-CZ" smtClean="0"/>
              <a:t>1963.</a:t>
            </a:r>
            <a:endParaRPr lang="cs-CZ" dirty="0"/>
          </a:p>
          <a:p>
            <a:r>
              <a:rPr lang="cs-CZ" dirty="0"/>
              <a:t>BAUER, Alois. </a:t>
            </a:r>
            <a:r>
              <a:rPr lang="cs-CZ" i="1" dirty="0"/>
              <a:t>Čeština na dlani: přehled světové a české literatury : český jazyk</a:t>
            </a:r>
            <a:r>
              <a:rPr lang="cs-CZ" dirty="0"/>
              <a:t>. 1. vyd. Olomouc: </a:t>
            </a:r>
            <a:r>
              <a:rPr lang="cs-CZ" dirty="0" err="1"/>
              <a:t>Rubico</a:t>
            </a:r>
            <a:r>
              <a:rPr lang="cs-CZ"/>
              <a:t>, </a:t>
            </a:r>
            <a:r>
              <a:rPr lang="cs-CZ" smtClean="0"/>
              <a:t>2000.</a:t>
            </a:r>
            <a:endParaRPr lang="cs-CZ" dirty="0" smtClean="0"/>
          </a:p>
          <a:p>
            <a:r>
              <a:rPr lang="cs-CZ" dirty="0" smtClean="0"/>
              <a:t>DAVIDOVÁ</a:t>
            </a:r>
            <a:r>
              <a:rPr lang="cs-CZ" dirty="0"/>
              <a:t>, D. </a:t>
            </a:r>
            <a:r>
              <a:rPr lang="cs-CZ" i="1" dirty="0"/>
              <a:t>Základy slovanské filologie a staroslověnštiny. </a:t>
            </a:r>
            <a:r>
              <a:rPr lang="cs-CZ" dirty="0"/>
              <a:t>Ostrava: Pedagogická fakulta v Ostravě, 1978</a:t>
            </a:r>
            <a:r>
              <a:rPr lang="cs-CZ" dirty="0" smtClean="0"/>
              <a:t>.</a:t>
            </a:r>
          </a:p>
          <a:p>
            <a:r>
              <a:rPr lang="cs-CZ" dirty="0"/>
              <a:t>HORA</a:t>
            </a:r>
            <a:r>
              <a:rPr lang="cs-CZ"/>
              <a:t>, </a:t>
            </a:r>
            <a:r>
              <a:rPr lang="cs-CZ" smtClean="0"/>
              <a:t>Petr. </a:t>
            </a:r>
            <a:r>
              <a:rPr lang="cs-CZ" i="1" dirty="0"/>
              <a:t>Toulky </a:t>
            </a:r>
            <a:r>
              <a:rPr lang="cs-CZ" i="1"/>
              <a:t>českou </a:t>
            </a:r>
            <a:r>
              <a:rPr lang="cs-CZ" i="1" smtClean="0"/>
              <a:t>minulostí</a:t>
            </a:r>
            <a:r>
              <a:rPr lang="cs-CZ" smtClean="0"/>
              <a:t>. První díl. Praha: ROH, 1985.</a:t>
            </a:r>
            <a:endParaRPr lang="cs-CZ" dirty="0"/>
          </a:p>
          <a:p>
            <a:r>
              <a:rPr lang="cs-CZ" dirty="0"/>
              <a:t>HORÁLEK, K. – KURZ, J. – DOSTÁL, A. </a:t>
            </a:r>
            <a:r>
              <a:rPr lang="cs-CZ" i="1" dirty="0"/>
              <a:t>Základy staroslověnštiny.</a:t>
            </a:r>
            <a:r>
              <a:rPr lang="cs-CZ" dirty="0"/>
              <a:t> Praha: Státní pedagogické nakladatelství, 1961</a:t>
            </a:r>
            <a:r>
              <a:rPr lang="cs-CZ" dirty="0" smtClean="0"/>
              <a:t>.</a:t>
            </a:r>
          </a:p>
          <a:p>
            <a:pPr lvl="0"/>
            <a:r>
              <a:rPr lang="cs-CZ" smtClean="0"/>
              <a:t>KOUBA</a:t>
            </a:r>
            <a:r>
              <a:rPr lang="en-US" smtClean="0"/>
              <a:t>, </a:t>
            </a:r>
            <a:r>
              <a:rPr lang="en-US" dirty="0"/>
              <a:t>Miroslav: </a:t>
            </a:r>
            <a:r>
              <a:rPr lang="en-US" dirty="0" err="1"/>
              <a:t>Cyrilometodějský</a:t>
            </a:r>
            <a:r>
              <a:rPr lang="en-US" dirty="0"/>
              <a:t> </a:t>
            </a:r>
            <a:r>
              <a:rPr lang="en-US" dirty="0" err="1"/>
              <a:t>kult</a:t>
            </a:r>
            <a:r>
              <a:rPr lang="en-US" dirty="0"/>
              <a:t> v </a:t>
            </a:r>
            <a:r>
              <a:rPr lang="en-US" dirty="0" err="1"/>
              <a:t>historické</a:t>
            </a:r>
            <a:r>
              <a:rPr lang="en-US" dirty="0"/>
              <a:t> </a:t>
            </a:r>
            <a:r>
              <a:rPr lang="en-US" dirty="0" err="1"/>
              <a:t>paměti</a:t>
            </a:r>
            <a:r>
              <a:rPr lang="en-US" dirty="0"/>
              <a:t> </a:t>
            </a:r>
            <a:r>
              <a:rPr lang="en-US" dirty="0" err="1"/>
              <a:t>bulharsko-makedonského</a:t>
            </a:r>
            <a:r>
              <a:rPr lang="en-US" dirty="0"/>
              <a:t> </a:t>
            </a:r>
            <a:r>
              <a:rPr lang="en-US" dirty="0" err="1"/>
              <a:t>obrození</a:t>
            </a:r>
            <a:r>
              <a:rPr lang="en-US" dirty="0"/>
              <a:t>. // </a:t>
            </a:r>
            <a:r>
              <a:rPr lang="en-US" i="1" dirty="0" err="1"/>
              <a:t>Slavica</a:t>
            </a:r>
            <a:r>
              <a:rPr lang="en-US" i="1" dirty="0"/>
              <a:t> </a:t>
            </a:r>
            <a:r>
              <a:rPr lang="en-US" i="1" dirty="0" err="1"/>
              <a:t>litteraria</a:t>
            </a:r>
            <a:r>
              <a:rPr lang="en-US" dirty="0"/>
              <a:t>. 2014, vol. 17, </a:t>
            </a:r>
            <a:r>
              <a:rPr lang="en-US" dirty="0" err="1"/>
              <a:t>iss</a:t>
            </a:r>
            <a:r>
              <a:rPr lang="en-US" dirty="0"/>
              <a:t>. 1.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76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GALUŠKA</a:t>
            </a:r>
            <a:r>
              <a:rPr lang="cs-CZ" dirty="0"/>
              <a:t>, Luděk. </a:t>
            </a:r>
            <a:r>
              <a:rPr lang="cs-CZ" i="1" dirty="0"/>
              <a:t>Velká Morava</a:t>
            </a:r>
            <a:r>
              <a:rPr lang="cs-CZ" dirty="0"/>
              <a:t>. 1. vyd. Brno: Moravské zemské muzeum</a:t>
            </a:r>
            <a:r>
              <a:rPr lang="cs-CZ"/>
              <a:t>, </a:t>
            </a:r>
            <a:r>
              <a:rPr lang="cs-CZ" smtClean="0"/>
              <a:t>1991.</a:t>
            </a:r>
            <a:endParaRPr lang="cs-CZ" dirty="0"/>
          </a:p>
          <a:p>
            <a:r>
              <a:rPr lang="cs-CZ" dirty="0"/>
              <a:t>GALUŠKA, Luděk a VAŠKOVÝCH, Miroslav. </a:t>
            </a:r>
            <a:r>
              <a:rPr lang="cs-CZ" i="1" dirty="0"/>
              <a:t>Křesťanství na Velké Moravě a byzantská misie: pravdivý příběh byzantských věrozvěstů Konstantina a Metoděje</a:t>
            </a:r>
            <a:r>
              <a:rPr lang="cs-CZ"/>
              <a:t>. </a:t>
            </a:r>
            <a:r>
              <a:rPr lang="cs-CZ" smtClean="0"/>
              <a:t>Uherské Hradiště: </a:t>
            </a:r>
            <a:r>
              <a:rPr lang="cs-CZ" dirty="0"/>
              <a:t>Slovácké muzeum</a:t>
            </a:r>
            <a:r>
              <a:rPr lang="cs-CZ"/>
              <a:t>, </a:t>
            </a:r>
            <a:r>
              <a:rPr lang="cs-CZ" smtClean="0"/>
              <a:t>2013.</a:t>
            </a:r>
            <a:endParaRPr lang="cs-CZ" dirty="0"/>
          </a:p>
          <a:p>
            <a:r>
              <a:rPr lang="cs-CZ" dirty="0"/>
              <a:t>GRIVEC, Franc a JEMELKA, František. </a:t>
            </a:r>
            <a:r>
              <a:rPr lang="cs-CZ" i="1" dirty="0"/>
              <a:t>Slovanští </a:t>
            </a:r>
            <a:r>
              <a:rPr lang="cs-CZ" i="1" dirty="0" err="1"/>
              <a:t>apoštolé</a:t>
            </a:r>
            <a:r>
              <a:rPr lang="cs-CZ" i="1" dirty="0"/>
              <a:t> sv. Cyril a Metoděj</a:t>
            </a:r>
            <a:r>
              <a:rPr lang="cs-CZ" dirty="0"/>
              <a:t>. Olomouc: Apoštolát</a:t>
            </a:r>
            <a:r>
              <a:rPr lang="cs-CZ"/>
              <a:t>, </a:t>
            </a:r>
            <a:r>
              <a:rPr lang="cs-CZ" smtClean="0"/>
              <a:t>1927.</a:t>
            </a:r>
            <a:endParaRPr lang="cs-CZ" dirty="0"/>
          </a:p>
          <a:p>
            <a:r>
              <a:rPr lang="cs-CZ" dirty="0"/>
              <a:t>HAVLÍK, Lubomír Emil. </a:t>
            </a:r>
            <a:r>
              <a:rPr lang="cs-CZ" i="1" dirty="0"/>
              <a:t>Kronika o Velké Moravě</a:t>
            </a:r>
            <a:r>
              <a:rPr lang="cs-CZ" dirty="0"/>
              <a:t>. 1. vyd. Brno: Blok</a:t>
            </a:r>
            <a:r>
              <a:rPr lang="cs-CZ"/>
              <a:t>, </a:t>
            </a:r>
            <a:r>
              <a:rPr lang="cs-CZ" smtClean="0"/>
              <a:t>1987.</a:t>
            </a:r>
            <a:endParaRPr lang="cs-CZ" dirty="0"/>
          </a:p>
          <a:p>
            <a:r>
              <a:rPr lang="cs-CZ" dirty="0"/>
              <a:t>KOLÁR, Jaroslav. </a:t>
            </a:r>
            <a:r>
              <a:rPr lang="cs-CZ" i="1" dirty="0"/>
              <a:t>Středověké legendy o českých světcích</a:t>
            </a:r>
            <a:r>
              <a:rPr lang="cs-CZ" dirty="0"/>
              <a:t>. Praha: Nakladatelství Lidové noviny</a:t>
            </a:r>
            <a:r>
              <a:rPr lang="cs-CZ"/>
              <a:t>, </a:t>
            </a:r>
            <a:r>
              <a:rPr lang="cs-CZ" smtClean="0"/>
              <a:t>1998.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VAŠICA, Josef. </a:t>
            </a:r>
            <a:r>
              <a:rPr lang="cs-CZ" i="1" dirty="0"/>
              <a:t>Literární památky epochy </a:t>
            </a:r>
            <a:r>
              <a:rPr lang="cs-CZ" i="1"/>
              <a:t>Velkomoravské </a:t>
            </a:r>
            <a:r>
              <a:rPr lang="cs-CZ" i="1" smtClean="0"/>
              <a:t>863–885</a:t>
            </a:r>
            <a:r>
              <a:rPr lang="cs-CZ" dirty="0"/>
              <a:t>. Praha: Lidová demokracie</a:t>
            </a:r>
            <a:r>
              <a:rPr lang="cs-CZ"/>
              <a:t>, </a:t>
            </a:r>
            <a:r>
              <a:rPr lang="cs-CZ" smtClean="0"/>
              <a:t>1966.</a:t>
            </a:r>
            <a:endParaRPr lang="cs-CZ" dirty="0" smtClean="0"/>
          </a:p>
          <a:p>
            <a:pPr lvl="0"/>
            <a:r>
              <a:rPr lang="cs-CZ" smtClean="0"/>
              <a:t>VAVŘÍNEK</a:t>
            </a:r>
            <a:r>
              <a:rPr lang="en-US" smtClean="0"/>
              <a:t>, </a:t>
            </a:r>
            <a:r>
              <a:rPr lang="en-US" dirty="0" err="1"/>
              <a:t>Vladimír</a:t>
            </a:r>
            <a:r>
              <a:rPr lang="en-US" dirty="0"/>
              <a:t>: </a:t>
            </a:r>
            <a:r>
              <a:rPr lang="en-US" dirty="0" err="1"/>
              <a:t>Velká</a:t>
            </a:r>
            <a:r>
              <a:rPr lang="en-US" dirty="0"/>
              <a:t> Morava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Byzancí</a:t>
            </a:r>
            <a:r>
              <a:rPr lang="en-US" dirty="0"/>
              <a:t> a </a:t>
            </a:r>
            <a:r>
              <a:rPr lang="en-US" dirty="0" err="1"/>
              <a:t>latinským</a:t>
            </a:r>
            <a:r>
              <a:rPr lang="en-US" dirty="0"/>
              <a:t> </a:t>
            </a:r>
            <a:r>
              <a:rPr lang="en-US" dirty="0" err="1"/>
              <a:t>Západem</a:t>
            </a:r>
            <a:r>
              <a:rPr lang="en-US" dirty="0"/>
              <a:t>. </a:t>
            </a:r>
            <a:r>
              <a:rPr lang="en-US" dirty="0" err="1"/>
              <a:t>Velká</a:t>
            </a:r>
            <a:r>
              <a:rPr lang="en-US" dirty="0"/>
              <a:t> Morava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Východem</a:t>
            </a:r>
            <a:r>
              <a:rPr lang="en-US" dirty="0"/>
              <a:t> a </a:t>
            </a:r>
            <a:r>
              <a:rPr lang="en-US" dirty="0" err="1"/>
              <a:t>Západem</a:t>
            </a:r>
            <a:r>
              <a:rPr lang="en-US" dirty="0"/>
              <a:t>. // </a:t>
            </a:r>
            <a:r>
              <a:rPr lang="en-US" i="1" dirty="0" err="1"/>
              <a:t>Sborník</a:t>
            </a:r>
            <a:r>
              <a:rPr lang="en-US" i="1" dirty="0"/>
              <a:t> </a:t>
            </a:r>
            <a:r>
              <a:rPr lang="en-US" i="1" dirty="0" err="1"/>
              <a:t>příspěvků</a:t>
            </a:r>
            <a:r>
              <a:rPr lang="en-US" i="1" dirty="0"/>
              <a:t> z </a:t>
            </a:r>
            <a:r>
              <a:rPr lang="en-US" i="1" dirty="0" err="1"/>
              <a:t>mezinárodní</a:t>
            </a:r>
            <a:r>
              <a:rPr lang="en-US" i="1" dirty="0"/>
              <a:t> </a:t>
            </a:r>
            <a:r>
              <a:rPr lang="en-US" i="1" dirty="0" err="1"/>
              <a:t>vědecké</a:t>
            </a:r>
            <a:r>
              <a:rPr lang="en-US" i="1" dirty="0"/>
              <a:t> </a:t>
            </a:r>
            <a:r>
              <a:rPr lang="en-US" i="1" dirty="0" err="1"/>
              <a:t>konference</a:t>
            </a:r>
            <a:r>
              <a:rPr lang="en-US" i="1" dirty="0"/>
              <a:t>, </a:t>
            </a:r>
            <a:r>
              <a:rPr lang="en-US" i="1" dirty="0" err="1"/>
              <a:t>Uherské</a:t>
            </a:r>
            <a:r>
              <a:rPr lang="en-US" i="1" dirty="0"/>
              <a:t> </a:t>
            </a:r>
            <a:r>
              <a:rPr lang="en-US" i="1" dirty="0" err="1"/>
              <a:t>Hradiště</a:t>
            </a:r>
            <a:r>
              <a:rPr lang="en-US" i="1" dirty="0"/>
              <a:t>, </a:t>
            </a:r>
            <a:r>
              <a:rPr lang="en-US" i="1" dirty="0" err="1"/>
              <a:t>Staré</a:t>
            </a:r>
            <a:r>
              <a:rPr lang="en-US" i="1" dirty="0"/>
              <a:t> </a:t>
            </a:r>
            <a:r>
              <a:rPr lang="en-US" i="1" err="1"/>
              <a:t>Město</a:t>
            </a:r>
            <a:r>
              <a:rPr lang="en-US" i="1"/>
              <a:t> </a:t>
            </a:r>
            <a:r>
              <a:rPr lang="en-US" i="1" smtClean="0"/>
              <a:t>28.</a:t>
            </a:r>
            <a:r>
              <a:rPr lang="cs-CZ" i="1" smtClean="0"/>
              <a:t> </a:t>
            </a:r>
            <a:r>
              <a:rPr lang="en-US" i="1" smtClean="0"/>
              <a:t>9.</a:t>
            </a:r>
            <a:r>
              <a:rPr lang="cs-CZ" i="1" smtClean="0"/>
              <a:t> </a:t>
            </a:r>
            <a:r>
              <a:rPr lang="en-US" i="1" smtClean="0"/>
              <a:t>-</a:t>
            </a:r>
            <a:r>
              <a:rPr lang="cs-CZ" i="1" smtClean="0"/>
              <a:t> </a:t>
            </a:r>
            <a:r>
              <a:rPr lang="en-US" i="1" smtClean="0"/>
              <a:t>1.</a:t>
            </a:r>
            <a:r>
              <a:rPr lang="cs-CZ" i="1" smtClean="0"/>
              <a:t> </a:t>
            </a:r>
            <a:r>
              <a:rPr lang="en-US" i="1" smtClean="0"/>
              <a:t>10.</a:t>
            </a:r>
            <a:r>
              <a:rPr lang="cs-CZ" i="1" smtClean="0"/>
              <a:t> </a:t>
            </a:r>
            <a:r>
              <a:rPr lang="en-US" i="1" smtClean="0"/>
              <a:t>1999</a:t>
            </a:r>
            <a:r>
              <a:rPr lang="en-US" dirty="0"/>
              <a:t>, ed. </a:t>
            </a:r>
            <a:r>
              <a:rPr lang="en-US" dirty="0" err="1"/>
              <a:t>Luděk</a:t>
            </a:r>
            <a:r>
              <a:rPr lang="en-US" dirty="0"/>
              <a:t> </a:t>
            </a:r>
            <a:r>
              <a:rPr lang="en-US" dirty="0" err="1"/>
              <a:t>Galuška</a:t>
            </a:r>
            <a:r>
              <a:rPr lang="en-US" dirty="0"/>
              <a:t>, Pavel </a:t>
            </a:r>
            <a:r>
              <a:rPr lang="en-US" dirty="0" err="1"/>
              <a:t>Kouřil</a:t>
            </a:r>
            <a:r>
              <a:rPr lang="en-US" dirty="0"/>
              <a:t>, </a:t>
            </a:r>
            <a:r>
              <a:rPr lang="en-US" err="1"/>
              <a:t>Zdeněk</a:t>
            </a:r>
            <a:r>
              <a:rPr lang="en-US"/>
              <a:t> </a:t>
            </a:r>
            <a:r>
              <a:rPr lang="en-US" smtClean="0"/>
              <a:t>Měřínský</a:t>
            </a:r>
            <a:r>
              <a:rPr lang="cs-CZ" smtClean="0"/>
              <a:t>. </a:t>
            </a:r>
            <a:r>
              <a:rPr lang="en-US" smtClean="0"/>
              <a:t>Brno</a:t>
            </a:r>
            <a:r>
              <a:rPr lang="cs-CZ" smtClean="0"/>
              <a:t>: AÚ AV ČR,</a:t>
            </a:r>
            <a:r>
              <a:rPr lang="en-US" smtClean="0"/>
              <a:t> </a:t>
            </a:r>
            <a:r>
              <a:rPr lang="en-US" dirty="0"/>
              <a:t>2001, s. 413-419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/>
              <a:t>VEČERKA, Radoslav. </a:t>
            </a:r>
            <a:r>
              <a:rPr lang="cs-CZ" i="1" dirty="0"/>
              <a:t>Staroslověnština: vysokoškolská učebnice pro studenty pedagogických a filozofických fakult</a:t>
            </a:r>
            <a:r>
              <a:rPr lang="cs-CZ" dirty="0"/>
              <a:t>. 1.vyd. Praha: SPN</a:t>
            </a:r>
            <a:r>
              <a:rPr lang="cs-CZ"/>
              <a:t>, </a:t>
            </a:r>
            <a:r>
              <a:rPr lang="cs-CZ" smtClean="0"/>
              <a:t>1984.</a:t>
            </a:r>
            <a:endParaRPr lang="cs-CZ" dirty="0" smtClean="0"/>
          </a:p>
          <a:p>
            <a:r>
              <a:rPr lang="cs-CZ" dirty="0"/>
              <a:t>VEČERKA</a:t>
            </a:r>
            <a:r>
              <a:rPr lang="cs-CZ"/>
              <a:t>, </a:t>
            </a:r>
            <a:r>
              <a:rPr lang="cs-CZ" smtClean="0"/>
              <a:t>Radoslav. </a:t>
            </a:r>
            <a:r>
              <a:rPr lang="cs-CZ" i="1" dirty="0"/>
              <a:t>Slovanské počátky české knižní vzdělanosti. </a:t>
            </a:r>
            <a:r>
              <a:rPr lang="cs-CZ" dirty="0"/>
              <a:t>Praha</a:t>
            </a:r>
            <a:r>
              <a:rPr lang="cs-CZ"/>
              <a:t>: </a:t>
            </a:r>
            <a:r>
              <a:rPr lang="cs-CZ" smtClean="0"/>
              <a:t>SPN, </a:t>
            </a:r>
            <a:r>
              <a:rPr lang="cs-CZ" dirty="0"/>
              <a:t>1963.</a:t>
            </a:r>
          </a:p>
          <a:p>
            <a:pPr lvl="0"/>
            <a:r>
              <a:rPr lang="cs-CZ" smtClean="0"/>
              <a:t>VEČERKA</a:t>
            </a:r>
            <a:r>
              <a:rPr lang="en-US" smtClean="0"/>
              <a:t>, Radoslav</a:t>
            </a:r>
            <a:r>
              <a:rPr lang="cs-CZ" dirty="0"/>
              <a:t>.</a:t>
            </a:r>
            <a:r>
              <a:rPr lang="en-US" smtClean="0"/>
              <a:t> </a:t>
            </a:r>
            <a:r>
              <a:rPr lang="en-US" i="1" dirty="0" err="1"/>
              <a:t>Základy</a:t>
            </a:r>
            <a:r>
              <a:rPr lang="en-US" i="1" dirty="0"/>
              <a:t> </a:t>
            </a:r>
            <a:r>
              <a:rPr lang="en-US" i="1" dirty="0" err="1"/>
              <a:t>slovanské</a:t>
            </a:r>
            <a:r>
              <a:rPr lang="en-US" i="1" dirty="0"/>
              <a:t> </a:t>
            </a:r>
            <a:r>
              <a:rPr lang="en-US" i="1" dirty="0" err="1"/>
              <a:t>filologie</a:t>
            </a:r>
            <a:r>
              <a:rPr lang="en-US" i="1" dirty="0"/>
              <a:t> a </a:t>
            </a:r>
            <a:r>
              <a:rPr lang="en-US" i="1" dirty="0" err="1"/>
              <a:t>staroslověnštiny</a:t>
            </a:r>
            <a:r>
              <a:rPr lang="en-US"/>
              <a:t>. </a:t>
            </a:r>
            <a:r>
              <a:rPr lang="en-US" smtClean="0"/>
              <a:t>Brno</a:t>
            </a:r>
            <a:r>
              <a:rPr lang="cs-CZ" smtClean="0"/>
              <a:t>: FF MU,</a:t>
            </a:r>
            <a:r>
              <a:rPr lang="en-US" smtClean="0"/>
              <a:t> </a:t>
            </a:r>
            <a:r>
              <a:rPr lang="en-US" dirty="0"/>
              <a:t>2002.</a:t>
            </a:r>
            <a:endParaRPr lang="cs-CZ" dirty="0"/>
          </a:p>
          <a:p>
            <a:endParaRPr lang="cs-CZ" dirty="0"/>
          </a:p>
          <a:p>
            <a:pPr marL="4572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19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85" y="1631661"/>
            <a:ext cx="2904648" cy="4343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37" y="2149889"/>
            <a:ext cx="4973643" cy="33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3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341120" y="438912"/>
            <a:ext cx="7401977" cy="1088136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dirty="0">
                <a:solidFill>
                  <a:srgbClr val="000000"/>
                </a:solidFill>
              </a:rPr>
              <a:t>Vznik nejstaršího slovanského spisovného jazyka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475"/>
              </a:spcBef>
              <a:buClrTx/>
              <a:buSzPct val="70000"/>
              <a:buFontTx/>
              <a:buNone/>
            </a:pPr>
            <a:r>
              <a:rPr lang="cs-CZ" altLang="cs-CZ" sz="2400" b="1" dirty="0">
                <a:solidFill>
                  <a:srgbClr val="000000"/>
                </a:solidFill>
              </a:rPr>
              <a:t>Staroslověnština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nejstarší slovanský </a:t>
            </a:r>
            <a:r>
              <a:rPr lang="cs-CZ" altLang="cs-CZ" b="1" dirty="0"/>
              <a:t>spisovný</a:t>
            </a:r>
            <a:r>
              <a:rPr lang="cs-CZ" altLang="cs-CZ" dirty="0"/>
              <a:t> jazyk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do písemnictví byla uvedena jako nástroj </a:t>
            </a:r>
            <a:r>
              <a:rPr lang="cs-CZ" altLang="cs-CZ" b="1" i="1" dirty="0"/>
              <a:t>misionářské</a:t>
            </a:r>
            <a:r>
              <a:rPr lang="cs-CZ" altLang="cs-CZ" dirty="0"/>
              <a:t>, </a:t>
            </a:r>
            <a:r>
              <a:rPr lang="cs-CZ" altLang="cs-CZ" b="1" i="1" dirty="0"/>
              <a:t>učitelské</a:t>
            </a:r>
            <a:r>
              <a:rPr lang="cs-CZ" altLang="cs-CZ" dirty="0"/>
              <a:t> a </a:t>
            </a:r>
            <a:r>
              <a:rPr lang="cs-CZ" altLang="cs-CZ" b="1" i="1" dirty="0"/>
              <a:t>církevně organizátorské</a:t>
            </a:r>
            <a:r>
              <a:rPr lang="cs-CZ" altLang="cs-CZ" dirty="0"/>
              <a:t> činnosti Konstantina Filozofa, jeho bratra Metoděje a jejich literární družiny na Velké Moravě v </a:t>
            </a:r>
            <a:r>
              <a:rPr lang="cs-CZ" altLang="cs-CZ" b="1" dirty="0"/>
              <a:t>druhé polovině 9. století </a:t>
            </a:r>
            <a:r>
              <a:rPr lang="cs-CZ" altLang="cs-CZ" dirty="0"/>
              <a:t>(velkomoravský </a:t>
            </a:r>
            <a:r>
              <a:rPr lang="cs-CZ" altLang="cs-CZ"/>
              <a:t>kníže </a:t>
            </a:r>
            <a:r>
              <a:rPr lang="cs-CZ" altLang="cs-CZ" smtClean="0"/>
              <a:t>Rastislav </a:t>
            </a:r>
            <a:r>
              <a:rPr lang="cs-CZ" altLang="cs-CZ" dirty="0"/>
              <a:t>se obrátil na byzantského císaře </a:t>
            </a:r>
            <a:r>
              <a:rPr lang="cs-CZ" altLang="cs-CZ"/>
              <a:t>Michaela </a:t>
            </a:r>
            <a:r>
              <a:rPr lang="cs-CZ" altLang="cs-CZ" smtClean="0"/>
              <a:t>II. </a:t>
            </a:r>
            <a:r>
              <a:rPr lang="cs-CZ" altLang="cs-CZ" dirty="0"/>
              <a:t>s prosbou o učitele víry znalého slovanského jazyka a o organizátory církevních záležitostí)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staroslověnština a literatura jí psaná byly vytvořeny </a:t>
            </a:r>
            <a:r>
              <a:rPr lang="cs-CZ" altLang="cs-CZ" b="1" dirty="0"/>
              <a:t>pro potřeby křesťanského náboženství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ve svých začátcích se formovaly jako jazyk a písemnictví </a:t>
            </a:r>
            <a:r>
              <a:rPr lang="cs-CZ" altLang="cs-CZ" b="1" dirty="0" smtClean="0"/>
              <a:t>církevní</a:t>
            </a:r>
          </a:p>
          <a:p>
            <a:pPr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Font typeface="Wingdings" panose="05000000000000000000" pitchFamily="2" charset="2"/>
              <a:buChar char=""/>
            </a:pPr>
            <a:r>
              <a:rPr lang="cs-CZ" dirty="0"/>
              <a:t>Když se začala používat jako </a:t>
            </a:r>
            <a:r>
              <a:rPr lang="cs-CZ" b="1" dirty="0"/>
              <a:t>liturgický</a:t>
            </a:r>
            <a:r>
              <a:rPr lang="cs-CZ" dirty="0"/>
              <a:t> </a:t>
            </a:r>
            <a:r>
              <a:rPr lang="cs-CZ" dirty="0" smtClean="0"/>
              <a:t>jazyk, </a:t>
            </a:r>
            <a:r>
              <a:rPr lang="cs-CZ" dirty="0"/>
              <a:t>znamenalo to pro ni získání obrovského významu a rozšíření jejího užití do literární a spisovné </a:t>
            </a:r>
            <a:r>
              <a:rPr lang="cs-CZ" dirty="0" smtClean="0"/>
              <a:t>sféry.</a:t>
            </a:r>
          </a:p>
          <a:p>
            <a:pPr marL="45720" indent="0" algn="just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None/>
            </a:pPr>
            <a:endParaRPr lang="cs-CZ" altLang="cs-CZ" b="1" dirty="0">
              <a:solidFill>
                <a:srgbClr val="000000"/>
              </a:solidFill>
            </a:endParaRPr>
          </a:p>
          <a:p>
            <a:pPr marL="45720" indent="0">
              <a:lnSpc>
                <a:spcPct val="80000"/>
              </a:lnSpc>
              <a:spcBef>
                <a:spcPts val="475"/>
              </a:spcBef>
              <a:buClr>
                <a:srgbClr val="336666"/>
              </a:buClr>
              <a:buSzPct val="70000"/>
              <a:buNone/>
            </a:pPr>
            <a:endParaRPr lang="cs-CZ" alt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Staroslověnština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i="1" dirty="0"/>
              <a:t>„Staroslověnština je jazyk, kterým jsou psány slovanské písemné památky.“</a:t>
            </a:r>
            <a:r>
              <a:rPr lang="cs-CZ" dirty="0"/>
              <a:t> Tyto památky vznikly v 10. a 11. století, </a:t>
            </a:r>
            <a:r>
              <a:rPr lang="cs-CZ" dirty="0" smtClean="0"/>
              <a:t>hlavně se </a:t>
            </a:r>
            <a:r>
              <a:rPr lang="cs-CZ" dirty="0"/>
              <a:t>jedná o </a:t>
            </a:r>
            <a:r>
              <a:rPr lang="cs-CZ" b="1" dirty="0"/>
              <a:t>opisy starších předloh</a:t>
            </a:r>
            <a:r>
              <a:rPr lang="cs-CZ" dirty="0"/>
              <a:t> (obsahují většinou </a:t>
            </a:r>
            <a:r>
              <a:rPr lang="cs-CZ" b="1" dirty="0"/>
              <a:t>překlady řeckých nebo latinských náboženských textů</a:t>
            </a:r>
            <a:r>
              <a:rPr lang="cs-CZ" dirty="0"/>
              <a:t>). </a:t>
            </a:r>
            <a:endParaRPr lang="cs-CZ" dirty="0" smtClean="0"/>
          </a:p>
          <a:p>
            <a:pPr algn="just"/>
            <a:r>
              <a:rPr lang="cs-CZ" dirty="0" smtClean="0"/>
              <a:t>sehrála </a:t>
            </a:r>
            <a:r>
              <a:rPr lang="cs-CZ" dirty="0"/>
              <a:t>ve slovanském světě tak významnou úlohu jako latina ve světě západním</a:t>
            </a:r>
            <a:r>
              <a:rPr lang="cs-CZ" i="1" dirty="0" smtClean="0"/>
              <a:t>.</a:t>
            </a:r>
          </a:p>
          <a:p>
            <a:pPr algn="just"/>
            <a:r>
              <a:rPr lang="cs-CZ" dirty="0" smtClean="0"/>
              <a:t>užívání </a:t>
            </a:r>
            <a:r>
              <a:rPr lang="cs-CZ" dirty="0"/>
              <a:t>staroslověnštiny pomohlo Slovanům urychlit přijetí </a:t>
            </a:r>
            <a:r>
              <a:rPr lang="cs-CZ" b="1" dirty="0"/>
              <a:t>a rozšíření křesťanství</a:t>
            </a:r>
            <a:r>
              <a:rPr lang="cs-CZ" dirty="0"/>
              <a:t>, zpřístupnit byzantskou kulturu a dalo jim možnost </a:t>
            </a:r>
            <a:r>
              <a:rPr lang="cs-CZ" b="1" dirty="0"/>
              <a:t>tvořit vlastní písemnictví</a:t>
            </a:r>
            <a:r>
              <a:rPr lang="cs-CZ" dirty="0"/>
              <a:t>. Také jim umožnilo vytvořit a udržet vědomí slovanské pospolitosti. </a:t>
            </a:r>
            <a:endParaRPr lang="cs-CZ" i="1" dirty="0" smtClean="0"/>
          </a:p>
          <a:p>
            <a:pPr algn="just"/>
            <a:r>
              <a:rPr lang="cs-CZ" dirty="0" smtClean="0"/>
              <a:t>měla </a:t>
            </a:r>
            <a:r>
              <a:rPr lang="cs-CZ" dirty="0"/>
              <a:t>ohromný význam pro </a:t>
            </a:r>
            <a:r>
              <a:rPr lang="cs-CZ" b="1" dirty="0"/>
              <a:t>vznik a vývoj spisovných jazyků</a:t>
            </a:r>
            <a:r>
              <a:rPr lang="cs-CZ" dirty="0"/>
              <a:t> a vlastní </a:t>
            </a:r>
            <a:r>
              <a:rPr lang="cs-CZ" b="1" dirty="0"/>
              <a:t>literatury</a:t>
            </a:r>
            <a:r>
              <a:rPr lang="cs-CZ" dirty="0"/>
              <a:t> různých slovanských národů.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5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cap="all" dirty="0"/>
              <a:t>VELKOMORAVSKÁ MISE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en-US" sz="2400" b="1" cap="all" dirty="0"/>
              <a:t>a VZNIK NEJSTARŠÍHO SLOVANSKÉHO SPISOVNÉHO </a:t>
            </a:r>
            <a:r>
              <a:rPr lang="en-US" sz="2400" b="1" cap="all" dirty="0" smtClean="0"/>
              <a:t>JAZYKA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Cyrilometodějská</a:t>
            </a:r>
            <a:r>
              <a:rPr lang="en-US" dirty="0"/>
              <a:t> </a:t>
            </a:r>
            <a:r>
              <a:rPr lang="en-US" dirty="0" err="1"/>
              <a:t>misie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je </a:t>
            </a:r>
            <a:r>
              <a:rPr lang="en-US" dirty="0" err="1"/>
              <a:t>neoddělitelně</a:t>
            </a:r>
            <a:r>
              <a:rPr lang="en-US" dirty="0"/>
              <a:t> </a:t>
            </a:r>
            <a:r>
              <a:rPr lang="en-US" dirty="0" err="1"/>
              <a:t>spojena</a:t>
            </a:r>
            <a:r>
              <a:rPr lang="en-US" dirty="0"/>
              <a:t> s </a:t>
            </a:r>
            <a:r>
              <a:rPr lang="en-US" b="1" dirty="0" err="1"/>
              <a:t>vytvořením</a:t>
            </a:r>
            <a:r>
              <a:rPr lang="en-US" b="1" dirty="0"/>
              <a:t> </a:t>
            </a:r>
            <a:r>
              <a:rPr lang="en-US" b="1" dirty="0" err="1"/>
              <a:t>slovanské</a:t>
            </a:r>
            <a:r>
              <a:rPr lang="en-US" b="1" dirty="0"/>
              <a:t> </a:t>
            </a:r>
            <a:r>
              <a:rPr lang="en-US" b="1" dirty="0" err="1"/>
              <a:t>abecedy</a:t>
            </a:r>
            <a:r>
              <a:rPr lang="en-US" b="1" dirty="0"/>
              <a:t> </a:t>
            </a:r>
            <a:r>
              <a:rPr lang="en-US" dirty="0"/>
              <a:t>a </a:t>
            </a:r>
            <a:r>
              <a:rPr lang="en-US" dirty="0" err="1"/>
              <a:t>literatury</a:t>
            </a:r>
            <a:r>
              <a:rPr lang="en-US" dirty="0"/>
              <a:t> a se </a:t>
            </a:r>
            <a:r>
              <a:rPr lang="en-US" b="1" dirty="0" err="1"/>
              <a:t>zavedením</a:t>
            </a:r>
            <a:r>
              <a:rPr lang="en-US" b="1" dirty="0"/>
              <a:t> </a:t>
            </a:r>
            <a:r>
              <a:rPr lang="en-US" b="1" dirty="0" err="1"/>
              <a:t>slovanského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/>
              <a:t> do </a:t>
            </a:r>
            <a:r>
              <a:rPr lang="en-US" b="1" dirty="0" err="1"/>
              <a:t>liturgie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dirty="0" err="1" smtClean="0"/>
              <a:t>velkomoravsk</a:t>
            </a:r>
            <a:r>
              <a:rPr lang="cs-CZ" dirty="0" smtClean="0"/>
              <a:t>ý</a:t>
            </a:r>
            <a:r>
              <a:rPr lang="en-US" dirty="0" smtClean="0"/>
              <a:t> </a:t>
            </a:r>
            <a:r>
              <a:rPr lang="en-US" err="1" smtClean="0"/>
              <a:t>kníže</a:t>
            </a:r>
            <a:r>
              <a:rPr lang="en-US" smtClean="0"/>
              <a:t> R</a:t>
            </a:r>
            <a:r>
              <a:rPr lang="cs-CZ" smtClean="0"/>
              <a:t>a</a:t>
            </a:r>
            <a:r>
              <a:rPr lang="en-US" smtClean="0"/>
              <a:t>stislav </a:t>
            </a:r>
            <a:r>
              <a:rPr lang="cs-CZ" dirty="0" smtClean="0"/>
              <a:t>se </a:t>
            </a:r>
            <a:r>
              <a:rPr lang="en-US" dirty="0" err="1" smtClean="0"/>
              <a:t>roku</a:t>
            </a:r>
            <a:r>
              <a:rPr lang="en-US" dirty="0" smtClean="0"/>
              <a:t> </a:t>
            </a:r>
            <a:r>
              <a:rPr lang="en-US"/>
              <a:t>862 </a:t>
            </a:r>
            <a:r>
              <a:rPr lang="en-US" smtClean="0"/>
              <a:t>obrátil</a:t>
            </a:r>
            <a:r>
              <a:rPr lang="cs-CZ"/>
              <a:t> </a:t>
            </a:r>
            <a:r>
              <a:rPr lang="en-US" smtClean="0"/>
              <a:t>na </a:t>
            </a:r>
            <a:r>
              <a:rPr lang="en-US"/>
              <a:t>byzantského císaře Michaela III</a:t>
            </a:r>
            <a:r>
              <a:rPr lang="cs-CZ" smtClean="0"/>
              <a:t>. </a:t>
            </a:r>
            <a:r>
              <a:rPr lang="en-US" smtClean="0"/>
              <a:t>s </a:t>
            </a:r>
            <a:r>
              <a:rPr lang="en-US" dirty="0" err="1"/>
              <a:t>prosbou</a:t>
            </a:r>
            <a:r>
              <a:rPr lang="en-US" dirty="0"/>
              <a:t> o </a:t>
            </a:r>
            <a:r>
              <a:rPr lang="en-US" b="1" dirty="0" err="1"/>
              <a:t>učitele</a:t>
            </a:r>
            <a:r>
              <a:rPr lang="en-US" b="1" dirty="0"/>
              <a:t> </a:t>
            </a:r>
            <a:r>
              <a:rPr lang="en-US" b="1" dirty="0" err="1"/>
              <a:t>víry</a:t>
            </a:r>
            <a:r>
              <a:rPr lang="en-US" b="1" dirty="0"/>
              <a:t> </a:t>
            </a:r>
            <a:r>
              <a:rPr lang="en-US" b="1" dirty="0" err="1"/>
              <a:t>znalé</a:t>
            </a:r>
            <a:r>
              <a:rPr lang="en-US" b="1" dirty="0"/>
              <a:t> </a:t>
            </a:r>
            <a:r>
              <a:rPr lang="en-US" b="1" dirty="0" err="1"/>
              <a:t>slovanského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dirty="0"/>
              <a:t> a </a:t>
            </a:r>
            <a:r>
              <a:rPr lang="en-US" b="1" dirty="0" err="1"/>
              <a:t>organizátory</a:t>
            </a:r>
            <a:r>
              <a:rPr lang="en-US" b="1" dirty="0"/>
              <a:t> </a:t>
            </a:r>
            <a:r>
              <a:rPr lang="en-US" b="1" err="1"/>
              <a:t>církevních</a:t>
            </a:r>
            <a:r>
              <a:rPr lang="en-US" b="1"/>
              <a:t> </a:t>
            </a:r>
            <a:r>
              <a:rPr lang="en-US" b="1" smtClean="0"/>
              <a:t>záležitostí</a:t>
            </a:r>
            <a:r>
              <a:rPr lang="cs-CZ" b="1" smtClean="0"/>
              <a:t>.</a:t>
            </a:r>
            <a:endParaRPr lang="cs-CZ" dirty="0" smtClean="0"/>
          </a:p>
          <a:p>
            <a:pPr algn="just"/>
            <a:r>
              <a:rPr lang="ru-RU" dirty="0"/>
              <a:t>Z pověření byzantského císaře se moravské misie ujali dva bratři, </a:t>
            </a:r>
            <a:r>
              <a:rPr lang="ru-RU" b="1" dirty="0"/>
              <a:t>Konstantin a Metoděj</a:t>
            </a:r>
            <a:r>
              <a:rPr lang="ru-RU" dirty="0"/>
              <a:t>. Pro splnění úkolu, který je čekal, to byli lidé výborně připravení. </a:t>
            </a:r>
            <a:endParaRPr lang="cs-CZ" dirty="0" smtClean="0"/>
          </a:p>
          <a:p>
            <a:pPr algn="just"/>
            <a:r>
              <a:rPr lang="ru-RU" b="1" dirty="0" smtClean="0"/>
              <a:t>Konstantin</a:t>
            </a:r>
            <a:r>
              <a:rPr lang="ru-RU" dirty="0"/>
              <a:t> byl učenec, jeden z </a:t>
            </a:r>
            <a:r>
              <a:rPr lang="ru-RU" b="1" dirty="0"/>
              <a:t>nejvzdělanějších lidí své doby</a:t>
            </a:r>
            <a:r>
              <a:rPr lang="ru-RU"/>
              <a:t>, </a:t>
            </a:r>
            <a:r>
              <a:rPr lang="ru-RU" smtClean="0"/>
              <a:t>s</a:t>
            </a:r>
            <a:r>
              <a:rPr lang="cs-CZ" smtClean="0"/>
              <a:t>e</a:t>
            </a:r>
            <a:r>
              <a:rPr lang="ru-RU" smtClean="0"/>
              <a:t>č</a:t>
            </a:r>
            <a:r>
              <a:rPr lang="cs-CZ" smtClean="0"/>
              <a:t>tě</a:t>
            </a:r>
            <a:r>
              <a:rPr lang="ru-RU" smtClean="0"/>
              <a:t>lý </a:t>
            </a:r>
            <a:r>
              <a:rPr lang="ru-RU" dirty="0"/>
              <a:t>v soudobé literární produkci filosofické i teologické, </a:t>
            </a:r>
            <a:r>
              <a:rPr lang="ru-RU" b="1" dirty="0"/>
              <a:t>znalec cizích jazyků </a:t>
            </a:r>
            <a:r>
              <a:rPr lang="ru-RU" dirty="0"/>
              <a:t>a mimořádný </a:t>
            </a:r>
            <a:r>
              <a:rPr lang="ru-RU" b="1" dirty="0"/>
              <a:t>talent filologický</a:t>
            </a:r>
            <a:r>
              <a:rPr lang="ru-RU" dirty="0"/>
              <a:t>. Po studiích v Soluni a v Cařihradě působil zprvu jako bibliotekář při cařihradském velechrámu a později jako učitel filosofie na cařihradské vysoké škole, proto bývá v starých památkách označován zpravidla jako „</a:t>
            </a:r>
            <a:r>
              <a:rPr lang="ru-RU" b="1" dirty="0"/>
              <a:t>Filosof</a:t>
            </a:r>
            <a:r>
              <a:rPr lang="ru-RU" dirty="0"/>
              <a:t>“.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3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Bratři Konstantin Cyril a Metoděj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err="1" smtClean="0"/>
              <a:t>Metoděj</a:t>
            </a:r>
            <a:r>
              <a:rPr lang="en-US" dirty="0"/>
              <a:t> 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zase</a:t>
            </a:r>
            <a:r>
              <a:rPr lang="en-US" dirty="0"/>
              <a:t> </a:t>
            </a:r>
            <a:r>
              <a:rPr lang="en-US" dirty="0" err="1"/>
              <a:t>nadán</a:t>
            </a:r>
            <a:r>
              <a:rPr lang="en-US" dirty="0"/>
              <a:t> </a:t>
            </a:r>
            <a:r>
              <a:rPr lang="en-US" dirty="0" err="1"/>
              <a:t>vynikajícími</a:t>
            </a:r>
            <a:r>
              <a:rPr lang="en-US" dirty="0"/>
              <a:t> </a:t>
            </a:r>
            <a:r>
              <a:rPr lang="en-US" b="1" dirty="0" err="1"/>
              <a:t>schopnostmi</a:t>
            </a:r>
            <a:r>
              <a:rPr lang="en-US" b="1" dirty="0"/>
              <a:t> </a:t>
            </a:r>
            <a:r>
              <a:rPr lang="en-US" b="1" dirty="0" err="1"/>
              <a:t>organizačními</a:t>
            </a:r>
            <a:r>
              <a:rPr lang="en-US" b="1" dirty="0"/>
              <a:t> a </a:t>
            </a:r>
            <a:r>
              <a:rPr lang="en-US" b="1" dirty="0" err="1"/>
              <a:t>administrativně</a:t>
            </a:r>
            <a:r>
              <a:rPr lang="en-US" b="1" dirty="0"/>
              <a:t> </a:t>
            </a:r>
            <a:r>
              <a:rPr lang="en-US" b="1" dirty="0" err="1"/>
              <a:t>správními</a:t>
            </a:r>
            <a:r>
              <a:rPr lang="en-US" dirty="0"/>
              <a:t>, </a:t>
            </a:r>
            <a:r>
              <a:rPr lang="en-US" dirty="0" err="1"/>
              <a:t>což</a:t>
            </a:r>
            <a:r>
              <a:rPr lang="en-US" dirty="0"/>
              <a:t> </a:t>
            </a:r>
            <a:r>
              <a:rPr lang="en-US" dirty="0" err="1"/>
              <a:t>osvědčil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b="1" dirty="0" err="1"/>
              <a:t>diplomatických</a:t>
            </a:r>
            <a:r>
              <a:rPr lang="en-US" b="1" dirty="0"/>
              <a:t> </a:t>
            </a:r>
            <a:r>
              <a:rPr lang="en-US" b="1" dirty="0" err="1"/>
              <a:t>službách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byzantského</a:t>
            </a:r>
            <a:r>
              <a:rPr lang="en-US" dirty="0"/>
              <a:t> </a:t>
            </a:r>
            <a:r>
              <a:rPr lang="en-US" dirty="0" err="1"/>
              <a:t>císaře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místodržící</a:t>
            </a:r>
            <a:r>
              <a:rPr lang="en-US" dirty="0"/>
              <a:t> </a:t>
            </a:r>
            <a:r>
              <a:rPr lang="en-US" dirty="0" err="1"/>
              <a:t>byzantské</a:t>
            </a:r>
            <a:r>
              <a:rPr lang="en-US" dirty="0"/>
              <a:t> </a:t>
            </a:r>
            <a:r>
              <a:rPr lang="en-US" dirty="0" err="1"/>
              <a:t>provincie</a:t>
            </a:r>
            <a:r>
              <a:rPr lang="en-US" dirty="0"/>
              <a:t> </a:t>
            </a:r>
            <a:r>
              <a:rPr lang="en-US" dirty="0" err="1"/>
              <a:t>obývané</a:t>
            </a:r>
            <a:r>
              <a:rPr lang="en-US" dirty="0"/>
              <a:t> </a:t>
            </a:r>
            <a:r>
              <a:rPr lang="en-US" dirty="0" err="1"/>
              <a:t>Slovany</a:t>
            </a:r>
            <a:r>
              <a:rPr lang="en-US" dirty="0"/>
              <a:t>, </a:t>
            </a:r>
            <a:r>
              <a:rPr lang="en-US" dirty="0" err="1"/>
              <a:t>patrně</a:t>
            </a:r>
            <a:r>
              <a:rPr lang="en-US" dirty="0"/>
              <a:t> </a:t>
            </a:r>
            <a:r>
              <a:rPr lang="en-US" dirty="0" err="1"/>
              <a:t>archontie</a:t>
            </a:r>
            <a:r>
              <a:rPr lang="en-US" dirty="0"/>
              <a:t> </a:t>
            </a:r>
            <a:r>
              <a:rPr lang="en-US" dirty="0" err="1"/>
              <a:t>Strumské</a:t>
            </a:r>
            <a:r>
              <a:rPr lang="en-US" dirty="0"/>
              <a:t> (v </a:t>
            </a:r>
            <a:r>
              <a:rPr lang="en-US" dirty="0" err="1"/>
              <a:t>jihozápadní</a:t>
            </a:r>
            <a:r>
              <a:rPr lang="en-US" dirty="0"/>
              <a:t>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dnešního</a:t>
            </a:r>
            <a:r>
              <a:rPr lang="en-US" dirty="0"/>
              <a:t> </a:t>
            </a:r>
            <a:r>
              <a:rPr lang="en-US" dirty="0" err="1"/>
              <a:t>Bulharska</a:t>
            </a:r>
            <a:r>
              <a:rPr lang="en-US" dirty="0"/>
              <a:t>).</a:t>
            </a:r>
            <a:endParaRPr lang="cs-CZ" dirty="0"/>
          </a:p>
          <a:p>
            <a:pPr algn="just"/>
            <a:r>
              <a:rPr lang="en-US" dirty="0"/>
              <a:t>Oba 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</a:t>
            </a:r>
            <a:r>
              <a:rPr lang="en-US" b="1" dirty="0" err="1"/>
              <a:t>rodilí</a:t>
            </a:r>
            <a:r>
              <a:rPr lang="en-US" b="1" dirty="0"/>
              <a:t> </a:t>
            </a:r>
            <a:r>
              <a:rPr lang="en-US" b="1" dirty="0" err="1"/>
              <a:t>Řekové</a:t>
            </a:r>
            <a:r>
              <a:rPr lang="en-US" dirty="0"/>
              <a:t>, ale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pocházeli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Soluně</a:t>
            </a:r>
            <a:r>
              <a:rPr lang="en-US" dirty="0"/>
              <a:t>, </a:t>
            </a:r>
            <a:r>
              <a:rPr lang="en-US" dirty="0" err="1"/>
              <a:t>města</a:t>
            </a:r>
            <a:r>
              <a:rPr lang="en-US" dirty="0"/>
              <a:t> se </a:t>
            </a:r>
            <a:r>
              <a:rPr lang="en-US" dirty="0" err="1"/>
              <a:t>silným</a:t>
            </a:r>
            <a:r>
              <a:rPr lang="en-US" dirty="0"/>
              <a:t> </a:t>
            </a:r>
            <a:r>
              <a:rPr lang="en-US" dirty="0" err="1"/>
              <a:t>slovanským</a:t>
            </a:r>
            <a:r>
              <a:rPr lang="en-US" dirty="0"/>
              <a:t> </a:t>
            </a:r>
            <a:r>
              <a:rPr lang="en-US" dirty="0" err="1"/>
              <a:t>zázemím</a:t>
            </a:r>
            <a:r>
              <a:rPr lang="en-US" dirty="0"/>
              <a:t>, </a:t>
            </a:r>
            <a:r>
              <a:rPr lang="en-US" b="1" dirty="0" err="1"/>
              <a:t>vyrůstali</a:t>
            </a:r>
            <a:r>
              <a:rPr lang="en-US" b="1" dirty="0"/>
              <a:t> v </a:t>
            </a:r>
            <a:r>
              <a:rPr lang="en-US" b="1" dirty="0" err="1"/>
              <a:t>dvojjazyčném</a:t>
            </a:r>
            <a:r>
              <a:rPr lang="en-US" b="1" dirty="0"/>
              <a:t> </a:t>
            </a:r>
            <a:r>
              <a:rPr lang="en-US" b="1" dirty="0" err="1"/>
              <a:t>prostředí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dirty="0" err="1"/>
              <a:t>už</a:t>
            </a:r>
            <a:r>
              <a:rPr lang="en-US" dirty="0"/>
              <a:t> od </a:t>
            </a:r>
            <a:r>
              <a:rPr lang="en-US" dirty="0" err="1"/>
              <a:t>malička</a:t>
            </a:r>
            <a:r>
              <a:rPr lang="en-US" dirty="0"/>
              <a:t> </a:t>
            </a:r>
            <a:r>
              <a:rPr lang="en-US" dirty="0" err="1"/>
              <a:t>znali</a:t>
            </a:r>
            <a:r>
              <a:rPr lang="en-US" dirty="0"/>
              <a:t> </a:t>
            </a:r>
            <a:r>
              <a:rPr lang="en-US" dirty="0" err="1"/>
              <a:t>slovanskou</a:t>
            </a:r>
            <a:r>
              <a:rPr lang="en-US" dirty="0"/>
              <a:t> </a:t>
            </a:r>
            <a:r>
              <a:rPr lang="en-US" dirty="0" err="1"/>
              <a:t>řeč</a:t>
            </a:r>
            <a:r>
              <a:rPr lang="en-US" dirty="0"/>
              <a:t> 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rodného</a:t>
            </a:r>
            <a:r>
              <a:rPr lang="en-US" dirty="0"/>
              <a:t> </a:t>
            </a:r>
            <a:r>
              <a:rPr lang="en-US" dirty="0" err="1"/>
              <a:t>města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venkovského</a:t>
            </a:r>
            <a:r>
              <a:rPr lang="en-US" dirty="0"/>
              <a:t> </a:t>
            </a:r>
            <a:r>
              <a:rPr lang="en-US" dirty="0" err="1"/>
              <a:t>okolí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svůj</a:t>
            </a:r>
            <a:r>
              <a:rPr lang="en-US" dirty="0"/>
              <a:t> </a:t>
            </a:r>
            <a:r>
              <a:rPr lang="en-US" dirty="0" err="1"/>
              <a:t>druhý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mateřský</a:t>
            </a:r>
            <a:r>
              <a:rPr lang="en-US" dirty="0" smtClean="0"/>
              <a:t>.</a:t>
            </a:r>
            <a:endParaRPr lang="bg-BG" dirty="0" smtClean="0"/>
          </a:p>
          <a:p>
            <a:pPr algn="just"/>
            <a:r>
              <a:rPr lang="en-US" dirty="0" err="1"/>
              <a:t>Jestliže</a:t>
            </a:r>
            <a:r>
              <a:rPr lang="en-US" dirty="0"/>
              <a:t> </a:t>
            </a:r>
            <a:r>
              <a:rPr lang="en-US" dirty="0" err="1"/>
              <a:t>byzantský</a:t>
            </a:r>
            <a:r>
              <a:rPr lang="en-US" dirty="0"/>
              <a:t> </a:t>
            </a:r>
            <a:r>
              <a:rPr lang="en-US" dirty="0" err="1"/>
              <a:t>císař</a:t>
            </a:r>
            <a:r>
              <a:rPr lang="en-US" dirty="0"/>
              <a:t> Michael III. </a:t>
            </a:r>
            <a:r>
              <a:rPr lang="en-US" dirty="0" err="1"/>
              <a:t>vybral</a:t>
            </a:r>
            <a:r>
              <a:rPr lang="en-US" dirty="0"/>
              <a:t> pro </a:t>
            </a:r>
            <a:r>
              <a:rPr lang="en-US" dirty="0" err="1"/>
              <a:t>misii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cs-CZ" smtClean="0"/>
              <a:t>Velkou </a:t>
            </a:r>
            <a:r>
              <a:rPr lang="en-US" smtClean="0"/>
              <a:t>Moravu </a:t>
            </a:r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učence</a:t>
            </a:r>
            <a:r>
              <a:rPr lang="en-US" dirty="0"/>
              <a:t> </a:t>
            </a:r>
            <a:r>
              <a:rPr lang="en-US" dirty="0" err="1"/>
              <a:t>dobře</a:t>
            </a:r>
            <a:r>
              <a:rPr lang="en-US" dirty="0"/>
              <a:t> </a:t>
            </a:r>
            <a:r>
              <a:rPr lang="en-US" dirty="0" err="1"/>
              <a:t>znalé</a:t>
            </a:r>
            <a:r>
              <a:rPr lang="en-US" dirty="0"/>
              <a:t> </a:t>
            </a:r>
            <a:r>
              <a:rPr lang="en-US" dirty="0" err="1"/>
              <a:t>slovanského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,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oprávněně</a:t>
            </a:r>
            <a:r>
              <a:rPr lang="en-US" dirty="0"/>
              <a:t> </a:t>
            </a:r>
            <a:r>
              <a:rPr lang="en-US" dirty="0" err="1"/>
              <a:t>předpokládat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v </a:t>
            </a:r>
            <a:r>
              <a:rPr lang="en-US" dirty="0" err="1"/>
              <a:t>textu</a:t>
            </a:r>
            <a:r>
              <a:rPr lang="en-US" dirty="0"/>
              <a:t> </a:t>
            </a:r>
            <a:r>
              <a:rPr lang="en-US" dirty="0" err="1"/>
              <a:t>žádosti</a:t>
            </a:r>
            <a:r>
              <a:rPr lang="en-US" dirty="0"/>
              <a:t> o </a:t>
            </a:r>
            <a:r>
              <a:rPr lang="en-US" dirty="0" err="1"/>
              <a:t>vyslání</a:t>
            </a:r>
            <a:r>
              <a:rPr lang="en-US" dirty="0"/>
              <a:t> </a:t>
            </a:r>
            <a:r>
              <a:rPr lang="en-US" dirty="0" err="1"/>
              <a:t>biskupa</a:t>
            </a:r>
            <a:r>
              <a:rPr lang="en-US" dirty="0"/>
              <a:t> </a:t>
            </a:r>
            <a:r>
              <a:rPr lang="en-US" err="1"/>
              <a:t>učitele</a:t>
            </a:r>
            <a:r>
              <a:rPr lang="en-US"/>
              <a:t> </a:t>
            </a:r>
            <a:r>
              <a:rPr lang="en-US" smtClean="0"/>
              <a:t>R</a:t>
            </a:r>
            <a:r>
              <a:rPr lang="cs-CZ" smtClean="0"/>
              <a:t>a</a:t>
            </a:r>
            <a:r>
              <a:rPr lang="en-US" smtClean="0"/>
              <a:t>stislav </a:t>
            </a:r>
            <a:r>
              <a:rPr lang="en-US" dirty="0" err="1"/>
              <a:t>takový</a:t>
            </a:r>
            <a:r>
              <a:rPr lang="en-US" dirty="0"/>
              <a:t> </a:t>
            </a:r>
            <a:r>
              <a:rPr lang="en-US" dirty="0" err="1"/>
              <a:t>požadavek</a:t>
            </a:r>
            <a:r>
              <a:rPr lang="en-US" dirty="0"/>
              <a:t> </a:t>
            </a:r>
            <a:r>
              <a:rPr lang="en-US" dirty="0" err="1"/>
              <a:t>uvedl</a:t>
            </a:r>
            <a:r>
              <a:rPr lang="en-US" dirty="0"/>
              <a:t>. </a:t>
            </a:r>
            <a:endParaRPr lang="cs-CZ" dirty="0"/>
          </a:p>
          <a:p>
            <a:pPr algn="just"/>
            <a:r>
              <a:rPr lang="en-US" dirty="0" err="1" smtClean="0"/>
              <a:t>Staroslověnský</a:t>
            </a:r>
            <a:r>
              <a:rPr lang="en-US" dirty="0" smtClean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Konstantina-</a:t>
            </a:r>
            <a:r>
              <a:rPr lang="en-US" dirty="0" err="1"/>
              <a:t>Cyrila</a:t>
            </a:r>
            <a:r>
              <a:rPr lang="en-US" dirty="0"/>
              <a:t> (</a:t>
            </a:r>
            <a:r>
              <a:rPr lang="en-US" dirty="0" err="1"/>
              <a:t>kap</a:t>
            </a:r>
            <a:r>
              <a:rPr lang="en-US" dirty="0"/>
              <a:t>. XV) </a:t>
            </a:r>
            <a:r>
              <a:rPr lang="en-US" dirty="0" err="1"/>
              <a:t>uvádí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misie</a:t>
            </a:r>
            <a:r>
              <a:rPr lang="en-US" dirty="0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cs-CZ" smtClean="0"/>
              <a:t>Velké </a:t>
            </a:r>
            <a:r>
              <a:rPr lang="en-US" smtClean="0"/>
              <a:t>Moravě </a:t>
            </a:r>
            <a:r>
              <a:rPr lang="en-US" b="1" dirty="0"/>
              <a:t>40</a:t>
            </a:r>
            <a:r>
              <a:rPr lang="en-US" dirty="0"/>
              <a:t> </a:t>
            </a:r>
            <a:r>
              <a:rPr lang="en-US" b="1" dirty="0" err="1"/>
              <a:t>měsíců</a:t>
            </a:r>
            <a:r>
              <a:rPr lang="en-US" dirty="0"/>
              <a:t>, </a:t>
            </a:r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Metoděje</a:t>
            </a:r>
            <a:r>
              <a:rPr lang="en-US" dirty="0"/>
              <a:t> (</a:t>
            </a:r>
            <a:r>
              <a:rPr lang="en-US" dirty="0" err="1"/>
              <a:t>kap</a:t>
            </a:r>
            <a:r>
              <a:rPr lang="en-US" dirty="0"/>
              <a:t>. V)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odešli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uplynutí</a:t>
            </a:r>
            <a:r>
              <a:rPr lang="en-US" dirty="0"/>
              <a:t> </a:t>
            </a:r>
            <a:r>
              <a:rPr lang="en-US" b="1" dirty="0"/>
              <a:t>3 let</a:t>
            </a:r>
            <a:r>
              <a:rPr lang="en-US" dirty="0" smtClean="0"/>
              <a:t>.</a:t>
            </a:r>
            <a:endParaRPr lang="cs-CZ" dirty="0"/>
          </a:p>
          <a:p>
            <a:pPr algn="just"/>
            <a:r>
              <a:rPr lang="en-US" dirty="0" err="1"/>
              <a:t>Podle</a:t>
            </a:r>
            <a:r>
              <a:rPr lang="en-US" dirty="0"/>
              <a:t> </a:t>
            </a:r>
            <a:r>
              <a:rPr lang="en-US" dirty="0" err="1"/>
              <a:t>slov</a:t>
            </a:r>
            <a:r>
              <a:rPr lang="en-US" dirty="0"/>
              <a:t> </a:t>
            </a:r>
            <a:r>
              <a:rPr lang="en-US" dirty="0" err="1"/>
              <a:t>starého</a:t>
            </a:r>
            <a:r>
              <a:rPr lang="en-US" dirty="0"/>
              <a:t> </a:t>
            </a:r>
            <a:r>
              <a:rPr lang="en-US" dirty="0" err="1"/>
              <a:t>pramene</a:t>
            </a:r>
            <a:r>
              <a:rPr lang="en-US" dirty="0"/>
              <a:t> o </a:t>
            </a:r>
            <a:r>
              <a:rPr lang="en-US" dirty="0" err="1"/>
              <a:t>té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, 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Konstantinova</a:t>
            </a:r>
            <a:r>
              <a:rPr lang="en-US" dirty="0"/>
              <a:t>, </a:t>
            </a:r>
            <a:r>
              <a:rPr lang="en-US" dirty="0" err="1"/>
              <a:t>sestavil</a:t>
            </a:r>
            <a:r>
              <a:rPr lang="en-US" dirty="0"/>
              <a:t> Konstantin </a:t>
            </a:r>
            <a:r>
              <a:rPr lang="en-US" dirty="0" err="1"/>
              <a:t>ihned</a:t>
            </a:r>
            <a:r>
              <a:rPr lang="en-US" dirty="0"/>
              <a:t> </a:t>
            </a:r>
            <a:r>
              <a:rPr lang="en-US" dirty="0" err="1"/>
              <a:t>písmo</a:t>
            </a:r>
            <a:r>
              <a:rPr lang="en-US" dirty="0"/>
              <a:t> a </a:t>
            </a:r>
            <a:r>
              <a:rPr lang="en-US" dirty="0" err="1"/>
              <a:t>napsal</a:t>
            </a:r>
            <a:r>
              <a:rPr lang="en-US" dirty="0"/>
              <a:t> </a:t>
            </a:r>
            <a:r>
              <a:rPr lang="en-US" dirty="0" err="1"/>
              <a:t>jím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v </a:t>
            </a:r>
            <a:r>
              <a:rPr lang="en-US" dirty="0" err="1"/>
              <a:t>Cařihradě</a:t>
            </a:r>
            <a:r>
              <a:rPr lang="en-US" dirty="0"/>
              <a:t> </a:t>
            </a:r>
            <a:r>
              <a:rPr lang="en-US" b="1" dirty="0" err="1"/>
              <a:t>překlad</a:t>
            </a:r>
            <a:r>
              <a:rPr lang="en-US" b="1" dirty="0"/>
              <a:t> </a:t>
            </a:r>
            <a:r>
              <a:rPr lang="en-US" b="1" dirty="0" err="1"/>
              <a:t>evangeliáře</a:t>
            </a:r>
            <a:r>
              <a:rPr lang="en-US" dirty="0"/>
              <a:t> do </a:t>
            </a:r>
            <a:r>
              <a:rPr lang="en-US" dirty="0" err="1"/>
              <a:t>slovanského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dirty="0" err="1" smtClean="0"/>
              <a:t>Spolu</a:t>
            </a:r>
            <a:r>
              <a:rPr lang="en-US" dirty="0" smtClean="0"/>
              <a:t> </a:t>
            </a:r>
            <a:r>
              <a:rPr lang="en-US" dirty="0"/>
              <a:t>s </a:t>
            </a:r>
            <a:r>
              <a:rPr lang="en-US" dirty="0" err="1"/>
              <a:t>Metodějem</a:t>
            </a:r>
            <a:r>
              <a:rPr lang="en-US" dirty="0"/>
              <a:t> a </a:t>
            </a:r>
            <a:r>
              <a:rPr lang="en-US" dirty="0" err="1"/>
              <a:t>dalšími</a:t>
            </a:r>
            <a:r>
              <a:rPr lang="en-US" dirty="0"/>
              <a:t> </a:t>
            </a:r>
            <a:r>
              <a:rPr lang="en-US" dirty="0" err="1"/>
              <a:t>pomocníky</a:t>
            </a:r>
            <a:r>
              <a:rPr lang="en-US" dirty="0"/>
              <a:t> a </a:t>
            </a:r>
            <a:r>
              <a:rPr lang="en-US" dirty="0" err="1"/>
              <a:t>spolupracovníky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odcestoval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Velkou</a:t>
            </a:r>
            <a:r>
              <a:rPr lang="en-US" dirty="0"/>
              <a:t> </a:t>
            </a:r>
            <a:r>
              <a:rPr lang="en-US" dirty="0" err="1"/>
              <a:t>Moravu</a:t>
            </a:r>
            <a:r>
              <a:rPr lang="en-US" dirty="0"/>
              <a:t>. </a:t>
            </a:r>
            <a:r>
              <a:rPr lang="en-US" dirty="0" err="1"/>
              <a:t>Dorazili</a:t>
            </a:r>
            <a:r>
              <a:rPr lang="en-US" dirty="0"/>
              <a:t> tam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863</a:t>
            </a:r>
            <a:r>
              <a:rPr lang="en-US" dirty="0"/>
              <a:t> a </a:t>
            </a:r>
            <a:r>
              <a:rPr lang="en-US" dirty="0" err="1"/>
              <a:t>okamžitě</a:t>
            </a:r>
            <a:r>
              <a:rPr lang="en-US" dirty="0"/>
              <a:t> </a:t>
            </a:r>
            <a:r>
              <a:rPr lang="en-US" b="1" dirty="0" err="1"/>
              <a:t>začali</a:t>
            </a:r>
            <a:r>
              <a:rPr lang="en-US" b="1" dirty="0"/>
              <a:t> </a:t>
            </a:r>
            <a:r>
              <a:rPr lang="en-US" b="1" dirty="0" err="1"/>
              <a:t>vyučovat</a:t>
            </a:r>
            <a:r>
              <a:rPr lang="en-US" b="1" dirty="0"/>
              <a:t> </a:t>
            </a:r>
            <a:r>
              <a:rPr lang="en-US" b="1" dirty="0" err="1"/>
              <a:t>žáky</a:t>
            </a:r>
            <a:r>
              <a:rPr lang="en-US" b="1" dirty="0"/>
              <a:t> </a:t>
            </a:r>
            <a:r>
              <a:rPr lang="en-US" err="1"/>
              <a:t>shromážděné</a:t>
            </a:r>
            <a:r>
              <a:rPr lang="en-US"/>
              <a:t> </a:t>
            </a:r>
            <a:r>
              <a:rPr lang="en-US" smtClean="0"/>
              <a:t>R</a:t>
            </a:r>
            <a:r>
              <a:rPr lang="cs-CZ" smtClean="0"/>
              <a:t>a</a:t>
            </a:r>
            <a:r>
              <a:rPr lang="en-US" smtClean="0"/>
              <a:t>stislavem </a:t>
            </a:r>
            <a:r>
              <a:rPr lang="en-US" dirty="0"/>
              <a:t>a </a:t>
            </a:r>
            <a:r>
              <a:rPr lang="en-US" b="1" dirty="0" err="1"/>
              <a:t>překládat</a:t>
            </a:r>
            <a:r>
              <a:rPr lang="en-US" b="1" dirty="0"/>
              <a:t> </a:t>
            </a:r>
            <a:r>
              <a:rPr lang="en-US" b="1" dirty="0" err="1"/>
              <a:t>další</a:t>
            </a:r>
            <a:r>
              <a:rPr lang="en-US" b="1" dirty="0"/>
              <a:t> </a:t>
            </a:r>
            <a:r>
              <a:rPr lang="en-US" b="1" dirty="0" err="1"/>
              <a:t>potřebné</a:t>
            </a:r>
            <a:r>
              <a:rPr lang="en-US" b="1" dirty="0"/>
              <a:t> </a:t>
            </a:r>
            <a:r>
              <a:rPr lang="en-US" b="1" dirty="0" err="1"/>
              <a:t>texty</a:t>
            </a:r>
            <a:r>
              <a:rPr lang="en-US" dirty="0"/>
              <a:t>. Po 40 </a:t>
            </a:r>
            <a:r>
              <a:rPr lang="en-US" dirty="0" err="1"/>
              <a:t>měsících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se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bratři</a:t>
            </a:r>
            <a:r>
              <a:rPr lang="en-US" dirty="0"/>
              <a:t> </a:t>
            </a:r>
            <a:r>
              <a:rPr lang="en-US" dirty="0" err="1"/>
              <a:t>vydali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s </a:t>
            </a:r>
            <a:r>
              <a:rPr lang="en-US" dirty="0" err="1"/>
              <a:t>učedníky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. </a:t>
            </a:r>
            <a:r>
              <a:rPr lang="en-US" dirty="0" err="1"/>
              <a:t>Cestou</a:t>
            </a:r>
            <a:r>
              <a:rPr lang="en-US" dirty="0"/>
              <a:t> se </a:t>
            </a:r>
            <a:r>
              <a:rPr lang="en-US" dirty="0" err="1"/>
              <a:t>zastavili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nějakou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Blatenském</a:t>
            </a:r>
            <a:r>
              <a:rPr lang="en-US" dirty="0"/>
              <a:t> </a:t>
            </a:r>
            <a:r>
              <a:rPr lang="en-US" err="1"/>
              <a:t>jezeře</a:t>
            </a:r>
            <a:r>
              <a:rPr lang="en-US"/>
              <a:t> </a:t>
            </a:r>
            <a:r>
              <a:rPr lang="cs-CZ" smtClean="0"/>
              <a:t>(Balatonu) </a:t>
            </a:r>
            <a:r>
              <a:rPr lang="en-US" smtClean="0"/>
              <a:t>u </a:t>
            </a:r>
            <a:r>
              <a:rPr lang="en-US" dirty="0" err="1"/>
              <a:t>panonského</a:t>
            </a:r>
            <a:r>
              <a:rPr lang="en-US" dirty="0"/>
              <a:t> </a:t>
            </a:r>
            <a:r>
              <a:rPr lang="en-US" dirty="0" err="1"/>
              <a:t>knížete</a:t>
            </a:r>
            <a:r>
              <a:rPr lang="en-US" dirty="0"/>
              <a:t> </a:t>
            </a:r>
            <a:r>
              <a:rPr lang="en-US" dirty="0" err="1"/>
              <a:t>Kocela</a:t>
            </a:r>
            <a:r>
              <a:rPr lang="en-US" dirty="0"/>
              <a:t> (</a:t>
            </a:r>
            <a:r>
              <a:rPr lang="en-US" dirty="0" err="1"/>
              <a:t>syna</a:t>
            </a:r>
            <a:r>
              <a:rPr lang="en-US" dirty="0"/>
              <a:t> </a:t>
            </a:r>
            <a:r>
              <a:rPr lang="en-US" dirty="0" err="1"/>
              <a:t>Pribinova</a:t>
            </a:r>
            <a:r>
              <a:rPr lang="en-US" dirty="0"/>
              <a:t>),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je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oblíbil</a:t>
            </a:r>
            <a:r>
              <a:rPr lang="en-US" dirty="0"/>
              <a:t> a </a:t>
            </a:r>
            <a:r>
              <a:rPr lang="en-US" dirty="0" err="1"/>
              <a:t>rovněž</a:t>
            </a:r>
            <a:r>
              <a:rPr lang="en-US" dirty="0"/>
              <a:t> </a:t>
            </a:r>
            <a:r>
              <a:rPr lang="en-US" dirty="0" err="1"/>
              <a:t>jim</a:t>
            </a:r>
            <a:r>
              <a:rPr lang="en-US" dirty="0"/>
              <a:t> dal do </a:t>
            </a:r>
            <a:r>
              <a:rPr lang="en-US" dirty="0" err="1"/>
              <a:t>učení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žáků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3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Bratři Konstantin Cyril a Metoděj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Konstantin a </a:t>
            </a:r>
            <a:r>
              <a:rPr lang="en-US" dirty="0" err="1"/>
              <a:t>Metoděj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 </a:t>
            </a:r>
            <a:r>
              <a:rPr lang="en-US" dirty="0" err="1"/>
              <a:t>družinou</a:t>
            </a:r>
            <a:r>
              <a:rPr lang="en-US" dirty="0"/>
              <a:t> </a:t>
            </a:r>
            <a:r>
              <a:rPr lang="en-US" dirty="0" err="1"/>
              <a:t>byli</a:t>
            </a:r>
            <a:r>
              <a:rPr lang="en-US" dirty="0"/>
              <a:t> –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zastávce</a:t>
            </a:r>
            <a:r>
              <a:rPr lang="en-US" dirty="0"/>
              <a:t> v </a:t>
            </a:r>
            <a:r>
              <a:rPr lang="en-US" dirty="0" err="1"/>
              <a:t>Benátkách</a:t>
            </a:r>
            <a:r>
              <a:rPr lang="en-US" dirty="0"/>
              <a:t> – </a:t>
            </a:r>
            <a:r>
              <a:rPr lang="en-US" dirty="0" err="1"/>
              <a:t>skvěle</a:t>
            </a:r>
            <a:r>
              <a:rPr lang="en-US" dirty="0"/>
              <a:t> v </a:t>
            </a:r>
            <a:r>
              <a:rPr lang="en-US" dirty="0" err="1"/>
              <a:t>Římě</a:t>
            </a:r>
            <a:r>
              <a:rPr lang="en-US" dirty="0"/>
              <a:t> </a:t>
            </a:r>
            <a:r>
              <a:rPr lang="en-US" dirty="0" err="1"/>
              <a:t>přijati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b="1" dirty="0" err="1"/>
              <a:t>papež</a:t>
            </a:r>
            <a:r>
              <a:rPr lang="en-US" b="1" dirty="0"/>
              <a:t> </a:t>
            </a:r>
            <a:r>
              <a:rPr lang="en-US" b="1" dirty="0" err="1"/>
              <a:t>Hadrián</a:t>
            </a:r>
            <a:r>
              <a:rPr lang="en-US" b="1" dirty="0"/>
              <a:t> </a:t>
            </a:r>
            <a:r>
              <a:rPr lang="en-US" b="1" err="1"/>
              <a:t>II</a:t>
            </a:r>
            <a:r>
              <a:rPr lang="en-US" b="1" smtClean="0"/>
              <a:t>.</a:t>
            </a:r>
            <a:r>
              <a:rPr lang="cs-CZ" b="1" smtClean="0"/>
              <a:t> </a:t>
            </a:r>
            <a:r>
              <a:rPr lang="en-US" b="1" smtClean="0"/>
              <a:t>schválil </a:t>
            </a:r>
            <a:r>
              <a:rPr lang="en-US" b="1" dirty="0" err="1"/>
              <a:t>slovanské</a:t>
            </a:r>
            <a:r>
              <a:rPr lang="en-US" b="1" dirty="0"/>
              <a:t> </a:t>
            </a:r>
            <a:r>
              <a:rPr lang="en-US" b="1" dirty="0" err="1"/>
              <a:t>církevní</a:t>
            </a:r>
            <a:r>
              <a:rPr lang="en-US" b="1" dirty="0"/>
              <a:t> </a:t>
            </a:r>
            <a:r>
              <a:rPr lang="en-US" b="1" dirty="0" err="1"/>
              <a:t>knihy</a:t>
            </a:r>
            <a:r>
              <a:rPr lang="en-US" b="1" dirty="0"/>
              <a:t> </a:t>
            </a:r>
            <a:r>
              <a:rPr lang="en-US" dirty="0"/>
              <a:t>a </a:t>
            </a:r>
            <a:r>
              <a:rPr lang="en-US" b="1" dirty="0" err="1"/>
              <a:t>vysvětil</a:t>
            </a:r>
            <a:r>
              <a:rPr lang="en-US" b="1" dirty="0"/>
              <a:t> </a:t>
            </a:r>
            <a:r>
              <a:rPr lang="en-US" b="1" dirty="0" err="1"/>
              <a:t>jejich</a:t>
            </a:r>
            <a:r>
              <a:rPr lang="en-US" b="1" dirty="0"/>
              <a:t> </a:t>
            </a:r>
            <a:r>
              <a:rPr lang="en-US" b="1" dirty="0" err="1"/>
              <a:t>učedníky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kněze</a:t>
            </a:r>
            <a:r>
              <a:rPr lang="en-US" dirty="0"/>
              <a:t>. </a:t>
            </a:r>
            <a:r>
              <a:rPr lang="ru-RU" dirty="0"/>
              <a:t>Konstantin se však ze zdravotních důvodů nemohl už vrátit na Velkou Moravu, vstoupil v Římě do kláštera, kde přijal jméno </a:t>
            </a:r>
            <a:r>
              <a:rPr lang="ru-RU" b="1" dirty="0"/>
              <a:t>Cyril</a:t>
            </a:r>
            <a:r>
              <a:rPr lang="ru-RU" dirty="0"/>
              <a:t>, a zakrátko (v roce </a:t>
            </a:r>
            <a:r>
              <a:rPr lang="ru-RU" b="1" dirty="0"/>
              <a:t>869</a:t>
            </a:r>
            <a:r>
              <a:rPr lang="ru-RU" dirty="0"/>
              <a:t>) tam zemřel.</a:t>
            </a:r>
            <a:endParaRPr lang="cs-CZ" dirty="0"/>
          </a:p>
          <a:p>
            <a:pPr algn="just"/>
            <a:r>
              <a:rPr lang="en-US" b="1" dirty="0" err="1"/>
              <a:t>Metoděj</a:t>
            </a:r>
            <a:r>
              <a:rPr lang="en-US" dirty="0"/>
              <a:t> se </a:t>
            </a:r>
            <a:r>
              <a:rPr lang="en-US" dirty="0" err="1"/>
              <a:t>zatím</a:t>
            </a:r>
            <a:r>
              <a:rPr lang="en-US" dirty="0"/>
              <a:t> </a:t>
            </a:r>
            <a:r>
              <a:rPr lang="en-US" dirty="0" err="1"/>
              <a:t>vydal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zpáteční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Kocelovi</a:t>
            </a:r>
            <a:r>
              <a:rPr lang="en-US" dirty="0"/>
              <a:t>, ale </a:t>
            </a:r>
            <a:r>
              <a:rPr lang="en-US" dirty="0" err="1"/>
              <a:t>brzy</a:t>
            </a:r>
            <a:r>
              <a:rPr lang="en-US" dirty="0"/>
              <a:t> se </a:t>
            </a:r>
            <a:r>
              <a:rPr lang="en-US" dirty="0" err="1"/>
              <a:t>vrátil</a:t>
            </a:r>
            <a:r>
              <a:rPr lang="en-US" dirty="0"/>
              <a:t> </a:t>
            </a:r>
            <a:r>
              <a:rPr lang="en-US" dirty="0" err="1"/>
              <a:t>opět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a </a:t>
            </a:r>
            <a:r>
              <a:rPr lang="en-US" dirty="0" err="1"/>
              <a:t>přijal</a:t>
            </a:r>
            <a:r>
              <a:rPr lang="en-US" dirty="0"/>
              <a:t> tam </a:t>
            </a:r>
            <a:r>
              <a:rPr lang="en-US" dirty="0" err="1"/>
              <a:t>funkci</a:t>
            </a:r>
            <a:r>
              <a:rPr lang="en-US" dirty="0"/>
              <a:t> </a:t>
            </a:r>
            <a:r>
              <a:rPr lang="en-US" b="1" dirty="0" err="1"/>
              <a:t>biskupa</a:t>
            </a:r>
            <a:r>
              <a:rPr lang="en-US" dirty="0"/>
              <a:t> a </a:t>
            </a:r>
            <a:r>
              <a:rPr lang="en-US" dirty="0" err="1"/>
              <a:t>nato</a:t>
            </a:r>
            <a:r>
              <a:rPr lang="en-US" dirty="0"/>
              <a:t> </a:t>
            </a:r>
            <a:r>
              <a:rPr lang="en-US" b="1" dirty="0" err="1"/>
              <a:t>arcibiskupa</a:t>
            </a:r>
            <a:r>
              <a:rPr lang="en-US" b="1" dirty="0"/>
              <a:t> </a:t>
            </a:r>
            <a:r>
              <a:rPr lang="en-US" b="1" dirty="0" err="1"/>
              <a:t>moravského</a:t>
            </a:r>
            <a:r>
              <a:rPr lang="en-US" b="1" dirty="0"/>
              <a:t> a </a:t>
            </a:r>
            <a:r>
              <a:rPr lang="en-US" b="1" dirty="0" err="1"/>
              <a:t>panonského</a:t>
            </a:r>
            <a:r>
              <a:rPr lang="en-US" dirty="0"/>
              <a:t>. </a:t>
            </a:r>
            <a:r>
              <a:rPr lang="en-US" dirty="0" err="1"/>
              <a:t>Svého</a:t>
            </a:r>
            <a:r>
              <a:rPr lang="en-US" dirty="0"/>
              <a:t> </a:t>
            </a:r>
            <a:r>
              <a:rPr lang="en-US" dirty="0" err="1"/>
              <a:t>úřadu</a:t>
            </a:r>
            <a:r>
              <a:rPr lang="en-US" dirty="0"/>
              <a:t> se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ujmout</a:t>
            </a:r>
            <a:r>
              <a:rPr lang="en-US" dirty="0"/>
              <a:t> </a:t>
            </a:r>
            <a:r>
              <a:rPr lang="en-US" dirty="0" err="1"/>
              <a:t>nemohl</a:t>
            </a:r>
            <a:r>
              <a:rPr lang="en-US" dirty="0"/>
              <a:t>: </a:t>
            </a:r>
            <a:r>
              <a:rPr lang="en-US" dirty="0" err="1"/>
              <a:t>Metodějova</a:t>
            </a:r>
            <a:r>
              <a:rPr lang="en-US" dirty="0"/>
              <a:t> </a:t>
            </a:r>
            <a:r>
              <a:rPr lang="en-US" dirty="0" err="1"/>
              <a:t>arcidiecéze</a:t>
            </a:r>
            <a:r>
              <a:rPr lang="en-US" dirty="0"/>
              <a:t> </a:t>
            </a:r>
            <a:r>
              <a:rPr lang="en-US" dirty="0" err="1"/>
              <a:t>ležela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sféře</a:t>
            </a:r>
            <a:r>
              <a:rPr lang="en-US" dirty="0"/>
              <a:t> </a:t>
            </a:r>
            <a:r>
              <a:rPr lang="en-US" dirty="0" err="1"/>
              <a:t>zájmů</a:t>
            </a:r>
            <a:r>
              <a:rPr lang="en-US" dirty="0"/>
              <a:t> </a:t>
            </a:r>
            <a:r>
              <a:rPr lang="en-US" dirty="0" err="1"/>
              <a:t>bavorských</a:t>
            </a:r>
            <a:r>
              <a:rPr lang="en-US" dirty="0"/>
              <a:t> </a:t>
            </a:r>
            <a:r>
              <a:rPr lang="en-US" dirty="0" err="1"/>
              <a:t>biskupů</a:t>
            </a:r>
            <a:r>
              <a:rPr lang="en-US" dirty="0"/>
              <a:t> a </a:t>
            </a:r>
            <a:r>
              <a:rPr lang="en-US" dirty="0" err="1"/>
              <a:t>ti</a:t>
            </a:r>
            <a:r>
              <a:rPr lang="en-US" dirty="0"/>
              <a:t> (</a:t>
            </a:r>
            <a:r>
              <a:rPr lang="en-US" err="1"/>
              <a:t>jmenovitě</a:t>
            </a:r>
            <a:r>
              <a:rPr lang="en-US"/>
              <a:t> </a:t>
            </a:r>
            <a:r>
              <a:rPr lang="en-US" smtClean="0"/>
              <a:t>sal</a:t>
            </a:r>
            <a:r>
              <a:rPr lang="cs-CZ" smtClean="0"/>
              <a:t>c</a:t>
            </a:r>
            <a:r>
              <a:rPr lang="en-US" smtClean="0"/>
              <a:t>burský </a:t>
            </a:r>
            <a:r>
              <a:rPr lang="en-US" dirty="0" err="1"/>
              <a:t>arcibiskup</a:t>
            </a:r>
            <a:r>
              <a:rPr lang="en-US" dirty="0"/>
              <a:t> </a:t>
            </a:r>
            <a:r>
              <a:rPr lang="en-US" dirty="0" err="1"/>
              <a:t>Adalwin</a:t>
            </a:r>
            <a:r>
              <a:rPr lang="en-US" dirty="0"/>
              <a:t>, </a:t>
            </a:r>
            <a:r>
              <a:rPr lang="en-US" dirty="0" err="1"/>
              <a:t>frisinský</a:t>
            </a:r>
            <a:r>
              <a:rPr lang="en-US" dirty="0"/>
              <a:t> </a:t>
            </a:r>
            <a:r>
              <a:rPr lang="en-US" dirty="0" err="1"/>
              <a:t>biskup</a:t>
            </a:r>
            <a:r>
              <a:rPr lang="en-US"/>
              <a:t> </a:t>
            </a:r>
            <a:r>
              <a:rPr lang="en-US" smtClean="0"/>
              <a:t>Anno</a:t>
            </a:r>
            <a:r>
              <a:rPr lang="cs-CZ" smtClean="0"/>
              <a:t> a </a:t>
            </a:r>
            <a:r>
              <a:rPr lang="en-US" smtClean="0"/>
              <a:t>pasovský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Hermanrich</a:t>
            </a:r>
            <a:r>
              <a:rPr lang="en-US" dirty="0"/>
              <a:t>) ho </a:t>
            </a:r>
            <a:r>
              <a:rPr lang="en-US" b="1" dirty="0" err="1"/>
              <a:t>zajali</a:t>
            </a:r>
            <a:r>
              <a:rPr lang="en-US" dirty="0"/>
              <a:t> a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b="1" dirty="0" err="1"/>
              <a:t>dva</a:t>
            </a:r>
            <a:r>
              <a:rPr lang="en-US" b="1" dirty="0"/>
              <a:t> a </a:t>
            </a:r>
            <a:r>
              <a:rPr lang="en-US" b="1" dirty="0" err="1"/>
              <a:t>půl</a:t>
            </a:r>
            <a:r>
              <a:rPr lang="en-US" b="1" dirty="0"/>
              <a:t> </a:t>
            </a:r>
            <a:r>
              <a:rPr lang="en-US" b="1" dirty="0" err="1"/>
              <a:t>roku</a:t>
            </a:r>
            <a:r>
              <a:rPr lang="en-US" b="1" dirty="0"/>
              <a:t> </a:t>
            </a:r>
            <a:r>
              <a:rPr lang="en-US" b="1" dirty="0" err="1"/>
              <a:t>věznili</a:t>
            </a:r>
            <a:r>
              <a:rPr lang="en-US" dirty="0"/>
              <a:t>. Na </a:t>
            </a:r>
            <a:r>
              <a:rPr lang="en-US" dirty="0" err="1"/>
              <a:t>Moravě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se </a:t>
            </a:r>
            <a:r>
              <a:rPr lang="en-US" dirty="0" err="1"/>
              <a:t>mezitím</a:t>
            </a:r>
            <a:r>
              <a:rPr lang="en-US" dirty="0"/>
              <a:t> </a:t>
            </a:r>
            <a:r>
              <a:rPr lang="en-US" dirty="0" err="1"/>
              <a:t>zmocnil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en-US" dirty="0"/>
              <a:t> </a:t>
            </a:r>
            <a:r>
              <a:rPr lang="en-US" dirty="0" err="1"/>
              <a:t>kníže</a:t>
            </a:r>
            <a:r>
              <a:rPr lang="en-US" dirty="0"/>
              <a:t> </a:t>
            </a:r>
            <a:r>
              <a:rPr lang="en-US" dirty="0" err="1"/>
              <a:t>Svatopluk</a:t>
            </a:r>
            <a:r>
              <a:rPr lang="en-US" dirty="0"/>
              <a:t>, </a:t>
            </a:r>
            <a:r>
              <a:rPr lang="en-US" b="1" dirty="0" err="1"/>
              <a:t>začal</a:t>
            </a:r>
            <a:r>
              <a:rPr lang="en-US" b="1" dirty="0"/>
              <a:t> </a:t>
            </a:r>
            <a:r>
              <a:rPr lang="en-US" b="1" dirty="0" err="1"/>
              <a:t>Metoděj</a:t>
            </a:r>
            <a:r>
              <a:rPr lang="en-US" b="1" dirty="0"/>
              <a:t> </a:t>
            </a:r>
            <a:r>
              <a:rPr lang="en-US" b="1" dirty="0" err="1"/>
              <a:t>znovu</a:t>
            </a:r>
            <a:r>
              <a:rPr lang="en-US" b="1" dirty="0"/>
              <a:t> </a:t>
            </a:r>
            <a:r>
              <a:rPr lang="en-US" b="1" dirty="0" err="1"/>
              <a:t>působit</a:t>
            </a:r>
            <a:r>
              <a:rPr lang="en-US" b="1" dirty="0"/>
              <a:t> </a:t>
            </a:r>
            <a:r>
              <a:rPr lang="en-US" b="1" dirty="0" err="1"/>
              <a:t>až</a:t>
            </a:r>
            <a:r>
              <a:rPr lang="en-US" b="1" dirty="0"/>
              <a:t> </a:t>
            </a:r>
            <a:r>
              <a:rPr lang="en-US" b="1" dirty="0" err="1"/>
              <a:t>po</a:t>
            </a:r>
            <a:r>
              <a:rPr lang="en-US" b="1" dirty="0"/>
              <a:t> </a:t>
            </a:r>
            <a:r>
              <a:rPr lang="en-US" b="1" dirty="0" err="1"/>
              <a:t>svém</a:t>
            </a:r>
            <a:r>
              <a:rPr lang="en-US" b="1" dirty="0"/>
              <a:t> </a:t>
            </a:r>
            <a:r>
              <a:rPr lang="en-US" b="1" dirty="0" err="1"/>
              <a:t>propuštění</a:t>
            </a:r>
            <a:r>
              <a:rPr lang="en-US" b="1" dirty="0"/>
              <a:t> z </a:t>
            </a:r>
            <a:r>
              <a:rPr lang="en-US" b="1" dirty="0" err="1"/>
              <a:t>vězení</a:t>
            </a:r>
            <a:r>
              <a:rPr lang="en-US" b="1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873</a:t>
            </a:r>
            <a:r>
              <a:rPr lang="en-US" dirty="0"/>
              <a:t>. </a:t>
            </a:r>
            <a:r>
              <a:rPr lang="en-US" dirty="0" err="1"/>
              <a:t>Podnikl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cestu</a:t>
            </a:r>
            <a:r>
              <a:rPr lang="en-US" dirty="0"/>
              <a:t> do </a:t>
            </a:r>
            <a:r>
              <a:rPr lang="en-US" dirty="0" err="1"/>
              <a:t>Říma</a:t>
            </a:r>
            <a:r>
              <a:rPr lang="en-US" dirty="0"/>
              <a:t> a do </a:t>
            </a:r>
            <a:r>
              <a:rPr lang="en-US" dirty="0" err="1"/>
              <a:t>Cařihradu</a:t>
            </a:r>
            <a:r>
              <a:rPr lang="en-US" dirty="0"/>
              <a:t>; </a:t>
            </a:r>
            <a:r>
              <a:rPr lang="en-US" dirty="0" err="1"/>
              <a:t>zemřel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885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5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Bratři Konstantin Cyril a Metoděj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err="1"/>
              <a:t>Metodějova</a:t>
            </a:r>
            <a:r>
              <a:rPr lang="en-US" b="1" dirty="0"/>
              <a:t> </a:t>
            </a:r>
            <a:r>
              <a:rPr lang="en-US" b="1" dirty="0" err="1"/>
              <a:t>smrt</a:t>
            </a:r>
            <a:r>
              <a:rPr lang="en-US" b="1" dirty="0"/>
              <a:t> </a:t>
            </a:r>
            <a:r>
              <a:rPr lang="en-US" dirty="0" err="1"/>
              <a:t>znamenala</a:t>
            </a:r>
            <a:r>
              <a:rPr lang="en-US" dirty="0"/>
              <a:t> pro </a:t>
            </a:r>
            <a:r>
              <a:rPr lang="en-US" dirty="0" err="1"/>
              <a:t>slovanský</a:t>
            </a:r>
            <a:r>
              <a:rPr lang="en-US" dirty="0"/>
              <a:t> </a:t>
            </a:r>
            <a:r>
              <a:rPr lang="en-US" dirty="0" err="1"/>
              <a:t>liturgický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b="1" dirty="0" err="1"/>
              <a:t>pohromu</a:t>
            </a:r>
            <a:r>
              <a:rPr lang="en-US" dirty="0"/>
              <a:t>. </a:t>
            </a:r>
            <a:r>
              <a:rPr lang="en-US" dirty="0" err="1"/>
              <a:t>Neobvyklý</a:t>
            </a:r>
            <a:r>
              <a:rPr lang="en-US" dirty="0"/>
              <a:t> </a:t>
            </a:r>
            <a:r>
              <a:rPr lang="en-US" dirty="0" err="1"/>
              <a:t>souhlas</a:t>
            </a:r>
            <a:r>
              <a:rPr lang="en-US" dirty="0"/>
              <a:t> </a:t>
            </a:r>
            <a:r>
              <a:rPr lang="en-US" dirty="0" err="1"/>
              <a:t>papežské</a:t>
            </a:r>
            <a:r>
              <a:rPr lang="en-US" dirty="0"/>
              <a:t> </a:t>
            </a:r>
            <a:r>
              <a:rPr lang="en-US" dirty="0" err="1"/>
              <a:t>kurie</a:t>
            </a:r>
            <a:r>
              <a:rPr lang="en-US" dirty="0"/>
              <a:t> s </a:t>
            </a:r>
            <a:r>
              <a:rPr lang="en-US" dirty="0" err="1"/>
              <a:t>užíváním</a:t>
            </a:r>
            <a:r>
              <a:rPr lang="en-US" dirty="0"/>
              <a:t> </a:t>
            </a:r>
            <a:r>
              <a:rPr lang="en-US" dirty="0" err="1"/>
              <a:t>jiného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v </a:t>
            </a:r>
            <a:r>
              <a:rPr lang="en-US" dirty="0" err="1"/>
              <a:t>liturgii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latinského</a:t>
            </a:r>
            <a:r>
              <a:rPr lang="en-US" dirty="0"/>
              <a:t> (a </a:t>
            </a:r>
            <a:r>
              <a:rPr lang="en-US" dirty="0" err="1"/>
              <a:t>řeckého</a:t>
            </a:r>
            <a:r>
              <a:rPr lang="en-US" dirty="0"/>
              <a:t>)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vázán</a:t>
            </a:r>
            <a:r>
              <a:rPr lang="en-US" dirty="0"/>
              <a:t> </a:t>
            </a:r>
            <a:r>
              <a:rPr lang="en-US" dirty="0" err="1"/>
              <a:t>podmínkou</a:t>
            </a:r>
            <a:r>
              <a:rPr lang="en-US" dirty="0"/>
              <a:t> </a:t>
            </a:r>
            <a:r>
              <a:rPr lang="en-US" dirty="0" err="1"/>
              <a:t>číst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mši</a:t>
            </a:r>
            <a:r>
              <a:rPr lang="en-US" dirty="0"/>
              <a:t> </a:t>
            </a:r>
            <a:r>
              <a:rPr lang="en-US" dirty="0" err="1"/>
              <a:t>evangelia</a:t>
            </a:r>
            <a:r>
              <a:rPr lang="en-US" dirty="0"/>
              <a:t> </a:t>
            </a:r>
            <a:r>
              <a:rPr lang="en-US" dirty="0" err="1"/>
              <a:t>nejprve</a:t>
            </a:r>
            <a:r>
              <a:rPr lang="en-US" dirty="0"/>
              <a:t> </a:t>
            </a:r>
            <a:r>
              <a:rPr lang="en-US" dirty="0" err="1"/>
              <a:t>latinsky</a:t>
            </a:r>
            <a:r>
              <a:rPr lang="en-US" dirty="0"/>
              <a:t> a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slovansky</a:t>
            </a:r>
            <a:r>
              <a:rPr lang="en-US" dirty="0"/>
              <a:t> a </a:t>
            </a:r>
            <a:r>
              <a:rPr lang="en-US" dirty="0" err="1"/>
              <a:t>ovšem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zachovat</a:t>
            </a:r>
            <a:r>
              <a:rPr lang="en-US" dirty="0"/>
              <a:t> a </a:t>
            </a:r>
            <a:r>
              <a:rPr lang="en-US" dirty="0" err="1"/>
              <a:t>pěstovat</a:t>
            </a:r>
            <a:r>
              <a:rPr lang="en-US" dirty="0"/>
              <a:t> </a:t>
            </a:r>
            <a:r>
              <a:rPr lang="en-US" dirty="0" err="1"/>
              <a:t>vedle</a:t>
            </a:r>
            <a:r>
              <a:rPr lang="en-US" dirty="0"/>
              <a:t> </a:t>
            </a:r>
            <a:r>
              <a:rPr lang="en-US" dirty="0" err="1"/>
              <a:t>staroslověnštiny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liturgický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latinu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b="1" dirty="0" err="1" smtClean="0"/>
              <a:t>Paralelní</a:t>
            </a:r>
            <a:r>
              <a:rPr lang="en-US" b="1" dirty="0" smtClean="0"/>
              <a:t> </a:t>
            </a:r>
            <a:r>
              <a:rPr lang="en-US" b="1" dirty="0"/>
              <a:t>existence </a:t>
            </a:r>
            <a:r>
              <a:rPr lang="en-US" b="1" dirty="0" err="1"/>
              <a:t>slovanského</a:t>
            </a:r>
            <a:r>
              <a:rPr lang="en-US" b="1" dirty="0"/>
              <a:t> a </a:t>
            </a:r>
            <a:r>
              <a:rPr lang="en-US" b="1" dirty="0" err="1"/>
              <a:t>latinského</a:t>
            </a:r>
            <a:r>
              <a:rPr lang="en-US" b="1" dirty="0"/>
              <a:t> </a:t>
            </a:r>
            <a:r>
              <a:rPr lang="en-US" b="1" dirty="0" err="1"/>
              <a:t>liturgického</a:t>
            </a:r>
            <a:r>
              <a:rPr lang="en-US" b="1" dirty="0"/>
              <a:t> </a:t>
            </a:r>
            <a:r>
              <a:rPr lang="en-US" b="1" dirty="0" err="1"/>
              <a:t>jazyka</a:t>
            </a:r>
            <a:r>
              <a:rPr lang="en-US" b="1" dirty="0"/>
              <a:t> </a:t>
            </a:r>
            <a:r>
              <a:rPr lang="en-US" dirty="0"/>
              <a:t>se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konci</a:t>
            </a:r>
            <a:r>
              <a:rPr lang="en-US" dirty="0"/>
              <a:t> </a:t>
            </a:r>
            <a:r>
              <a:rPr lang="en-US" dirty="0" err="1"/>
              <a:t>Metodějova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odrazila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organizaci</a:t>
            </a:r>
            <a:r>
              <a:rPr lang="en-US" dirty="0"/>
              <a:t> </a:t>
            </a:r>
            <a:r>
              <a:rPr lang="en-US" dirty="0" err="1"/>
              <a:t>církevního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. </a:t>
            </a:r>
            <a:r>
              <a:rPr lang="en-US" dirty="0" err="1"/>
              <a:t>Metodějovi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arcibiskupu</a:t>
            </a:r>
            <a:r>
              <a:rPr lang="en-US" dirty="0"/>
              <a:t> </a:t>
            </a:r>
            <a:r>
              <a:rPr lang="en-US" dirty="0" err="1"/>
              <a:t>moravsko-panonskému</a:t>
            </a:r>
            <a:r>
              <a:rPr lang="en-US" dirty="0"/>
              <a:t> </a:t>
            </a:r>
            <a:r>
              <a:rPr lang="en-US" dirty="0" err="1"/>
              <a:t>podléhali</a:t>
            </a:r>
            <a:r>
              <a:rPr lang="en-US" dirty="0"/>
              <a:t> </a:t>
            </a:r>
            <a:r>
              <a:rPr lang="en-US" dirty="0" err="1"/>
              <a:t>jednak</a:t>
            </a:r>
            <a:r>
              <a:rPr lang="en-US" dirty="0"/>
              <a:t> „</a:t>
            </a:r>
            <a:r>
              <a:rPr lang="en-US" dirty="0" err="1"/>
              <a:t>slovanský</a:t>
            </a:r>
            <a:r>
              <a:rPr lang="en-US" dirty="0"/>
              <a:t>“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Gorazd</a:t>
            </a:r>
            <a:r>
              <a:rPr lang="en-US" dirty="0"/>
              <a:t>, </a:t>
            </a:r>
            <a:r>
              <a:rPr lang="en-US" dirty="0" err="1"/>
              <a:t>jednak</a:t>
            </a:r>
            <a:r>
              <a:rPr lang="en-US" dirty="0"/>
              <a:t> „</a:t>
            </a:r>
            <a:r>
              <a:rPr lang="en-US" dirty="0" err="1"/>
              <a:t>latinský</a:t>
            </a:r>
            <a:r>
              <a:rPr lang="en-US" dirty="0"/>
              <a:t>“ </a:t>
            </a:r>
            <a:r>
              <a:rPr lang="en-US" dirty="0" err="1"/>
              <a:t>biskup</a:t>
            </a:r>
            <a:r>
              <a:rPr lang="en-US" dirty="0"/>
              <a:t> </a:t>
            </a:r>
            <a:r>
              <a:rPr lang="en-US" dirty="0" err="1"/>
              <a:t>Viching</a:t>
            </a:r>
            <a:r>
              <a:rPr lang="en-US" dirty="0"/>
              <a:t> se </a:t>
            </a:r>
            <a:r>
              <a:rPr lang="en-US" dirty="0" err="1"/>
              <a:t>sídlem</a:t>
            </a:r>
            <a:r>
              <a:rPr lang="en-US" dirty="0"/>
              <a:t> v </a:t>
            </a:r>
            <a:r>
              <a:rPr lang="en-US" dirty="0" err="1"/>
              <a:t>Nitře</a:t>
            </a:r>
            <a:r>
              <a:rPr lang="en-US" dirty="0"/>
              <a:t>.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slovanskou</a:t>
            </a:r>
            <a:r>
              <a:rPr lang="en-US" dirty="0"/>
              <a:t> a </a:t>
            </a:r>
            <a:r>
              <a:rPr lang="en-US" dirty="0" err="1"/>
              <a:t>latinskou</a:t>
            </a:r>
            <a:r>
              <a:rPr lang="en-US" dirty="0"/>
              <a:t> </a:t>
            </a:r>
            <a:r>
              <a:rPr lang="en-US" dirty="0" err="1"/>
              <a:t>složkou</a:t>
            </a:r>
            <a:r>
              <a:rPr lang="en-US" dirty="0"/>
              <a:t> </a:t>
            </a:r>
            <a:r>
              <a:rPr lang="en-US" dirty="0" err="1"/>
              <a:t>velkomoravského</a:t>
            </a:r>
            <a:r>
              <a:rPr lang="en-US" dirty="0"/>
              <a:t> </a:t>
            </a:r>
            <a:r>
              <a:rPr lang="en-US" dirty="0" err="1"/>
              <a:t>kněžstva</a:t>
            </a:r>
            <a:r>
              <a:rPr lang="en-US" dirty="0"/>
              <a:t> </a:t>
            </a:r>
            <a:r>
              <a:rPr lang="en-US" dirty="0" err="1"/>
              <a:t>panovalo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. </a:t>
            </a:r>
            <a:endParaRPr lang="cs-CZ" dirty="0" smtClean="0"/>
          </a:p>
          <a:p>
            <a:pPr algn="just"/>
            <a:r>
              <a:rPr lang="en-US" b="1" dirty="0" err="1" smtClean="0"/>
              <a:t>Boj</a:t>
            </a:r>
            <a:r>
              <a:rPr lang="en-US" b="1" dirty="0"/>
              <a:t> o </a:t>
            </a:r>
            <a:r>
              <a:rPr lang="en-US" b="1" dirty="0" err="1"/>
              <a:t>nadvládu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byl</a:t>
            </a:r>
            <a:r>
              <a:rPr lang="en-US" dirty="0"/>
              <a:t> </a:t>
            </a:r>
            <a:r>
              <a:rPr lang="en-US" dirty="0" err="1"/>
              <a:t>veden</a:t>
            </a:r>
            <a:r>
              <a:rPr lang="en-US" dirty="0"/>
              <a:t>, </a:t>
            </a:r>
            <a:r>
              <a:rPr lang="en-US" dirty="0" err="1"/>
              <a:t>vyvrcholil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Metodějově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potřením</a:t>
            </a:r>
            <a:r>
              <a:rPr lang="en-US" dirty="0"/>
              <a:t> </a:t>
            </a:r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slovanské</a:t>
            </a:r>
            <a:r>
              <a:rPr lang="en-US" dirty="0"/>
              <a:t>: </a:t>
            </a: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papež</a:t>
            </a:r>
            <a:r>
              <a:rPr lang="en-US" dirty="0"/>
              <a:t> </a:t>
            </a:r>
            <a:r>
              <a:rPr lang="en-US" dirty="0" err="1"/>
              <a:t>Štěpán</a:t>
            </a:r>
            <a:r>
              <a:rPr lang="en-US" dirty="0"/>
              <a:t> V. </a:t>
            </a:r>
            <a:r>
              <a:rPr lang="en-US" b="1" dirty="0" err="1"/>
              <a:t>jmenoval</a:t>
            </a:r>
            <a:r>
              <a:rPr lang="en-US" b="1" dirty="0"/>
              <a:t> </a:t>
            </a:r>
            <a:r>
              <a:rPr lang="en-US" b="1" dirty="0" err="1"/>
              <a:t>Metodějovým</a:t>
            </a:r>
            <a:r>
              <a:rPr lang="en-US" b="1" dirty="0"/>
              <a:t> </a:t>
            </a:r>
            <a:r>
              <a:rPr lang="en-US" b="1" dirty="0" err="1"/>
              <a:t>nástupcem</a:t>
            </a:r>
            <a:r>
              <a:rPr lang="en-US" b="1" dirty="0"/>
              <a:t> </a:t>
            </a:r>
            <a:r>
              <a:rPr lang="en-US" b="1" dirty="0" err="1"/>
              <a:t>Vichinga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designovaného</a:t>
            </a:r>
            <a:r>
              <a:rPr lang="en-US" dirty="0"/>
              <a:t> </a:t>
            </a:r>
            <a:r>
              <a:rPr lang="en-US" dirty="0" err="1"/>
              <a:t>Gorazda</a:t>
            </a:r>
            <a:r>
              <a:rPr lang="en-US" dirty="0"/>
              <a:t>) a </a:t>
            </a:r>
            <a:r>
              <a:rPr lang="en-US" b="1" dirty="0" err="1"/>
              <a:t>zapověděl</a:t>
            </a:r>
            <a:r>
              <a:rPr lang="en-US" b="1" dirty="0"/>
              <a:t> </a:t>
            </a:r>
            <a:r>
              <a:rPr lang="en-US" b="1" dirty="0" err="1"/>
              <a:t>slovanskou</a:t>
            </a:r>
            <a:r>
              <a:rPr lang="en-US" b="1" dirty="0"/>
              <a:t> </a:t>
            </a:r>
            <a:r>
              <a:rPr lang="en-US" b="1" dirty="0" err="1"/>
              <a:t>bohoslužbu</a:t>
            </a:r>
            <a:r>
              <a:rPr lang="en-US" dirty="0"/>
              <a:t>; </a:t>
            </a:r>
            <a:endParaRPr lang="cs-CZ" dirty="0" smtClean="0"/>
          </a:p>
          <a:p>
            <a:pPr algn="just"/>
            <a:r>
              <a:rPr lang="en-US" b="1" dirty="0" err="1" smtClean="0"/>
              <a:t>Metodějovi</a:t>
            </a:r>
            <a:r>
              <a:rPr lang="en-US" b="1" dirty="0" smtClean="0"/>
              <a:t> </a:t>
            </a:r>
            <a:r>
              <a:rPr lang="en-US" b="1" dirty="0" err="1"/>
              <a:t>žáci</a:t>
            </a:r>
            <a:r>
              <a:rPr lang="en-US" b="1" dirty="0"/>
              <a:t> </a:t>
            </a:r>
            <a:r>
              <a:rPr lang="en-US" b="1" dirty="0" err="1"/>
              <a:t>byli</a:t>
            </a:r>
            <a:r>
              <a:rPr lang="en-US" b="1" dirty="0"/>
              <a:t> </a:t>
            </a:r>
            <a:r>
              <a:rPr lang="en-US" b="1" dirty="0" err="1"/>
              <a:t>násilně</a:t>
            </a:r>
            <a:r>
              <a:rPr lang="en-US" b="1" dirty="0"/>
              <a:t> </a:t>
            </a:r>
            <a:r>
              <a:rPr lang="en-US" b="1" dirty="0" err="1"/>
              <a:t>vypuzeni</a:t>
            </a:r>
            <a:r>
              <a:rPr lang="en-US" b="1" dirty="0"/>
              <a:t> z </a:t>
            </a:r>
            <a:r>
              <a:rPr lang="en-US" b="1" dirty="0" err="1"/>
              <a:t>Velké</a:t>
            </a:r>
            <a:r>
              <a:rPr lang="en-US" b="1" dirty="0"/>
              <a:t> </a:t>
            </a:r>
            <a:r>
              <a:rPr lang="en-US" b="1" dirty="0" err="1"/>
              <a:t>Moravy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vyhnáni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zajati</a:t>
            </a:r>
            <a:r>
              <a:rPr lang="en-US" dirty="0"/>
              <a:t> a </a:t>
            </a:r>
            <a:r>
              <a:rPr lang="en-US" dirty="0" err="1"/>
              <a:t>prodáni</a:t>
            </a:r>
            <a:r>
              <a:rPr lang="en-US" dirty="0"/>
              <a:t> do </a:t>
            </a:r>
            <a:r>
              <a:rPr lang="en-US" dirty="0" err="1"/>
              <a:t>otroctví</a:t>
            </a:r>
            <a:r>
              <a:rPr lang="en-US" dirty="0"/>
              <a:t>. </a:t>
            </a:r>
            <a:endParaRPr lang="cs-CZ" dirty="0" smtClean="0"/>
          </a:p>
          <a:p>
            <a:pPr algn="just"/>
            <a:r>
              <a:rPr lang="en-US" b="1" dirty="0" err="1" smtClean="0"/>
              <a:t>Staroslověnská</a:t>
            </a:r>
            <a:r>
              <a:rPr lang="en-US" b="1" dirty="0" smtClean="0"/>
              <a:t> </a:t>
            </a:r>
            <a:r>
              <a:rPr lang="en-US" b="1" dirty="0" err="1"/>
              <a:t>literatura</a:t>
            </a:r>
            <a:r>
              <a:rPr lang="en-US" b="1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Velké</a:t>
            </a:r>
            <a:r>
              <a:rPr lang="en-US" dirty="0"/>
              <a:t> </a:t>
            </a:r>
            <a:r>
              <a:rPr lang="en-US" dirty="0" err="1"/>
              <a:t>Moravě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rozkvětu</a:t>
            </a:r>
            <a:r>
              <a:rPr lang="en-US" dirty="0"/>
              <a:t>, </a:t>
            </a:r>
            <a:r>
              <a:rPr lang="en-US" dirty="0" err="1"/>
              <a:t>dosud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skvělém</a:t>
            </a:r>
            <a:r>
              <a:rPr lang="en-US" dirty="0"/>
              <a:t>, </a:t>
            </a:r>
            <a:r>
              <a:rPr lang="en-US" dirty="0" err="1"/>
              <a:t>zcela</a:t>
            </a:r>
            <a:r>
              <a:rPr lang="en-US" dirty="0"/>
              <a:t> </a:t>
            </a:r>
            <a:r>
              <a:rPr lang="en-US" dirty="0" err="1"/>
              <a:t>podlomena</a:t>
            </a:r>
            <a:r>
              <a:rPr lang="en-US" dirty="0"/>
              <a:t>,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b="1" dirty="0" err="1"/>
              <a:t>vypuzena</a:t>
            </a:r>
            <a:r>
              <a:rPr lang="en-US" b="1" dirty="0"/>
              <a:t> z </a:t>
            </a:r>
            <a:r>
              <a:rPr lang="en-US" b="1" dirty="0" err="1"/>
              <a:t>oficiálního</a:t>
            </a:r>
            <a:r>
              <a:rPr lang="en-US" b="1" dirty="0"/>
              <a:t> </a:t>
            </a:r>
            <a:r>
              <a:rPr lang="en-US" b="1" dirty="0" err="1"/>
              <a:t>užívání</a:t>
            </a:r>
            <a:r>
              <a:rPr lang="en-US" dirty="0"/>
              <a:t> a </a:t>
            </a:r>
            <a:r>
              <a:rPr lang="en-US" dirty="0" err="1"/>
              <a:t>dožívala</a:t>
            </a:r>
            <a:r>
              <a:rPr lang="en-US" dirty="0"/>
              <a:t> </a:t>
            </a:r>
            <a:r>
              <a:rPr lang="en-US" dirty="0" err="1"/>
              <a:t>nanejvýš</a:t>
            </a:r>
            <a:r>
              <a:rPr lang="en-US" dirty="0"/>
              <a:t> v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odlehlejších</a:t>
            </a:r>
            <a:r>
              <a:rPr lang="en-US" dirty="0"/>
              <a:t> </a:t>
            </a:r>
            <a:r>
              <a:rPr lang="en-US" dirty="0" err="1"/>
              <a:t>koutech</a:t>
            </a:r>
            <a:r>
              <a:rPr lang="en-US" dirty="0"/>
              <a:t> </a:t>
            </a:r>
            <a:r>
              <a:rPr lang="en-US" dirty="0" err="1"/>
              <a:t>Velkomoravské</a:t>
            </a:r>
            <a:r>
              <a:rPr lang="en-US" dirty="0"/>
              <a:t> </a:t>
            </a:r>
            <a:r>
              <a:rPr lang="en-US" dirty="0" err="1"/>
              <a:t>říše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5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Bratři </a:t>
            </a:r>
            <a:r>
              <a:rPr lang="cs-CZ" smtClean="0"/>
              <a:t>sv. Konstantin-Cyril </a:t>
            </a:r>
            <a:r>
              <a:rPr lang="cs-CZ"/>
              <a:t>a </a:t>
            </a:r>
            <a:r>
              <a:rPr lang="cs-CZ" smtClean="0"/>
              <a:t>sv. Metoděj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6820" y="1559052"/>
            <a:ext cx="9509760" cy="4343400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17350" y="1527048"/>
            <a:ext cx="3743325" cy="4294188"/>
            <a:chOff x="1927" y="1026"/>
            <a:chExt cx="2358" cy="2705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026"/>
              <a:ext cx="2358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927" y="1026"/>
              <a:ext cx="2358" cy="2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026" name="Рисунок 3" descr="Описание: http://moraviamagna.cz/index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96" y="1559052"/>
            <a:ext cx="3194050" cy="440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10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Širokoúhlá prezentace s jasně zeleným ohraničením</Template>
  <TotalTime>0</TotalTime>
  <Words>763</Words>
  <Application>Microsoft Office PowerPoint</Application>
  <PresentationFormat>Širokoúhlá obrazovka</PresentationFormat>
  <Paragraphs>94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</vt:lpstr>
      <vt:lpstr>Sheer Green 16x9</vt:lpstr>
      <vt:lpstr>Staroslověnština  první spisovný slovanský jazyk</vt:lpstr>
      <vt:lpstr>Prezentace aplikace PowerPoint</vt:lpstr>
      <vt:lpstr>Vznik nejstaršího slovanského spisovného jazyka </vt:lpstr>
      <vt:lpstr>Staroslověnština</vt:lpstr>
      <vt:lpstr>VELKOMORAVSKÁ MISE  a VZNIK NEJSTARŠÍHO SLOVANSKÉHO SPISOVNÉHO JAZYKA</vt:lpstr>
      <vt:lpstr>Bratři Konstantin Cyril a Metoděj</vt:lpstr>
      <vt:lpstr>Bratři Konstantin Cyril a Metoděj</vt:lpstr>
      <vt:lpstr>Bratři Konstantin Cyril a Metoděj</vt:lpstr>
      <vt:lpstr>Bratři sv. Konstantin-Cyril a sv. Metoděj</vt:lpstr>
      <vt:lpstr>Žáci Konstantina-Cyrila a Metoděje</vt:lpstr>
      <vt:lpstr>Žáci Konstantina-Cyrila a Metoděje</vt:lpstr>
      <vt:lpstr>Sázavský klášter</vt:lpstr>
      <vt:lpstr>Prezentace aplikace PowerPoint</vt:lpstr>
      <vt:lpstr>Význam staroslověnštiny</vt:lpstr>
      <vt:lpstr>Prezentace aplikace PowerPoint</vt:lpstr>
      <vt:lpstr>Staroslověnské písmo</vt:lpstr>
      <vt:lpstr>„PÍSMO KONSTANTINOVI ZJEVIL BŮH“</vt:lpstr>
      <vt:lpstr>„PÍSMO KONSTANTINOVI ZJEVIL BŮH“</vt:lpstr>
      <vt:lpstr>Prezentace aplikace PowerPoint</vt:lpstr>
      <vt:lpstr>Prezentace aplikace PowerPoint</vt:lpstr>
      <vt:lpstr>Prezentace aplikace PowerPoint</vt:lpstr>
      <vt:lpstr>Stránka z kodexu Zografského, psaného na přelomu 10. a 11. století v klášteře na Svaté hoře (Athos)</vt:lpstr>
      <vt:lpstr>www. moraviamagna.cz </vt:lpstr>
      <vt:lpstr>www. moraviamagna.cz </vt:lpstr>
      <vt:lpstr>Prezentace aplikace PowerPoint</vt:lpstr>
      <vt:lpstr>Literatura</vt:lpstr>
      <vt:lpstr>Literatura</vt:lpstr>
      <vt:lpstr>Literatura</vt:lpstr>
      <vt:lpstr>Prezentace aplikace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2016-02-17T07:35:07Z</dcterms:created>
  <dcterms:modified xsi:type="dcterms:W3CDTF">2016-02-18T14:25:38Z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