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41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81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64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58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4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74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88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04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3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67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5D61C-BA83-435B-B9AF-F1D3C3E8E7CE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012AC-6DDB-44A7-A15D-1E7FEFE15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72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Historie </a:t>
            </a:r>
            <a:r>
              <a:rPr lang="cs-CZ" dirty="0" err="1" smtClean="0"/>
              <a:t>medievistiky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335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Paul von </a:t>
            </a:r>
            <a:r>
              <a:rPr lang="cs-CZ" b="1" dirty="0" err="1" smtClean="0"/>
              <a:t>Winterfeld</a:t>
            </a:r>
            <a:r>
              <a:rPr lang="cs-CZ" dirty="0" smtClean="0"/>
              <a:t>: Berlín</a:t>
            </a:r>
          </a:p>
          <a:p>
            <a:r>
              <a:rPr lang="cs-CZ" dirty="0" smtClean="0"/>
              <a:t>souvislost s národní </a:t>
            </a:r>
            <a:r>
              <a:rPr lang="cs-CZ" dirty="0" err="1" smtClean="0"/>
              <a:t>lietraturou</a:t>
            </a:r>
            <a:endParaRPr lang="cs-CZ" dirty="0" smtClean="0"/>
          </a:p>
          <a:p>
            <a:r>
              <a:rPr lang="cs-CZ" i="1" dirty="0" err="1" smtClean="0"/>
              <a:t>Aufgaben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Ziele</a:t>
            </a:r>
            <a:r>
              <a:rPr lang="cs-CZ" i="1" dirty="0" smtClean="0"/>
              <a:t> der </a:t>
            </a:r>
            <a:r>
              <a:rPr lang="cs-CZ" i="1" dirty="0" err="1" smtClean="0"/>
              <a:t>mittellateinischen</a:t>
            </a:r>
            <a:r>
              <a:rPr lang="cs-CZ" i="1" dirty="0" smtClean="0"/>
              <a:t> </a:t>
            </a:r>
            <a:r>
              <a:rPr lang="cs-CZ" i="1" dirty="0" err="1" smtClean="0"/>
              <a:t>Philologie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34395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Paul </a:t>
            </a:r>
            <a:r>
              <a:rPr lang="cs-CZ" b="1" dirty="0" err="1" smtClean="0"/>
              <a:t>Lehman</a:t>
            </a:r>
            <a:r>
              <a:rPr lang="cs-CZ" dirty="0" smtClean="0"/>
              <a:t>: Mnichov</a:t>
            </a:r>
          </a:p>
          <a:p>
            <a:r>
              <a:rPr lang="cs-CZ" i="1" dirty="0" err="1" smtClean="0"/>
              <a:t>Aufgaben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Anregungen</a:t>
            </a:r>
            <a:r>
              <a:rPr lang="cs-CZ" i="1" dirty="0" smtClean="0"/>
              <a:t> der </a:t>
            </a:r>
            <a:r>
              <a:rPr lang="cs-CZ" i="1" dirty="0" err="1" smtClean="0"/>
              <a:t>lateinischen</a:t>
            </a:r>
            <a:r>
              <a:rPr lang="cs-CZ" i="1" dirty="0" smtClean="0"/>
              <a:t> </a:t>
            </a:r>
            <a:r>
              <a:rPr lang="cs-CZ" i="1" dirty="0" err="1" smtClean="0"/>
              <a:t>Philologie</a:t>
            </a:r>
            <a:r>
              <a:rPr lang="cs-CZ" i="1" dirty="0" smtClean="0"/>
              <a:t> des </a:t>
            </a:r>
            <a:r>
              <a:rPr lang="cs-CZ" i="1" dirty="0" err="1" smtClean="0"/>
              <a:t>Mittelalters</a:t>
            </a:r>
            <a:r>
              <a:rPr lang="cs-CZ" i="1" dirty="0" smtClean="0"/>
              <a:t> </a:t>
            </a:r>
            <a:endParaRPr lang="cs-CZ" dirty="0"/>
          </a:p>
          <a:p>
            <a:r>
              <a:rPr lang="cs-CZ" dirty="0" smtClean="0"/>
              <a:t>stať </a:t>
            </a:r>
            <a:r>
              <a:rPr lang="cs-CZ" i="1" dirty="0" err="1" smtClean="0"/>
              <a:t>Vom</a:t>
            </a:r>
            <a:r>
              <a:rPr lang="cs-CZ" i="1" dirty="0" smtClean="0"/>
              <a:t> </a:t>
            </a:r>
            <a:r>
              <a:rPr lang="cs-CZ" i="1" dirty="0" err="1" smtClean="0"/>
              <a:t>Leben</a:t>
            </a:r>
            <a:r>
              <a:rPr lang="cs-CZ" i="1" dirty="0" smtClean="0"/>
              <a:t> des </a:t>
            </a:r>
            <a:r>
              <a:rPr lang="cs-CZ" i="1" dirty="0" err="1" smtClean="0"/>
              <a:t>Lateinischen</a:t>
            </a:r>
            <a:r>
              <a:rPr lang="cs-CZ" i="1" dirty="0" smtClean="0"/>
              <a:t> </a:t>
            </a:r>
            <a:r>
              <a:rPr lang="cs-CZ" i="1" dirty="0" err="1" smtClean="0"/>
              <a:t>im</a:t>
            </a:r>
            <a:r>
              <a:rPr lang="cs-CZ" i="1" dirty="0" smtClean="0"/>
              <a:t> </a:t>
            </a:r>
            <a:r>
              <a:rPr lang="cs-CZ" i="1" dirty="0" err="1" smtClean="0"/>
              <a:t>Mittelalter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23811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Karl </a:t>
            </a:r>
            <a:r>
              <a:rPr lang="cs-CZ" b="1" dirty="0" err="1" smtClean="0"/>
              <a:t>Langosch</a:t>
            </a:r>
            <a:r>
              <a:rPr lang="cs-CZ" b="1" dirty="0" smtClean="0"/>
              <a:t> </a:t>
            </a:r>
            <a:r>
              <a:rPr lang="cs-CZ" dirty="0" smtClean="0"/>
              <a:t>(1903-1993): Berlín, Darmstadt, Kolín nad Rýnem</a:t>
            </a:r>
          </a:p>
          <a:p>
            <a:r>
              <a:rPr lang="cs-CZ" dirty="0" smtClean="0"/>
              <a:t>literární historik, editor, překladatel, příruční středolatinský slovník</a:t>
            </a:r>
          </a:p>
          <a:p>
            <a:r>
              <a:rPr lang="cs-CZ" dirty="0" smtClean="0"/>
              <a:t>úvod </a:t>
            </a:r>
            <a:r>
              <a:rPr lang="cs-CZ" i="1" dirty="0" err="1" smtClean="0"/>
              <a:t>Lateinisches</a:t>
            </a:r>
            <a:r>
              <a:rPr lang="cs-CZ" i="1" dirty="0" smtClean="0"/>
              <a:t> </a:t>
            </a:r>
            <a:r>
              <a:rPr lang="cs-CZ" i="1" dirty="0" err="1" smtClean="0"/>
              <a:t>Mittelalter</a:t>
            </a:r>
            <a:endParaRPr lang="cs-CZ" i="1" dirty="0" smtClean="0"/>
          </a:p>
          <a:p>
            <a:r>
              <a:rPr lang="cs-CZ" dirty="0" smtClean="0"/>
              <a:t>dále: </a:t>
            </a:r>
            <a:r>
              <a:rPr lang="cs-CZ" i="1" dirty="0" err="1" smtClean="0"/>
              <a:t>Europas</a:t>
            </a:r>
            <a:r>
              <a:rPr lang="cs-CZ" i="1" dirty="0" smtClean="0"/>
              <a:t> </a:t>
            </a:r>
            <a:r>
              <a:rPr lang="cs-CZ" i="1" dirty="0" err="1" smtClean="0"/>
              <a:t>Latein</a:t>
            </a:r>
            <a:r>
              <a:rPr lang="cs-CZ" i="1" dirty="0" smtClean="0"/>
              <a:t> des </a:t>
            </a:r>
            <a:r>
              <a:rPr lang="cs-CZ" i="1" dirty="0" err="1" smtClean="0"/>
              <a:t>Mittelalters</a:t>
            </a:r>
            <a:r>
              <a:rPr lang="cs-CZ" i="1" dirty="0" smtClean="0"/>
              <a:t>; </a:t>
            </a:r>
            <a:r>
              <a:rPr lang="cs-CZ" i="1" dirty="0" err="1" smtClean="0"/>
              <a:t>Mittellatein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Europa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120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 nás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Jan </a:t>
            </a:r>
            <a:r>
              <a:rPr lang="cs-CZ" b="1" dirty="0" err="1" smtClean="0"/>
              <a:t>Vilikovský</a:t>
            </a:r>
            <a:r>
              <a:rPr lang="cs-CZ" b="1" dirty="0" smtClean="0"/>
              <a:t> </a:t>
            </a:r>
            <a:r>
              <a:rPr lang="cs-CZ" dirty="0" smtClean="0"/>
              <a:t>(1904-1946)</a:t>
            </a:r>
          </a:p>
          <a:p>
            <a:r>
              <a:rPr lang="cs-CZ" dirty="0" smtClean="0"/>
              <a:t>profesor srovnávací jazykovědy a starší české literatury v Bratislavě a později v </a:t>
            </a:r>
            <a:r>
              <a:rPr lang="cs-CZ" b="1" dirty="0" smtClean="0"/>
              <a:t>Brně</a:t>
            </a:r>
          </a:p>
          <a:p>
            <a:r>
              <a:rPr lang="cs-CZ" dirty="0" smtClean="0"/>
              <a:t>habilitace: </a:t>
            </a:r>
            <a:r>
              <a:rPr lang="cs-CZ" i="1" dirty="0" smtClean="0"/>
              <a:t>Latinská poezie žákovská v Čechách </a:t>
            </a:r>
            <a:r>
              <a:rPr lang="cs-CZ" dirty="0" smtClean="0"/>
              <a:t>(1933)</a:t>
            </a:r>
          </a:p>
          <a:p>
            <a:r>
              <a:rPr lang="cs-CZ" dirty="0" smtClean="0"/>
              <a:t>posmrtně z r. 1948: </a:t>
            </a:r>
            <a:r>
              <a:rPr lang="cs-CZ" i="1" dirty="0" smtClean="0"/>
              <a:t>Písemnictví českého středověku</a:t>
            </a:r>
            <a:endParaRPr lang="cs-CZ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692696"/>
            <a:ext cx="2112000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384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Antonín Škarka </a:t>
            </a:r>
            <a:r>
              <a:rPr lang="cs-CZ" dirty="0" smtClean="0"/>
              <a:t>(1906-1972)</a:t>
            </a:r>
          </a:p>
          <a:p>
            <a:r>
              <a:rPr lang="cs-CZ" dirty="0" smtClean="0"/>
              <a:t>bohemista</a:t>
            </a:r>
          </a:p>
          <a:p>
            <a:r>
              <a:rPr lang="cs-CZ" dirty="0" smtClean="0"/>
              <a:t>výbor z jeho díla: </a:t>
            </a:r>
            <a:r>
              <a:rPr lang="cs-CZ" i="1" dirty="0" smtClean="0"/>
              <a:t>Antonín Škarka – Půl tisíciletí českého písemnictví </a:t>
            </a:r>
            <a:r>
              <a:rPr lang="cs-CZ" dirty="0" smtClean="0"/>
              <a:t>(1986)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815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Jaroslav Ludvíkovský </a:t>
            </a:r>
            <a:r>
              <a:rPr lang="cs-CZ" dirty="0" smtClean="0"/>
              <a:t>(1895-1984)</a:t>
            </a:r>
          </a:p>
          <a:p>
            <a:r>
              <a:rPr lang="cs-CZ" b="1" dirty="0" smtClean="0"/>
              <a:t>Brno</a:t>
            </a:r>
            <a:r>
              <a:rPr lang="cs-CZ" dirty="0" smtClean="0"/>
              <a:t>, Bratislava</a:t>
            </a:r>
          </a:p>
          <a:p>
            <a:r>
              <a:rPr lang="cs-CZ" dirty="0" smtClean="0"/>
              <a:t>latinské legendy českého středověku, ale i komeniologie, baroko a osvícenství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428999"/>
            <a:ext cx="20955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19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Bohumil Ryba </a:t>
            </a:r>
            <a:r>
              <a:rPr lang="cs-CZ" dirty="0" smtClean="0"/>
              <a:t>(1900-1980)</a:t>
            </a:r>
          </a:p>
          <a:p>
            <a:r>
              <a:rPr lang="cs-CZ" dirty="0" smtClean="0"/>
              <a:t>Praha UK, v 50. letech Památník národního písemnictví, poté akademická Komise pro soupis rukopisů při ČSAV</a:t>
            </a:r>
          </a:p>
          <a:p>
            <a:r>
              <a:rPr lang="cs-CZ" dirty="0" smtClean="0"/>
              <a:t>založil </a:t>
            </a:r>
            <a:r>
              <a:rPr lang="cs-CZ" i="1" dirty="0" smtClean="0"/>
              <a:t>Slovník středověké latiny v českých zemích</a:t>
            </a:r>
          </a:p>
          <a:p>
            <a:r>
              <a:rPr lang="cs-CZ" dirty="0" smtClean="0"/>
              <a:t>zásadní postava pro českou ediční činnost (tzv. Rybovy zásady apod.)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91150"/>
            <a:ext cx="1615580" cy="222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362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Oldřich Králík </a:t>
            </a:r>
            <a:r>
              <a:rPr lang="cs-CZ" dirty="0" smtClean="0"/>
              <a:t>(1907-1975)</a:t>
            </a:r>
          </a:p>
          <a:p>
            <a:r>
              <a:rPr lang="cs-CZ" dirty="0" smtClean="0"/>
              <a:t>Olomouc</a:t>
            </a:r>
          </a:p>
          <a:p>
            <a:r>
              <a:rPr lang="cs-CZ" dirty="0" smtClean="0"/>
              <a:t>bohemista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41" y="2828925"/>
            <a:ext cx="1457136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993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Novější dějiny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err="1" smtClean="0"/>
              <a:t>The</a:t>
            </a:r>
            <a:r>
              <a:rPr lang="cs-CZ" i="1" dirty="0" smtClean="0"/>
              <a:t> International Medieval Latin </a:t>
            </a:r>
            <a:r>
              <a:rPr lang="cs-CZ" i="1" dirty="0" err="1" smtClean="0"/>
              <a:t>Committee</a:t>
            </a:r>
            <a:r>
              <a:rPr lang="cs-CZ" i="1" dirty="0" smtClean="0"/>
              <a:t> </a:t>
            </a:r>
            <a:r>
              <a:rPr lang="cs-CZ" dirty="0" smtClean="0"/>
              <a:t>– organizační funkce středolatinských studií – pořádání kongresů (Heidelberg 1988, Florencie 1993, Cambridge 1998 atd</a:t>
            </a:r>
            <a:r>
              <a:rPr lang="cs-CZ" dirty="0" smtClean="0"/>
              <a:t>.)</a:t>
            </a:r>
          </a:p>
          <a:p>
            <a:r>
              <a:rPr lang="cs-CZ" i="1" dirty="0" err="1" smtClean="0"/>
              <a:t>Mediävistenverband</a:t>
            </a:r>
            <a:r>
              <a:rPr lang="cs-CZ" dirty="0" smtClean="0"/>
              <a:t> </a:t>
            </a:r>
            <a:r>
              <a:rPr lang="cs-CZ" dirty="0" smtClean="0"/>
              <a:t>– od r. 1983 v Německé spolkové </a:t>
            </a:r>
            <a:r>
              <a:rPr lang="cs-CZ" dirty="0" err="1" smtClean="0"/>
              <a:t>rep</a:t>
            </a:r>
            <a:r>
              <a:rPr lang="cs-CZ" dirty="0" smtClean="0"/>
              <a:t>., od r. 1984 vydává časopis </a:t>
            </a:r>
            <a:r>
              <a:rPr lang="cs-CZ" i="1" dirty="0" err="1" smtClean="0"/>
              <a:t>Mitteilungsblatt</a:t>
            </a:r>
            <a:r>
              <a:rPr lang="cs-CZ" i="1" dirty="0" smtClean="0"/>
              <a:t> des </a:t>
            </a:r>
            <a:r>
              <a:rPr lang="cs-CZ" i="1" dirty="0" err="1" smtClean="0"/>
              <a:t>Mediävistenverbandes</a:t>
            </a:r>
            <a:r>
              <a:rPr lang="cs-CZ" i="1" dirty="0" smtClean="0"/>
              <a:t> </a:t>
            </a:r>
            <a:r>
              <a:rPr lang="cs-CZ" dirty="0" smtClean="0"/>
              <a:t>(informace o sympoziích apod., dostupné do r. 1995), od r. 1994 časopis </a:t>
            </a:r>
            <a:r>
              <a:rPr lang="cs-CZ" i="1" dirty="0" err="1" smtClean="0"/>
              <a:t>Mittelalter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38053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F.I.D.E.M. = </a:t>
            </a:r>
            <a:r>
              <a:rPr lang="cs-CZ" dirty="0" err="1" smtClean="0"/>
              <a:t>Fédération</a:t>
            </a:r>
            <a:r>
              <a:rPr lang="cs-CZ" dirty="0" smtClean="0"/>
              <a:t> </a:t>
            </a:r>
            <a:r>
              <a:rPr lang="cs-CZ" dirty="0" err="1" smtClean="0"/>
              <a:t>internationale</a:t>
            </a:r>
            <a:r>
              <a:rPr lang="cs-CZ" dirty="0" smtClean="0"/>
              <a:t> des </a:t>
            </a:r>
            <a:r>
              <a:rPr lang="cs-CZ" dirty="0" err="1" smtClean="0"/>
              <a:t>Instituts</a:t>
            </a:r>
            <a:r>
              <a:rPr lang="cs-CZ" dirty="0" smtClean="0"/>
              <a:t> </a:t>
            </a:r>
            <a:r>
              <a:rPr lang="cs-CZ" dirty="0" err="1" smtClean="0"/>
              <a:t>d´Études</a:t>
            </a:r>
            <a:r>
              <a:rPr lang="cs-CZ" dirty="0" smtClean="0"/>
              <a:t> </a:t>
            </a:r>
            <a:r>
              <a:rPr lang="cs-CZ" dirty="0" err="1" smtClean="0"/>
              <a:t>médiévales</a:t>
            </a:r>
            <a:r>
              <a:rPr lang="cs-CZ" dirty="0" smtClean="0"/>
              <a:t> (internacionální, hl. Španělsko)</a:t>
            </a:r>
          </a:p>
          <a:p>
            <a:r>
              <a:rPr lang="cs-CZ" dirty="0" smtClean="0"/>
              <a:t>Centre </a:t>
            </a:r>
            <a:r>
              <a:rPr lang="cs-CZ" dirty="0" err="1" smtClean="0"/>
              <a:t>d´Études</a:t>
            </a:r>
            <a:r>
              <a:rPr lang="cs-CZ" dirty="0" smtClean="0"/>
              <a:t> </a:t>
            </a:r>
            <a:r>
              <a:rPr lang="cs-CZ" dirty="0" err="1" smtClean="0"/>
              <a:t>supérieures</a:t>
            </a:r>
            <a:r>
              <a:rPr lang="cs-CZ" dirty="0" smtClean="0"/>
              <a:t> de </a:t>
            </a:r>
            <a:r>
              <a:rPr lang="cs-CZ" dirty="0" err="1" smtClean="0"/>
              <a:t>Civilisation</a:t>
            </a:r>
            <a:r>
              <a:rPr lang="cs-CZ" dirty="0" smtClean="0"/>
              <a:t> </a:t>
            </a:r>
            <a:r>
              <a:rPr lang="cs-CZ" dirty="0" err="1" smtClean="0"/>
              <a:t>Médiévale</a:t>
            </a:r>
            <a:r>
              <a:rPr lang="cs-CZ" dirty="0" smtClean="0"/>
              <a:t> (</a:t>
            </a:r>
            <a:r>
              <a:rPr lang="cs-CZ" dirty="0" err="1" smtClean="0"/>
              <a:t>Poitiers</a:t>
            </a:r>
            <a:r>
              <a:rPr lang="cs-CZ" dirty="0" smtClean="0"/>
              <a:t>)</a:t>
            </a:r>
          </a:p>
          <a:p>
            <a:r>
              <a:rPr lang="cs-CZ" dirty="0" smtClean="0"/>
              <a:t>SISMEL = </a:t>
            </a:r>
            <a:r>
              <a:rPr lang="cs-CZ" dirty="0" err="1" smtClean="0"/>
              <a:t>Società</a:t>
            </a:r>
            <a:r>
              <a:rPr lang="cs-CZ" dirty="0" smtClean="0"/>
              <a:t> </a:t>
            </a:r>
            <a:r>
              <a:rPr lang="cs-CZ" dirty="0" err="1" smtClean="0"/>
              <a:t>Internazionale</a:t>
            </a:r>
            <a:r>
              <a:rPr lang="cs-CZ" dirty="0" smtClean="0"/>
              <a:t> per </a:t>
            </a:r>
            <a:r>
              <a:rPr lang="cs-CZ" dirty="0" err="1" smtClean="0"/>
              <a:t>lo</a:t>
            </a:r>
            <a:r>
              <a:rPr lang="cs-CZ" dirty="0" smtClean="0"/>
              <a:t> Studio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Medioevo</a:t>
            </a:r>
            <a:r>
              <a:rPr lang="cs-CZ" dirty="0" smtClean="0"/>
              <a:t> Latino (Itálie)</a:t>
            </a:r>
          </a:p>
          <a:p>
            <a:r>
              <a:rPr lang="cs-CZ" dirty="0" smtClean="0"/>
              <a:t>Medievalistická skupina – od 60. let 20. st. při JKF</a:t>
            </a:r>
          </a:p>
          <a:p>
            <a:r>
              <a:rPr lang="cs-CZ" dirty="0" smtClean="0"/>
              <a:t>Praha: Centrum </a:t>
            </a:r>
            <a:r>
              <a:rPr lang="cs-CZ" dirty="0" err="1" smtClean="0"/>
              <a:t>medievistických</a:t>
            </a:r>
            <a:r>
              <a:rPr lang="cs-CZ" dirty="0" smtClean="0"/>
              <a:t> studií (CMS) – vědecký ústav a od r. 1999 členem F.I.D.E.M., vydává sérii </a:t>
            </a:r>
            <a:r>
              <a:rPr lang="cs-CZ" i="1" dirty="0" err="1" smtClean="0"/>
              <a:t>Colloquia</a:t>
            </a:r>
            <a:r>
              <a:rPr lang="cs-CZ" i="1" dirty="0" smtClean="0"/>
              <a:t> </a:t>
            </a:r>
            <a:r>
              <a:rPr lang="cs-CZ" i="1" dirty="0" err="1" smtClean="0"/>
              <a:t>mediaevalia</a:t>
            </a:r>
            <a:r>
              <a:rPr lang="cs-CZ" i="1" dirty="0" smtClean="0"/>
              <a:t> </a:t>
            </a:r>
            <a:r>
              <a:rPr lang="cs-CZ" i="1" dirty="0" err="1" smtClean="0"/>
              <a:t>Pragensia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8857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17.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Jean </a:t>
            </a:r>
            <a:r>
              <a:rPr lang="cs-CZ" sz="3200" dirty="0" err="1"/>
              <a:t>Bolland</a:t>
            </a:r>
            <a:r>
              <a:rPr lang="cs-CZ" sz="3200" dirty="0"/>
              <a:t> (1596-1665)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i="1" dirty="0" smtClean="0"/>
              <a:t>Acta </a:t>
            </a:r>
            <a:r>
              <a:rPr lang="cs-CZ" sz="3200" i="1" dirty="0" err="1"/>
              <a:t>sanctorum</a:t>
            </a:r>
            <a:endParaRPr lang="cs-CZ" sz="3200" i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/>
              <a:t>Jean </a:t>
            </a:r>
            <a:r>
              <a:rPr lang="cs-CZ" sz="3200" dirty="0" err="1" smtClean="0"/>
              <a:t>Mabillon</a:t>
            </a:r>
            <a:r>
              <a:rPr lang="cs-CZ" sz="3200" dirty="0" smtClean="0"/>
              <a:t> </a:t>
            </a:r>
            <a:r>
              <a:rPr lang="cs-CZ" sz="3200" dirty="0"/>
              <a:t>(1632-1707), </a:t>
            </a:r>
            <a:r>
              <a:rPr lang="cs-CZ" sz="3200" i="1" dirty="0"/>
              <a:t>De re </a:t>
            </a:r>
            <a:r>
              <a:rPr lang="cs-CZ" sz="3200" i="1" dirty="0" err="1"/>
              <a:t>diplomatica</a:t>
            </a:r>
            <a:r>
              <a:rPr lang="cs-CZ" sz="3200" i="1" dirty="0"/>
              <a:t> </a:t>
            </a:r>
            <a:r>
              <a:rPr lang="cs-CZ" sz="3200" i="1" dirty="0" err="1"/>
              <a:t>libri</a:t>
            </a:r>
            <a:r>
              <a:rPr lang="cs-CZ" sz="3200" i="1" dirty="0"/>
              <a:t> sex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/>
              <a:t>Charles </a:t>
            </a:r>
            <a:r>
              <a:rPr lang="cs-CZ" sz="3200" dirty="0" err="1"/>
              <a:t>du</a:t>
            </a:r>
            <a:r>
              <a:rPr lang="cs-CZ" sz="3200" dirty="0"/>
              <a:t> </a:t>
            </a:r>
            <a:r>
              <a:rPr lang="cs-CZ" sz="3200" dirty="0" err="1"/>
              <a:t>Fresne</a:t>
            </a:r>
            <a:r>
              <a:rPr lang="cs-CZ" sz="3200" dirty="0"/>
              <a:t> </a:t>
            </a:r>
            <a:r>
              <a:rPr lang="cs-CZ" sz="3200" dirty="0" err="1"/>
              <a:t>sieur</a:t>
            </a:r>
            <a:r>
              <a:rPr lang="cs-CZ" sz="3200" dirty="0"/>
              <a:t> DU CANGE, </a:t>
            </a:r>
            <a:r>
              <a:rPr lang="cs-CZ" sz="3200" i="1" dirty="0" err="1"/>
              <a:t>Glossarium</a:t>
            </a:r>
            <a:r>
              <a:rPr lang="cs-CZ" sz="3200" i="1" dirty="0"/>
              <a:t> </a:t>
            </a:r>
            <a:r>
              <a:rPr lang="cs-CZ" sz="3200" i="1" dirty="0" err="1"/>
              <a:t>mediae</a:t>
            </a:r>
            <a:r>
              <a:rPr lang="cs-CZ" sz="3200" i="1" dirty="0"/>
              <a:t> et </a:t>
            </a:r>
            <a:r>
              <a:rPr lang="cs-CZ" sz="3200" i="1" dirty="0" err="1"/>
              <a:t>infimae</a:t>
            </a:r>
            <a:r>
              <a:rPr lang="cs-CZ" sz="3200" i="1" dirty="0"/>
              <a:t> </a:t>
            </a:r>
            <a:r>
              <a:rPr lang="cs-CZ" sz="3200" i="1" dirty="0" err="1"/>
              <a:t>Latinitatis</a:t>
            </a:r>
            <a:r>
              <a:rPr lang="cs-CZ" sz="3200" dirty="0"/>
              <a:t> (1678)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/>
              <a:t>Bohuslav </a:t>
            </a:r>
            <a:r>
              <a:rPr lang="cs-CZ" sz="3200" dirty="0" smtClean="0"/>
              <a:t>Balbín, </a:t>
            </a:r>
            <a:r>
              <a:rPr lang="cs-CZ" sz="3200" i="1" dirty="0" smtClean="0"/>
              <a:t>Bohemia </a:t>
            </a:r>
            <a:r>
              <a:rPr lang="cs-CZ" sz="3200" i="1" dirty="0" err="1" smtClean="0"/>
              <a:t>docta</a:t>
            </a:r>
            <a:endParaRPr lang="cs-CZ" sz="3200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95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rozvoj moderní historiografie a filologie (součástí je literární věda a textová kritika)</a:t>
            </a:r>
          </a:p>
          <a:p>
            <a:r>
              <a:rPr lang="cs-CZ" dirty="0" err="1" smtClean="0"/>
              <a:t>medievisté</a:t>
            </a:r>
            <a:r>
              <a:rPr lang="cs-CZ" dirty="0" smtClean="0"/>
              <a:t> – původně klasičtí a románští filologové, historikové, filozofové, právníci apod.</a:t>
            </a:r>
          </a:p>
          <a:p>
            <a:r>
              <a:rPr lang="cs-CZ" dirty="0" smtClean="0"/>
              <a:t>edice: </a:t>
            </a:r>
            <a:r>
              <a:rPr lang="cs-CZ" cap="small" dirty="0" smtClean="0"/>
              <a:t>J</a:t>
            </a:r>
            <a:r>
              <a:rPr lang="cs-CZ" cap="small" dirty="0" smtClean="0"/>
              <a:t>. P. </a:t>
            </a:r>
            <a:r>
              <a:rPr lang="cs-CZ" cap="small" dirty="0" err="1" smtClean="0"/>
              <a:t>Migne</a:t>
            </a:r>
            <a:r>
              <a:rPr lang="cs-CZ" dirty="0" smtClean="0"/>
              <a:t>, </a:t>
            </a:r>
            <a:r>
              <a:rPr lang="cs-CZ" i="1" dirty="0" err="1" smtClean="0"/>
              <a:t>Patrologiae</a:t>
            </a:r>
            <a:r>
              <a:rPr lang="cs-CZ" i="1" dirty="0" smtClean="0"/>
              <a:t> </a:t>
            </a:r>
            <a:r>
              <a:rPr lang="cs-CZ" i="1" dirty="0" err="1" smtClean="0"/>
              <a:t>cursus</a:t>
            </a:r>
            <a:r>
              <a:rPr lang="cs-CZ" i="1" dirty="0" smtClean="0"/>
              <a:t> </a:t>
            </a:r>
            <a:r>
              <a:rPr lang="cs-CZ" i="1" dirty="0" err="1" smtClean="0"/>
              <a:t>completus</a:t>
            </a:r>
            <a:r>
              <a:rPr lang="cs-CZ" i="1" dirty="0" smtClean="0"/>
              <a:t> </a:t>
            </a:r>
            <a:r>
              <a:rPr lang="cs-CZ" dirty="0" smtClean="0"/>
              <a:t>(od r. 1844 v Paříži) – </a:t>
            </a:r>
            <a:r>
              <a:rPr lang="cs-CZ" b="1" i="1" dirty="0" err="1" smtClean="0"/>
              <a:t>Patrologia</a:t>
            </a:r>
            <a:r>
              <a:rPr lang="cs-CZ" b="1" i="1" dirty="0" smtClean="0"/>
              <a:t> Latina </a:t>
            </a:r>
            <a:r>
              <a:rPr lang="cs-CZ" dirty="0" smtClean="0"/>
              <a:t>(217 svazků, do r. 1216) + </a:t>
            </a:r>
            <a:r>
              <a:rPr lang="cs-CZ" i="1" dirty="0" err="1" smtClean="0"/>
              <a:t>Summa</a:t>
            </a:r>
            <a:r>
              <a:rPr lang="cs-CZ" dirty="0" smtClean="0"/>
              <a:t> Tomáše Akvinského; </a:t>
            </a:r>
            <a:r>
              <a:rPr lang="cs-CZ" i="1" dirty="0" err="1" smtClean="0"/>
              <a:t>Patrologia</a:t>
            </a:r>
            <a:r>
              <a:rPr lang="cs-CZ" i="1" dirty="0" smtClean="0"/>
              <a:t> </a:t>
            </a:r>
            <a:r>
              <a:rPr lang="cs-CZ" i="1" dirty="0" err="1" smtClean="0"/>
              <a:t>Graeca</a:t>
            </a:r>
            <a:r>
              <a:rPr lang="cs-CZ" i="1" dirty="0" smtClean="0"/>
              <a:t> </a:t>
            </a:r>
            <a:r>
              <a:rPr lang="cs-CZ" dirty="0" smtClean="0"/>
              <a:t>(do </a:t>
            </a:r>
            <a:r>
              <a:rPr lang="cs-CZ" dirty="0" smtClean="0"/>
              <a:t>r. 1439, 168 svazků + </a:t>
            </a:r>
            <a:r>
              <a:rPr lang="cs-CZ" i="1" dirty="0" err="1" smtClean="0"/>
              <a:t>Supplementum</a:t>
            </a:r>
            <a:r>
              <a:rPr lang="cs-CZ" dirty="0" smtClean="0"/>
              <a:t> z let 1958-1974 (v belgickém </a:t>
            </a:r>
            <a:r>
              <a:rPr lang="cs-CZ" dirty="0" err="1" smtClean="0"/>
              <a:t>Turnhoutu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5098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1819 – ve Frankfurtu nad Mohanem vznikla společnost </a:t>
            </a:r>
            <a:r>
              <a:rPr lang="cs-CZ" i="1" dirty="0" err="1" smtClean="0"/>
              <a:t>Gesellschaft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</a:t>
            </a:r>
            <a:r>
              <a:rPr lang="cs-CZ" i="1" dirty="0" err="1" smtClean="0"/>
              <a:t>Ältere</a:t>
            </a:r>
            <a:r>
              <a:rPr lang="cs-CZ" i="1" dirty="0" smtClean="0"/>
              <a:t> </a:t>
            </a:r>
            <a:r>
              <a:rPr lang="cs-CZ" i="1" dirty="0" err="1" smtClean="0"/>
              <a:t>deutsche</a:t>
            </a:r>
            <a:r>
              <a:rPr lang="cs-CZ" i="1" dirty="0" smtClean="0"/>
              <a:t> </a:t>
            </a:r>
            <a:r>
              <a:rPr lang="cs-CZ" i="1" dirty="0" err="1" smtClean="0"/>
              <a:t>Geschichtskunde</a:t>
            </a:r>
            <a:r>
              <a:rPr lang="cs-CZ" i="1" dirty="0" smtClean="0"/>
              <a:t> </a:t>
            </a:r>
            <a:r>
              <a:rPr lang="cs-CZ" dirty="0" smtClean="0"/>
              <a:t>– zahájena ediční činnost r. 1826 pod názvem </a:t>
            </a:r>
            <a:r>
              <a:rPr lang="cs-CZ" i="1" dirty="0" err="1" smtClean="0"/>
              <a:t>Monumenta</a:t>
            </a:r>
            <a:r>
              <a:rPr lang="cs-CZ" i="1" dirty="0" smtClean="0"/>
              <a:t> </a:t>
            </a:r>
            <a:r>
              <a:rPr lang="cs-CZ" i="1" dirty="0" err="1" smtClean="0"/>
              <a:t>Germaniae</a:t>
            </a:r>
            <a:r>
              <a:rPr lang="cs-CZ" i="1" dirty="0" smtClean="0"/>
              <a:t> </a:t>
            </a:r>
            <a:r>
              <a:rPr lang="cs-CZ" i="1" dirty="0" err="1" smtClean="0"/>
              <a:t>Historica</a:t>
            </a:r>
            <a:r>
              <a:rPr lang="cs-CZ" i="1" dirty="0" smtClean="0"/>
              <a:t> </a:t>
            </a:r>
            <a:r>
              <a:rPr lang="cs-CZ" dirty="0" smtClean="0"/>
              <a:t>(MGH) – činnost trvá dodnes v různých řadách, navíc i v elektronické podobě</a:t>
            </a:r>
          </a:p>
          <a:p>
            <a:r>
              <a:rPr lang="cs-CZ" dirty="0" smtClean="0"/>
              <a:t>od r. 1873 – díky Josefu Emlerovi v Praze ediční řada výpravných pramenů české historie: </a:t>
            </a:r>
            <a:r>
              <a:rPr lang="cs-CZ" i="1" dirty="0" err="1" smtClean="0"/>
              <a:t>Fontes</a:t>
            </a:r>
            <a:r>
              <a:rPr lang="cs-CZ" i="1" dirty="0" smtClean="0"/>
              <a:t> </a:t>
            </a:r>
            <a:r>
              <a:rPr lang="cs-CZ" i="1" dirty="0" err="1" smtClean="0"/>
              <a:t>rerum</a:t>
            </a:r>
            <a:r>
              <a:rPr lang="cs-CZ" i="1" dirty="0" smtClean="0"/>
              <a:t> </a:t>
            </a:r>
            <a:r>
              <a:rPr lang="cs-CZ" i="1" dirty="0" err="1" smtClean="0"/>
              <a:t>Bohemicarum</a:t>
            </a:r>
            <a:r>
              <a:rPr lang="cs-CZ" i="1" dirty="0" smtClean="0"/>
              <a:t> </a:t>
            </a:r>
            <a:r>
              <a:rPr lang="cs-CZ" dirty="0" smtClean="0"/>
              <a:t>(FRB, </a:t>
            </a:r>
            <a:r>
              <a:rPr lang="cs-CZ" i="1" dirty="0" smtClean="0"/>
              <a:t>Prameny dějin českých </a:t>
            </a:r>
            <a:r>
              <a:rPr lang="cs-CZ" dirty="0" smtClean="0"/>
              <a:t>– elektron. viz CMS) – hagiografie, historiografie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838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práce: pozitivistický přístup – preferuje se dokumentární hodnota před uměleckou stránkou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80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ustavena </a:t>
            </a:r>
            <a:r>
              <a:rPr lang="cs-CZ" dirty="0" err="1" smtClean="0"/>
              <a:t>medievistika</a:t>
            </a:r>
            <a:r>
              <a:rPr lang="cs-CZ" dirty="0" smtClean="0"/>
              <a:t> jako samostatný obor</a:t>
            </a:r>
          </a:p>
          <a:p>
            <a:r>
              <a:rPr lang="cs-CZ" dirty="0" smtClean="0"/>
              <a:t>první samostatné katedry středolatinské filologie</a:t>
            </a:r>
          </a:p>
          <a:p>
            <a:r>
              <a:rPr lang="cs-CZ" dirty="0" smtClean="0"/>
              <a:t>v letech 1901-1918 publikována zakladatelská díla </a:t>
            </a:r>
            <a:r>
              <a:rPr lang="cs-CZ" dirty="0" err="1" smtClean="0"/>
              <a:t>medievistiky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060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osobnosti: Wilhelm </a:t>
            </a:r>
            <a:r>
              <a:rPr lang="cs-CZ" dirty="0" err="1" smtClean="0"/>
              <a:t>Meyer</a:t>
            </a:r>
            <a:r>
              <a:rPr lang="cs-CZ" dirty="0" smtClean="0"/>
              <a:t> (1845-1917), Paul von </a:t>
            </a:r>
            <a:r>
              <a:rPr lang="cs-CZ" dirty="0" err="1" smtClean="0"/>
              <a:t>Winterfeld</a:t>
            </a:r>
            <a:r>
              <a:rPr lang="cs-CZ" dirty="0" smtClean="0"/>
              <a:t> (1872-1905), Ludwig </a:t>
            </a:r>
            <a:r>
              <a:rPr lang="cs-CZ" dirty="0" err="1" smtClean="0"/>
              <a:t>Traube</a:t>
            </a:r>
            <a:r>
              <a:rPr lang="cs-CZ" dirty="0" smtClean="0"/>
              <a:t> (1861-1907), Paul </a:t>
            </a:r>
            <a:r>
              <a:rPr lang="cs-CZ" dirty="0" err="1" smtClean="0"/>
              <a:t>Lehman</a:t>
            </a:r>
            <a:r>
              <a:rPr lang="cs-CZ" dirty="0" smtClean="0"/>
              <a:t> (1884-1964)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157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Wilhelm </a:t>
            </a:r>
            <a:r>
              <a:rPr lang="cs-CZ" b="1" dirty="0" err="1" smtClean="0"/>
              <a:t>Meyer</a:t>
            </a:r>
            <a:r>
              <a:rPr lang="cs-CZ" dirty="0" smtClean="0"/>
              <a:t>: Göttingen</a:t>
            </a:r>
          </a:p>
          <a:p>
            <a:r>
              <a:rPr lang="cs-CZ" dirty="0" smtClean="0"/>
              <a:t>středolatinská poezie a její rytmická stránka, souvislost s národní poezií</a:t>
            </a:r>
          </a:p>
          <a:p>
            <a:r>
              <a:rPr lang="cs-CZ" i="1" dirty="0" err="1" smtClean="0"/>
              <a:t>Gesammelte</a:t>
            </a:r>
            <a:r>
              <a:rPr lang="cs-CZ" i="1" dirty="0" smtClean="0"/>
              <a:t> </a:t>
            </a:r>
            <a:r>
              <a:rPr lang="cs-CZ" i="1" dirty="0" err="1" smtClean="0"/>
              <a:t>Abhandlungen</a:t>
            </a:r>
            <a:r>
              <a:rPr lang="cs-CZ" i="1" dirty="0" smtClean="0"/>
              <a:t> </a:t>
            </a:r>
            <a:r>
              <a:rPr lang="cs-CZ" i="1" dirty="0" err="1" smtClean="0"/>
              <a:t>zur</a:t>
            </a:r>
            <a:r>
              <a:rPr lang="cs-CZ" i="1" dirty="0" smtClean="0"/>
              <a:t> </a:t>
            </a:r>
            <a:r>
              <a:rPr lang="cs-CZ" i="1" dirty="0" err="1" smtClean="0"/>
              <a:t>mittellateinischen</a:t>
            </a:r>
            <a:r>
              <a:rPr lang="cs-CZ" i="1" dirty="0" smtClean="0"/>
              <a:t> </a:t>
            </a:r>
            <a:r>
              <a:rPr lang="cs-CZ" i="1" dirty="0" err="1" smtClean="0"/>
              <a:t>Rhytmik</a:t>
            </a:r>
            <a:r>
              <a:rPr lang="cs-CZ" dirty="0" smtClean="0"/>
              <a:t>, I-II, </a:t>
            </a:r>
            <a:r>
              <a:rPr lang="cs-CZ" dirty="0" err="1" smtClean="0"/>
              <a:t>Berlin</a:t>
            </a:r>
            <a:r>
              <a:rPr lang="cs-CZ" dirty="0" smtClean="0"/>
              <a:t> 1905, III 1930 – součástí je např. slavný rozbor </a:t>
            </a:r>
            <a:r>
              <a:rPr lang="cs-CZ" i="1" dirty="0" err="1" smtClean="0"/>
              <a:t>Ludus</a:t>
            </a:r>
            <a:r>
              <a:rPr lang="cs-CZ" i="1" dirty="0" smtClean="0"/>
              <a:t> de </a:t>
            </a:r>
            <a:r>
              <a:rPr lang="cs-CZ" i="1" dirty="0" err="1" smtClean="0"/>
              <a:t>Antichristo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über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lateinischen</a:t>
            </a:r>
            <a:r>
              <a:rPr lang="cs-CZ" i="1" dirty="0" smtClean="0"/>
              <a:t> </a:t>
            </a:r>
            <a:r>
              <a:rPr lang="cs-CZ" i="1" dirty="0" err="1" smtClean="0"/>
              <a:t>Rhythmen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9631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Ludwig </a:t>
            </a:r>
            <a:r>
              <a:rPr lang="cs-CZ" b="1" dirty="0" err="1" smtClean="0"/>
              <a:t>Traube</a:t>
            </a:r>
            <a:r>
              <a:rPr lang="cs-CZ" dirty="0" smtClean="0"/>
              <a:t>: Mnichov</a:t>
            </a:r>
          </a:p>
          <a:p>
            <a:r>
              <a:rPr lang="cs-CZ" dirty="0" smtClean="0"/>
              <a:t>aplikoval metody klasické filologie na středověký materiál; editor poetických textů pro MGH; zabýval se rovněž paleografií a kodikologií</a:t>
            </a:r>
          </a:p>
          <a:p>
            <a:r>
              <a:rPr lang="cs-CZ" i="1" dirty="0" err="1" smtClean="0"/>
              <a:t>Einleitung</a:t>
            </a:r>
            <a:r>
              <a:rPr lang="cs-CZ" i="1" dirty="0" smtClean="0"/>
              <a:t> in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lateinische</a:t>
            </a:r>
            <a:r>
              <a:rPr lang="cs-CZ" i="1" dirty="0" smtClean="0"/>
              <a:t> </a:t>
            </a:r>
            <a:r>
              <a:rPr lang="cs-CZ" i="1" dirty="0" err="1" smtClean="0"/>
              <a:t>Philologie</a:t>
            </a:r>
            <a:r>
              <a:rPr lang="cs-CZ" i="1" dirty="0" smtClean="0"/>
              <a:t> des </a:t>
            </a:r>
            <a:r>
              <a:rPr lang="cs-CZ" i="1" dirty="0" err="1" smtClean="0"/>
              <a:t>Mittelalters</a:t>
            </a:r>
            <a:r>
              <a:rPr lang="cs-CZ" i="1" dirty="0" smtClean="0"/>
              <a:t> </a:t>
            </a:r>
            <a:r>
              <a:rPr lang="cs-CZ" dirty="0" smtClean="0"/>
              <a:t>– </a:t>
            </a:r>
            <a:r>
              <a:rPr lang="cs-CZ" b="1" dirty="0" smtClean="0"/>
              <a:t>zakladatelské dílo </a:t>
            </a:r>
            <a:r>
              <a:rPr lang="cs-CZ" b="1" dirty="0" err="1" smtClean="0"/>
              <a:t>medievistiky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76598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</Words>
  <Application>Microsoft Office PowerPoint</Application>
  <PresentationFormat>Předvádění na obrazovce (4:3)</PresentationFormat>
  <Paragraphs>61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Historie medievistiky</vt:lpstr>
      <vt:lpstr>17. století</vt:lpstr>
      <vt:lpstr>19. století</vt:lpstr>
      <vt:lpstr>Prezentace aplikace PowerPoint</vt:lpstr>
      <vt:lpstr>Prezentace aplikace PowerPoint</vt:lpstr>
      <vt:lpstr>20. století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 nás</vt:lpstr>
      <vt:lpstr>Prezentace aplikace PowerPoint</vt:lpstr>
      <vt:lpstr>Prezentace aplikace PowerPoint</vt:lpstr>
      <vt:lpstr>Prezentace aplikace PowerPoint</vt:lpstr>
      <vt:lpstr>Prezentace aplikace PowerPoint</vt:lpstr>
      <vt:lpstr>Novější dějiny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Petra Mutlová</cp:lastModifiedBy>
  <cp:revision>55</cp:revision>
  <dcterms:created xsi:type="dcterms:W3CDTF">2014-10-18T16:28:12Z</dcterms:created>
  <dcterms:modified xsi:type="dcterms:W3CDTF">2017-09-25T08:30:35Z</dcterms:modified>
</cp:coreProperties>
</file>