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3" r:id="rId26"/>
    <p:sldId id="281" r:id="rId27"/>
    <p:sldId id="282"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EC1D4A-A796-47C3-A63E-CE236FB377E2}" type="datetimeFigureOut">
              <a:rPr lang="cs-CZ" smtClean="0"/>
              <a:t>9.12.2017</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C57A5DF-1266-40EA-9282-1E66B9DE06C0}"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9.12.2017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9.12.2017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9.12.2017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9.12.2017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95EC1D4A-A796-47C3-A63E-CE236FB377E2}" type="datetimeFigureOut">
              <a:rPr lang="cs-CZ" smtClean="0"/>
              <a:t>9.12.2017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9.12.2017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9.12.2017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9.12.2017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EC1D4A-A796-47C3-A63E-CE236FB377E2}" type="datetimeFigureOut">
              <a:rPr lang="cs-CZ" smtClean="0"/>
              <a:t>9.12.2017</a:t>
            </a:fld>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9.12.2017</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EC1D4A-A796-47C3-A63E-CE236FB377E2}" type="datetimeFigureOut">
              <a:rPr lang="cs-CZ" smtClean="0"/>
              <a:t>9.12.2017</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Idyla a idylično v české kultuře</a:t>
            </a:r>
            <a:endParaRPr lang="cs-CZ" dirty="0"/>
          </a:p>
        </p:txBody>
      </p:sp>
      <p:sp>
        <p:nvSpPr>
          <p:cNvPr id="3" name="Podnadpis 2"/>
          <p:cNvSpPr>
            <a:spLocks noGrp="1"/>
          </p:cNvSpPr>
          <p:nvPr>
            <p:ph type="subTitle" idx="1"/>
          </p:nvPr>
        </p:nvSpPr>
        <p:spPr/>
        <p:txBody>
          <a:bodyPr/>
          <a:lstStyle/>
          <a:p>
            <a:r>
              <a:rPr lang="cs-CZ" dirty="0" smtClean="0"/>
              <a:t>Michal </a:t>
            </a:r>
            <a:r>
              <a:rPr lang="cs-CZ" dirty="0" err="1" smtClean="0"/>
              <a:t>Fránek</a:t>
            </a:r>
            <a:endParaRPr lang="cs-CZ" dirty="0" smtClean="0"/>
          </a:p>
          <a:p>
            <a:r>
              <a:rPr lang="cs-CZ" dirty="0" smtClean="0"/>
              <a:t>PS 2017</a:t>
            </a:r>
            <a:endParaRPr lang="cs-CZ" dirty="0"/>
          </a:p>
        </p:txBody>
      </p:sp>
    </p:spTree>
    <p:extLst>
      <p:ext uri="{BB962C8B-B14F-4D97-AF65-F5344CB8AC3E}">
        <p14:creationId xmlns:p14="http://schemas.microsoft.com/office/powerpoint/2010/main" val="3456970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lnSpcReduction="10000"/>
          </a:bodyPr>
          <a:lstStyle/>
          <a:p>
            <a:pPr marL="68580" indent="0">
              <a:buNone/>
            </a:pPr>
            <a:r>
              <a:rPr lang="cs-CZ" b="1" dirty="0" smtClean="0"/>
              <a:t>Václav Hanka</a:t>
            </a:r>
          </a:p>
          <a:p>
            <a:pPr marL="68580" indent="0">
              <a:buNone/>
            </a:pPr>
            <a:r>
              <a:rPr lang="cs-CZ" i="1" dirty="0" smtClean="0"/>
              <a:t>Hospodářství</a:t>
            </a:r>
            <a:endParaRPr lang="cs-CZ" dirty="0" smtClean="0"/>
          </a:p>
          <a:p>
            <a:pPr marL="68580" indent="0">
              <a:buNone/>
            </a:pPr>
            <a:r>
              <a:rPr lang="cs-CZ" dirty="0" smtClean="0"/>
              <a:t>Vystavím si skrovnou chaloupku,</a:t>
            </a:r>
          </a:p>
          <a:p>
            <a:pPr marL="68580" indent="0">
              <a:buNone/>
            </a:pPr>
            <a:r>
              <a:rPr lang="cs-CZ" dirty="0"/>
              <a:t>v</a:t>
            </a:r>
            <a:r>
              <a:rPr lang="cs-CZ" dirty="0" smtClean="0"/>
              <a:t>šecko čistě jako na sloupku;</a:t>
            </a:r>
          </a:p>
          <a:p>
            <a:pPr marL="68580" indent="0">
              <a:buNone/>
            </a:pPr>
            <a:r>
              <a:rPr lang="cs-CZ" dirty="0"/>
              <a:t>s</a:t>
            </a:r>
            <a:r>
              <a:rPr lang="cs-CZ" dirty="0" smtClean="0"/>
              <a:t>tromoví a křoví vůkol ní</a:t>
            </a:r>
          </a:p>
          <a:p>
            <a:pPr marL="68580" indent="0">
              <a:buNone/>
            </a:pPr>
            <a:r>
              <a:rPr lang="cs-CZ" dirty="0"/>
              <a:t>b</a:t>
            </a:r>
            <a:r>
              <a:rPr lang="cs-CZ" dirty="0" smtClean="0"/>
              <a:t>udou dávat chládek k hovění.</a:t>
            </a:r>
          </a:p>
          <a:p>
            <a:pPr marL="68580" indent="0">
              <a:buNone/>
            </a:pPr>
            <a:r>
              <a:rPr lang="cs-CZ" dirty="0" smtClean="0"/>
              <a:t>Odtud nedaleko v háji</a:t>
            </a:r>
          </a:p>
          <a:p>
            <a:pPr marL="68580" indent="0">
              <a:buNone/>
            </a:pPr>
            <a:r>
              <a:rPr lang="cs-CZ" dirty="0"/>
              <a:t>b</a:t>
            </a:r>
            <a:r>
              <a:rPr lang="cs-CZ" dirty="0" smtClean="0"/>
              <a:t>esídku si spletu z májí.</a:t>
            </a:r>
          </a:p>
          <a:p>
            <a:pPr marL="68580" indent="0">
              <a:buNone/>
            </a:pPr>
            <a:r>
              <a:rPr lang="cs-CZ" dirty="0" smtClean="0"/>
              <a:t>Až to všecko řádně dovedu,</a:t>
            </a:r>
          </a:p>
          <a:p>
            <a:pPr marL="68580" indent="0">
              <a:buNone/>
            </a:pPr>
            <a:r>
              <a:rPr lang="cs-CZ" dirty="0"/>
              <a:t>t</a:t>
            </a:r>
            <a:r>
              <a:rPr lang="cs-CZ" dirty="0" smtClean="0"/>
              <a:t>ak tě </a:t>
            </a:r>
            <a:r>
              <a:rPr lang="cs-CZ" dirty="0" err="1" smtClean="0"/>
              <a:t>dívčinko</a:t>
            </a:r>
            <a:r>
              <a:rPr lang="cs-CZ" dirty="0" smtClean="0"/>
              <a:t> tam povedu.</a:t>
            </a:r>
          </a:p>
          <a:p>
            <a:pPr marL="68580" indent="0">
              <a:buNone/>
            </a:pPr>
            <a:endParaRPr lang="cs-CZ" dirty="0" smtClean="0"/>
          </a:p>
          <a:p>
            <a:pPr marL="68580" indent="0">
              <a:buNone/>
            </a:pPr>
            <a:r>
              <a:rPr lang="cs-CZ" dirty="0" smtClean="0"/>
              <a:t>Václav Hanka: Dvanáctero </a:t>
            </a:r>
            <a:r>
              <a:rPr lang="cs-CZ" dirty="0"/>
              <a:t>písní I (1815)</a:t>
            </a:r>
          </a:p>
          <a:p>
            <a:pPr marL="68580" indent="0">
              <a:buNone/>
            </a:pPr>
            <a:endParaRPr lang="cs-CZ" dirty="0"/>
          </a:p>
        </p:txBody>
      </p:sp>
    </p:spTree>
    <p:extLst>
      <p:ext uri="{BB962C8B-B14F-4D97-AF65-F5344CB8AC3E}">
        <p14:creationId xmlns:p14="http://schemas.microsoft.com/office/powerpoint/2010/main" val="3324519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sz="quarter" idx="13"/>
          </p:nvPr>
        </p:nvSpPr>
        <p:spPr>
          <a:xfrm>
            <a:off x="1042416" y="908720"/>
            <a:ext cx="3419856" cy="4897720"/>
          </a:xfrm>
        </p:spPr>
        <p:txBody>
          <a:bodyPr>
            <a:normAutofit fontScale="92500"/>
          </a:bodyPr>
          <a:lstStyle/>
          <a:p>
            <a:pPr marL="68580" indent="0">
              <a:buNone/>
            </a:pPr>
            <a:r>
              <a:rPr lang="cs-CZ" sz="2200" b="1" dirty="0" smtClean="0"/>
              <a:t>Josef Kajetán Tyl</a:t>
            </a:r>
          </a:p>
          <a:p>
            <a:pPr marL="68580" indent="0">
              <a:buNone/>
            </a:pPr>
            <a:r>
              <a:rPr lang="cs-CZ" sz="2200" i="1" dirty="0" smtClean="0"/>
              <a:t>Fidlovačka aneb Žádný hněv a žádná rvačka </a:t>
            </a:r>
            <a:r>
              <a:rPr lang="cs-CZ" sz="2200" dirty="0" smtClean="0"/>
              <a:t>(1834)</a:t>
            </a:r>
          </a:p>
          <a:p>
            <a:pPr marL="68580" indent="0">
              <a:buNone/>
            </a:pPr>
            <a:endParaRPr lang="cs-CZ" sz="2200" dirty="0"/>
          </a:p>
          <a:p>
            <a:pPr marL="68580" indent="0">
              <a:buNone/>
            </a:pPr>
            <a:r>
              <a:rPr lang="cs-CZ" sz="2200" dirty="0" smtClean="0"/>
              <a:t>Kde </a:t>
            </a:r>
            <a:r>
              <a:rPr lang="cs-CZ" sz="2200" dirty="0"/>
              <a:t>domov můj,</a:t>
            </a:r>
            <a:br>
              <a:rPr lang="cs-CZ" sz="2200" dirty="0"/>
            </a:br>
            <a:r>
              <a:rPr lang="cs-CZ" sz="2200" dirty="0"/>
              <a:t>kde domov můj.</a:t>
            </a:r>
            <a:br>
              <a:rPr lang="cs-CZ" sz="2200" dirty="0"/>
            </a:br>
            <a:r>
              <a:rPr lang="cs-CZ" sz="2200" b="1" dirty="0"/>
              <a:t>Hučí voda </a:t>
            </a:r>
            <a:r>
              <a:rPr lang="cs-CZ" sz="2200" dirty="0"/>
              <a:t>po lučinách,</a:t>
            </a:r>
            <a:br>
              <a:rPr lang="cs-CZ" sz="2200" dirty="0"/>
            </a:br>
            <a:r>
              <a:rPr lang="cs-CZ" sz="2200" dirty="0"/>
              <a:t>bory šumí po skalinách.</a:t>
            </a:r>
            <a:br>
              <a:rPr lang="cs-CZ" sz="2200" dirty="0"/>
            </a:br>
            <a:r>
              <a:rPr lang="cs-CZ" sz="2200" dirty="0"/>
              <a:t>V sadě </a:t>
            </a:r>
            <a:r>
              <a:rPr lang="cs-CZ" sz="2200" dirty="0" err="1"/>
              <a:t>s</a:t>
            </a:r>
            <a:r>
              <a:rPr lang="cs-CZ" sz="2200" b="1" dirty="0" err="1"/>
              <a:t>t</a:t>
            </a:r>
            <a:r>
              <a:rPr lang="cs-CZ" sz="2200" dirty="0" err="1"/>
              <a:t>kví</a:t>
            </a:r>
            <a:r>
              <a:rPr lang="cs-CZ" sz="2200" dirty="0"/>
              <a:t> se jara květ</a:t>
            </a:r>
            <a:br>
              <a:rPr lang="cs-CZ" sz="2200" dirty="0"/>
            </a:br>
            <a:r>
              <a:rPr lang="cs-CZ" sz="2200" dirty="0"/>
              <a:t>zemský ráj to na pohled!</a:t>
            </a:r>
            <a:br>
              <a:rPr lang="cs-CZ" sz="2200" dirty="0"/>
            </a:br>
            <a:r>
              <a:rPr lang="cs-CZ" sz="2200" dirty="0"/>
              <a:t>A to je</a:t>
            </a:r>
            <a:r>
              <a:rPr lang="cs-CZ" sz="2200" b="1" dirty="0"/>
              <a:t>st</a:t>
            </a:r>
            <a:r>
              <a:rPr lang="cs-CZ" sz="2200" dirty="0"/>
              <a:t> ta krásná země</a:t>
            </a:r>
            <a:br>
              <a:rPr lang="cs-CZ" sz="2200" dirty="0"/>
            </a:br>
            <a:r>
              <a:rPr lang="cs-CZ" sz="2200" dirty="0" err="1"/>
              <a:t>země</a:t>
            </a:r>
            <a:r>
              <a:rPr lang="cs-CZ" sz="2200" dirty="0"/>
              <a:t> česká domov můj!</a:t>
            </a:r>
            <a:br>
              <a:rPr lang="cs-CZ" sz="2200" dirty="0"/>
            </a:br>
            <a:r>
              <a:rPr lang="cs-CZ" sz="2200" dirty="0"/>
              <a:t>Země česká domov můj!</a:t>
            </a:r>
          </a:p>
          <a:p>
            <a:endParaRPr lang="cs-CZ" dirty="0"/>
          </a:p>
        </p:txBody>
      </p:sp>
      <p:sp>
        <p:nvSpPr>
          <p:cNvPr id="6" name="Zástupný symbol pro obsah 5"/>
          <p:cNvSpPr>
            <a:spLocks noGrp="1"/>
          </p:cNvSpPr>
          <p:nvPr>
            <p:ph sz="quarter" idx="14"/>
          </p:nvPr>
        </p:nvSpPr>
        <p:spPr>
          <a:xfrm>
            <a:off x="4645152" y="1052736"/>
            <a:ext cx="3419856" cy="4753703"/>
          </a:xfrm>
        </p:spPr>
        <p:txBody>
          <a:bodyPr>
            <a:normAutofit/>
          </a:bodyPr>
          <a:lstStyle/>
          <a:p>
            <a:pPr marL="68580" indent="0">
              <a:buNone/>
            </a:pPr>
            <a:endParaRPr lang="cs-CZ" sz="2000" dirty="0" smtClean="0"/>
          </a:p>
          <a:p>
            <a:pPr marL="68580" indent="0">
              <a:buNone/>
            </a:pPr>
            <a:endParaRPr lang="cs-CZ" sz="2000" dirty="0" smtClean="0"/>
          </a:p>
          <a:p>
            <a:pPr marL="68580" indent="0">
              <a:buNone/>
            </a:pPr>
            <a:endParaRPr lang="cs-CZ" sz="2000" dirty="0"/>
          </a:p>
          <a:p>
            <a:pPr marL="68580" indent="0">
              <a:buNone/>
            </a:pPr>
            <a:endParaRPr lang="cs-CZ" sz="2000" dirty="0"/>
          </a:p>
          <a:p>
            <a:pPr marL="68580" indent="0">
              <a:buNone/>
            </a:pPr>
            <a:r>
              <a:rPr lang="cs-CZ" sz="2000" dirty="0" smtClean="0"/>
              <a:t>Kde </a:t>
            </a:r>
            <a:r>
              <a:rPr lang="cs-CZ" sz="2000" dirty="0"/>
              <a:t>domov můj,</a:t>
            </a:r>
            <a:br>
              <a:rPr lang="cs-CZ" sz="2000" dirty="0"/>
            </a:br>
            <a:r>
              <a:rPr lang="cs-CZ" sz="2000" dirty="0"/>
              <a:t>kde domov můj.</a:t>
            </a:r>
            <a:br>
              <a:rPr lang="cs-CZ" sz="2000" dirty="0"/>
            </a:br>
            <a:r>
              <a:rPr lang="cs-CZ" sz="2000" b="1" dirty="0"/>
              <a:t>Znáte</a:t>
            </a:r>
            <a:r>
              <a:rPr lang="cs-CZ" sz="2000" dirty="0"/>
              <a:t> </a:t>
            </a:r>
            <a:r>
              <a:rPr lang="cs-CZ" sz="2000" b="1" dirty="0"/>
              <a:t>v kraji bohumilém</a:t>
            </a:r>
            <a:r>
              <a:rPr lang="cs-CZ" sz="2000" dirty="0"/>
              <a:t/>
            </a:r>
            <a:br>
              <a:rPr lang="cs-CZ" sz="2000" dirty="0"/>
            </a:br>
            <a:r>
              <a:rPr lang="cs-CZ" sz="2000" dirty="0"/>
              <a:t>duše </a:t>
            </a:r>
            <a:r>
              <a:rPr lang="cs-CZ" sz="2000" b="1" dirty="0" err="1"/>
              <a:t>outlé</a:t>
            </a:r>
            <a:r>
              <a:rPr lang="cs-CZ" sz="2000" dirty="0"/>
              <a:t> v těle čilém,</a:t>
            </a:r>
            <a:br>
              <a:rPr lang="cs-CZ" sz="2000" dirty="0"/>
            </a:br>
            <a:r>
              <a:rPr lang="cs-CZ" sz="2000" dirty="0"/>
              <a:t>mysl jasnou, </a:t>
            </a:r>
            <a:r>
              <a:rPr lang="cs-CZ" sz="2000" b="1" dirty="0" err="1"/>
              <a:t>znik</a:t>
            </a:r>
            <a:r>
              <a:rPr lang="cs-CZ" sz="2000" dirty="0"/>
              <a:t> a zdar</a:t>
            </a:r>
            <a:br>
              <a:rPr lang="cs-CZ" sz="2000" dirty="0"/>
            </a:br>
            <a:r>
              <a:rPr lang="cs-CZ" sz="2000" dirty="0"/>
              <a:t>a tu sílu</a:t>
            </a:r>
            <a:r>
              <a:rPr lang="cs-CZ" sz="2000" b="1" dirty="0"/>
              <a:t>,</a:t>
            </a:r>
            <a:r>
              <a:rPr lang="cs-CZ" sz="2000" dirty="0"/>
              <a:t> vzdoru zmar?</a:t>
            </a:r>
            <a:br>
              <a:rPr lang="cs-CZ" sz="2000" dirty="0"/>
            </a:br>
            <a:r>
              <a:rPr lang="cs-CZ" sz="2000" dirty="0"/>
              <a:t>To je Čechů slavné </a:t>
            </a:r>
            <a:r>
              <a:rPr lang="cs-CZ" sz="2000" dirty="0" smtClean="0"/>
              <a:t>			plémě</a:t>
            </a:r>
            <a:r>
              <a:rPr lang="cs-CZ" sz="2000" dirty="0"/>
              <a:t>,</a:t>
            </a:r>
            <a:br>
              <a:rPr lang="cs-CZ" sz="2000" dirty="0"/>
            </a:br>
            <a:r>
              <a:rPr lang="cs-CZ" sz="2000" dirty="0"/>
              <a:t>mezi Čechy domov můj,</a:t>
            </a:r>
            <a:br>
              <a:rPr lang="cs-CZ" sz="2000" dirty="0"/>
            </a:br>
            <a:r>
              <a:rPr lang="cs-CZ" sz="2000" dirty="0"/>
              <a:t>mezi Čechy domov můj!</a:t>
            </a:r>
          </a:p>
          <a:p>
            <a:pPr marL="68580" indent="0">
              <a:buNone/>
            </a:pPr>
            <a:endParaRPr lang="cs-CZ" dirty="0"/>
          </a:p>
        </p:txBody>
      </p:sp>
    </p:spTree>
    <p:extLst>
      <p:ext uri="{BB962C8B-B14F-4D97-AF65-F5344CB8AC3E}">
        <p14:creationId xmlns:p14="http://schemas.microsoft.com/office/powerpoint/2010/main" val="1113259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1042416" y="908720"/>
            <a:ext cx="3419856" cy="4897720"/>
          </a:xfrm>
        </p:spPr>
        <p:txBody>
          <a:bodyPr>
            <a:normAutofit/>
          </a:bodyPr>
          <a:lstStyle/>
          <a:p>
            <a:pPr marL="68580" indent="0">
              <a:buNone/>
            </a:pPr>
            <a:r>
              <a:rPr lang="cs-CZ" sz="2000" b="1" dirty="0" smtClean="0"/>
              <a:t>Václav Jaromír Picek</a:t>
            </a:r>
          </a:p>
          <a:p>
            <a:pPr marL="68580" indent="0">
              <a:buNone/>
            </a:pPr>
            <a:r>
              <a:rPr lang="cs-CZ" sz="2000" i="1" dirty="0" err="1" smtClean="0"/>
              <a:t>Vlastenské</a:t>
            </a:r>
            <a:r>
              <a:rPr lang="cs-CZ" sz="2000" i="1" dirty="0" smtClean="0"/>
              <a:t> hory</a:t>
            </a:r>
          </a:p>
          <a:p>
            <a:pPr marL="68580" indent="0">
              <a:buNone/>
            </a:pPr>
            <a:endParaRPr lang="cs-CZ" sz="1900" dirty="0" smtClean="0"/>
          </a:p>
          <a:p>
            <a:pPr marL="68580" indent="0">
              <a:buNone/>
            </a:pPr>
            <a:r>
              <a:rPr lang="cs-CZ" sz="1700" dirty="0" smtClean="0"/>
              <a:t>Čechy krásné, Čechy mé!</a:t>
            </a:r>
            <a:br>
              <a:rPr lang="cs-CZ" sz="1700" dirty="0" smtClean="0"/>
            </a:br>
            <a:r>
              <a:rPr lang="cs-CZ" sz="1700" dirty="0" smtClean="0"/>
              <a:t>Duše má se s touhou pne,</a:t>
            </a:r>
            <a:br>
              <a:rPr lang="cs-CZ" sz="1700" dirty="0" smtClean="0"/>
            </a:br>
            <a:r>
              <a:rPr lang="cs-CZ" sz="1700" dirty="0" smtClean="0"/>
              <a:t>kde ty vaše hory jsou,</a:t>
            </a:r>
            <a:br>
              <a:rPr lang="cs-CZ" sz="1700" dirty="0" smtClean="0"/>
            </a:br>
            <a:r>
              <a:rPr lang="cs-CZ" sz="1700" dirty="0" smtClean="0"/>
              <a:t>zasnoubené s oblohou.</a:t>
            </a:r>
            <a:br>
              <a:rPr lang="cs-CZ" sz="1700" dirty="0" smtClean="0"/>
            </a:br>
            <a:r>
              <a:rPr lang="cs-CZ" sz="1700" dirty="0" smtClean="0"/>
              <a:t/>
            </a:r>
            <a:br>
              <a:rPr lang="cs-CZ" sz="1700" dirty="0" smtClean="0"/>
            </a:br>
            <a:r>
              <a:rPr lang="cs-CZ" sz="1700" dirty="0" smtClean="0"/>
              <a:t>S oblohou a s nebesy,</a:t>
            </a:r>
            <a:br>
              <a:rPr lang="cs-CZ" sz="1700" dirty="0" smtClean="0"/>
            </a:br>
            <a:r>
              <a:rPr lang="cs-CZ" sz="1700" dirty="0" smtClean="0"/>
              <a:t>kde </a:t>
            </a:r>
            <a:r>
              <a:rPr lang="cs-CZ" sz="1700" dirty="0" err="1" smtClean="0"/>
              <a:t>přemejšlí</a:t>
            </a:r>
            <a:r>
              <a:rPr lang="cs-CZ" sz="1700" dirty="0" smtClean="0"/>
              <a:t> na plesy</a:t>
            </a:r>
            <a:br>
              <a:rPr lang="cs-CZ" sz="1700" dirty="0" smtClean="0"/>
            </a:br>
            <a:r>
              <a:rPr lang="cs-CZ" sz="1700" dirty="0" smtClean="0"/>
              <a:t>Seraf světlem oděný,</a:t>
            </a:r>
            <a:br>
              <a:rPr lang="cs-CZ" sz="1700" dirty="0" smtClean="0"/>
            </a:br>
            <a:r>
              <a:rPr lang="cs-CZ" sz="1700" dirty="0" smtClean="0"/>
              <a:t>k slávě Páně stvořený.</a:t>
            </a:r>
            <a:endParaRPr lang="cs-CZ" sz="1700" dirty="0"/>
          </a:p>
        </p:txBody>
      </p:sp>
      <p:sp>
        <p:nvSpPr>
          <p:cNvPr id="4" name="Zástupný symbol pro obsah 3"/>
          <p:cNvSpPr>
            <a:spLocks noGrp="1"/>
          </p:cNvSpPr>
          <p:nvPr>
            <p:ph sz="quarter" idx="14"/>
          </p:nvPr>
        </p:nvSpPr>
        <p:spPr>
          <a:xfrm>
            <a:off x="4645152" y="908720"/>
            <a:ext cx="3419856" cy="4897719"/>
          </a:xfrm>
        </p:spPr>
        <p:txBody>
          <a:bodyPr>
            <a:normAutofit fontScale="70000" lnSpcReduction="20000"/>
          </a:bodyPr>
          <a:lstStyle/>
          <a:p>
            <a:pPr marL="68580" indent="0">
              <a:buNone/>
            </a:pPr>
            <a:endParaRPr lang="cs-CZ" dirty="0" smtClean="0"/>
          </a:p>
          <a:p>
            <a:pPr marL="68580" indent="0">
              <a:buNone/>
            </a:pPr>
            <a:r>
              <a:rPr lang="cs-CZ" dirty="0" smtClean="0"/>
              <a:t>Pán ten stvořil také vás,</a:t>
            </a:r>
          </a:p>
          <a:p>
            <a:pPr marL="68580" indent="0">
              <a:buNone/>
            </a:pPr>
            <a:r>
              <a:rPr lang="cs-CZ" dirty="0" smtClean="0"/>
              <a:t>Slavné Čechy, vlasti krás,</a:t>
            </a:r>
          </a:p>
          <a:p>
            <a:pPr marL="68580" indent="0">
              <a:buNone/>
            </a:pPr>
            <a:r>
              <a:rPr lang="cs-CZ" dirty="0" smtClean="0"/>
              <a:t>Serafa vám s nebe dal,</a:t>
            </a:r>
          </a:p>
          <a:p>
            <a:pPr marL="68580" indent="0">
              <a:buNone/>
            </a:pPr>
            <a:r>
              <a:rPr lang="cs-CZ" dirty="0"/>
              <a:t>v</a:t>
            </a:r>
            <a:r>
              <a:rPr lang="cs-CZ" dirty="0" smtClean="0"/>
              <a:t>áš by národ k zpěvu zval.</a:t>
            </a:r>
          </a:p>
          <a:p>
            <a:pPr marL="68580" indent="0">
              <a:buNone/>
            </a:pPr>
            <a:endParaRPr lang="cs-CZ" dirty="0"/>
          </a:p>
          <a:p>
            <a:pPr marL="68580" indent="0">
              <a:buNone/>
            </a:pPr>
            <a:r>
              <a:rPr lang="cs-CZ" dirty="0" smtClean="0"/>
              <a:t>A ten národ pěje rád,</a:t>
            </a:r>
          </a:p>
          <a:p>
            <a:pPr marL="68580" indent="0">
              <a:buNone/>
            </a:pPr>
            <a:r>
              <a:rPr lang="cs-CZ" dirty="0"/>
              <a:t>v</a:t>
            </a:r>
            <a:r>
              <a:rPr lang="cs-CZ" dirty="0" smtClean="0"/>
              <a:t> žalmech však i touhu znát,</a:t>
            </a:r>
          </a:p>
          <a:p>
            <a:pPr marL="68580" indent="0">
              <a:buNone/>
            </a:pPr>
            <a:r>
              <a:rPr lang="cs-CZ" dirty="0"/>
              <a:t>b</a:t>
            </a:r>
            <a:r>
              <a:rPr lang="cs-CZ" dirty="0" smtClean="0"/>
              <a:t>y ten anděl hájil Čech</a:t>
            </a:r>
          </a:p>
          <a:p>
            <a:pPr marL="68580" indent="0">
              <a:buNone/>
            </a:pPr>
            <a:r>
              <a:rPr lang="cs-CZ" dirty="0"/>
              <a:t>d</a:t>
            </a:r>
            <a:r>
              <a:rPr lang="cs-CZ" dirty="0" smtClean="0"/>
              <a:t>o skonání světů všech.</a:t>
            </a:r>
          </a:p>
          <a:p>
            <a:pPr marL="68580" indent="0">
              <a:buNone/>
            </a:pPr>
            <a:endParaRPr lang="cs-CZ" dirty="0"/>
          </a:p>
          <a:p>
            <a:pPr marL="68580" indent="0">
              <a:buNone/>
            </a:pPr>
            <a:r>
              <a:rPr lang="cs-CZ" dirty="0" smtClean="0"/>
              <a:t>Proto, krásné Čechy mé,</a:t>
            </a:r>
          </a:p>
          <a:p>
            <a:pPr marL="68580" indent="0">
              <a:buNone/>
            </a:pPr>
            <a:r>
              <a:rPr lang="cs-CZ" dirty="0"/>
              <a:t>d</a:t>
            </a:r>
            <a:r>
              <a:rPr lang="cs-CZ" dirty="0" smtClean="0"/>
              <a:t>uše má se s touhou pne,</a:t>
            </a:r>
          </a:p>
          <a:p>
            <a:pPr marL="68580" indent="0">
              <a:buNone/>
            </a:pPr>
            <a:r>
              <a:rPr lang="cs-CZ" dirty="0" smtClean="0"/>
              <a:t>kde </a:t>
            </a:r>
            <a:r>
              <a:rPr lang="cs-CZ" dirty="0"/>
              <a:t>ty vaše hory jsou,</a:t>
            </a:r>
          </a:p>
          <a:p>
            <a:pPr marL="68580" indent="0">
              <a:buNone/>
            </a:pPr>
            <a:r>
              <a:rPr lang="cs-CZ" dirty="0"/>
              <a:t>z</a:t>
            </a:r>
            <a:r>
              <a:rPr lang="cs-CZ" dirty="0" smtClean="0"/>
              <a:t>asnoubené </a:t>
            </a:r>
            <a:r>
              <a:rPr lang="cs-CZ" dirty="0"/>
              <a:t>s oblohou</a:t>
            </a:r>
            <a:r>
              <a:rPr lang="cs-CZ" dirty="0" smtClean="0"/>
              <a:t>.</a:t>
            </a:r>
          </a:p>
          <a:p>
            <a:pPr marL="68580" indent="0">
              <a:buNone/>
            </a:pPr>
            <a:endParaRPr lang="cs-CZ" dirty="0"/>
          </a:p>
          <a:p>
            <a:pPr marL="68580" indent="0">
              <a:buNone/>
            </a:pPr>
            <a:r>
              <a:rPr lang="cs-CZ" dirty="0" smtClean="0"/>
              <a:t>Václav Jaromír Picek: Písně (1852)</a:t>
            </a:r>
            <a:endParaRPr lang="cs-CZ" dirty="0"/>
          </a:p>
        </p:txBody>
      </p:sp>
    </p:spTree>
    <p:extLst>
      <p:ext uri="{BB962C8B-B14F-4D97-AF65-F5344CB8AC3E}">
        <p14:creationId xmlns:p14="http://schemas.microsoft.com/office/powerpoint/2010/main" val="2295355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1043492" y="836712"/>
            <a:ext cx="6777317" cy="5616624"/>
          </a:xfrm>
        </p:spPr>
        <p:txBody>
          <a:bodyPr>
            <a:normAutofit fontScale="55000" lnSpcReduction="20000"/>
          </a:bodyPr>
          <a:lstStyle/>
          <a:p>
            <a:pPr marL="68580" indent="0">
              <a:buNone/>
            </a:pPr>
            <a:r>
              <a:rPr lang="cs-CZ" b="1" dirty="0" smtClean="0"/>
              <a:t>Josef Kajetán Tyl</a:t>
            </a:r>
          </a:p>
          <a:p>
            <a:pPr marL="68580" indent="0">
              <a:buNone/>
            </a:pPr>
            <a:r>
              <a:rPr lang="cs-CZ" i="1" dirty="0" smtClean="0"/>
              <a:t>Hudební dobrodruzi </a:t>
            </a:r>
            <a:r>
              <a:rPr lang="cs-CZ" dirty="0" smtClean="0"/>
              <a:t>(1833)</a:t>
            </a:r>
          </a:p>
          <a:p>
            <a:pPr marL="68580" indent="0">
              <a:buNone/>
            </a:pPr>
            <a:endParaRPr lang="cs-CZ" dirty="0" smtClean="0"/>
          </a:p>
          <a:p>
            <a:pPr marL="68580" indent="0">
              <a:buNone/>
            </a:pPr>
            <a:r>
              <a:rPr lang="cs-CZ" sz="2500" dirty="0" smtClean="0"/>
              <a:t>Málo </a:t>
            </a:r>
            <a:r>
              <a:rPr lang="cs-CZ" sz="2500" dirty="0"/>
              <a:t>kdy vídaná domácnost tohoto druhu mě hluboce dojala. Brzo jsem dostal i větší příčinu pozornost svou na lid okolo sebe upnouti a víc a více se diviti. Otec vyjadřoval se bystřejším rozumem a vybranější mluvou, nežli jsem u hospodského nadíti se mohl; matka pojila outlost pohlaví svého s věhlasnou obezřelostí domácí hospodyně, a děti objevovaly i v jednotlivých, semotam prohozených slovech lepší nežli obyčejné venkovské vychování.</a:t>
            </a:r>
          </a:p>
          <a:p>
            <a:pPr marL="68580" indent="0">
              <a:buNone/>
            </a:pPr>
            <a:r>
              <a:rPr lang="cs-CZ" sz="2500" dirty="0"/>
              <a:t>„Byl jste od jakživa při této živnosti?“ táži se hospodáře s rostoucím úžasem. — On se zasmál a řekl, že nebyl.</a:t>
            </a:r>
          </a:p>
          <a:p>
            <a:pPr marL="68580" indent="0">
              <a:buNone/>
            </a:pPr>
            <a:r>
              <a:rPr lang="cs-CZ" sz="2500" dirty="0"/>
              <a:t>„V posledních válkách sloužil jsem proti vojsku nepřátelskému,“ vypravoval dále, „a jednak z mládí něčemu se naučiv, jednak i trochou zmužilostí pravých věcí se ujímaje, stal jsem se poddůstojníkem. Jména mého vážili sobě představení, a lid poddaný v ně pevně důvěřoval. </a:t>
            </a:r>
            <a:r>
              <a:rPr lang="cs-CZ" sz="2500" dirty="0" err="1"/>
              <a:t>Bylať</a:t>
            </a:r>
            <a:r>
              <a:rPr lang="cs-CZ" sz="2500" dirty="0"/>
              <a:t> mi cesta otevřena k stupni důstojnějšímu. Tu se však válka schýlila ku konci, a s ní zmizelo i nadšení, které mě bylo z tichého domova do bouřlivého světa vyhnalo. I neměl jsem stání, dokud jsem nesložil zbraň a nenavrátil se do krajin domácích, do příbytků otců svých. Že mi cizina pro budoucnost blaha nepodá, to jsem dobře poznával; po které cestě bych je ale v otčině hledati měl, to nebylo ještě rozhodnuto. Tu jsem poznal svou Markytku, a jako bleskem </a:t>
            </a:r>
            <a:r>
              <a:rPr lang="cs-CZ" sz="2500" dirty="0" err="1"/>
              <a:t>rozednilo</a:t>
            </a:r>
            <a:r>
              <a:rPr lang="cs-CZ" sz="2500" dirty="0"/>
              <a:t> se přede mnou. I pokoušel jsem se o její lásku, a obdržev ji s otcovským statkem i požehnáním, zvolil jsem stav </a:t>
            </a:r>
            <a:r>
              <a:rPr lang="cs-CZ" sz="2500" dirty="0" err="1"/>
              <a:t>sprostinský</a:t>
            </a:r>
            <a:r>
              <a:rPr lang="cs-CZ" sz="2500" dirty="0"/>
              <a:t>. Co však jsou hodnosti, k </a:t>
            </a:r>
            <a:r>
              <a:rPr lang="cs-CZ" sz="2500" dirty="0" err="1"/>
              <a:t>nimžto</a:t>
            </a:r>
            <a:r>
              <a:rPr lang="cs-CZ" sz="2500" dirty="0"/>
              <a:t> jsem kráčeti mohl, proti rozkoši, jaká mi vykvétá u </a:t>
            </a:r>
            <a:r>
              <a:rPr lang="cs-CZ" sz="2500" dirty="0" err="1"/>
              <a:t>prostřed</a:t>
            </a:r>
            <a:r>
              <a:rPr lang="cs-CZ" sz="2500" dirty="0"/>
              <a:t> rodiny a nízkého povolání! Tu hleďte, pane, na laskavé oko mé dobré ženy, tu na zdravé tváře zdárných dětí, na pevné přístřeší, na úrodná role, na tučné stádo; </a:t>
            </a:r>
            <a:r>
              <a:rPr lang="cs-CZ" sz="2500" dirty="0" err="1"/>
              <a:t>jsoutě</a:t>
            </a:r>
            <a:r>
              <a:rPr lang="cs-CZ" sz="2500" dirty="0"/>
              <a:t> to částky mého vezdejšího štěstí. To mi věřte, mladý pane, chcete-li kdy ráje okusiti na zemi, volte sobě spokojenou domácnost — ale </a:t>
            </a:r>
            <a:r>
              <a:rPr lang="cs-CZ" sz="2500" i="1" dirty="0"/>
              <a:t>nota bene:</a:t>
            </a:r>
            <a:r>
              <a:rPr lang="cs-CZ" sz="2500" dirty="0"/>
              <a:t> mezi svými, ve vlasti!“</a:t>
            </a:r>
          </a:p>
          <a:p>
            <a:pPr marL="68580" indent="0">
              <a:buNone/>
            </a:pPr>
            <a:endParaRPr lang="cs-CZ" dirty="0"/>
          </a:p>
        </p:txBody>
      </p:sp>
    </p:spTree>
    <p:extLst>
      <p:ext uri="{BB962C8B-B14F-4D97-AF65-F5344CB8AC3E}">
        <p14:creationId xmlns:p14="http://schemas.microsoft.com/office/powerpoint/2010/main" val="2768500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5544616"/>
          </a:xfrm>
        </p:spPr>
        <p:txBody>
          <a:bodyPr>
            <a:normAutofit fontScale="92500" lnSpcReduction="10000"/>
          </a:bodyPr>
          <a:lstStyle/>
          <a:p>
            <a:pPr marL="68580" indent="0">
              <a:buNone/>
            </a:pPr>
            <a:r>
              <a:rPr lang="cs-CZ" b="1" dirty="0" err="1" smtClean="0"/>
              <a:t>Jeremias</a:t>
            </a:r>
            <a:r>
              <a:rPr lang="cs-CZ" b="1" dirty="0" smtClean="0"/>
              <a:t> </a:t>
            </a:r>
            <a:r>
              <a:rPr lang="cs-CZ" b="1" dirty="0" err="1" smtClean="0"/>
              <a:t>Gotthelf</a:t>
            </a:r>
            <a:r>
              <a:rPr lang="cs-CZ" b="1" dirty="0" smtClean="0"/>
              <a:t> </a:t>
            </a:r>
            <a:r>
              <a:rPr lang="cs-CZ" dirty="0" smtClean="0"/>
              <a:t>(1757–1854)</a:t>
            </a:r>
          </a:p>
          <a:p>
            <a:pPr marL="68580" indent="0">
              <a:buNone/>
            </a:pPr>
            <a:r>
              <a:rPr lang="cs-CZ" i="1" dirty="0" smtClean="0"/>
              <a:t>Černý pavouk </a:t>
            </a:r>
            <a:r>
              <a:rPr lang="cs-CZ" dirty="0" smtClean="0"/>
              <a:t>(1842)</a:t>
            </a:r>
          </a:p>
          <a:p>
            <a:pPr marL="68580" indent="0">
              <a:buNone/>
            </a:pPr>
            <a:endParaRPr lang="cs-CZ" dirty="0" smtClean="0"/>
          </a:p>
          <a:p>
            <a:pPr marL="68580" indent="0">
              <a:buNone/>
            </a:pPr>
            <a:r>
              <a:rPr lang="cs-CZ" dirty="0" smtClean="0"/>
              <a:t>Čilý život proudil kolem hezkého domu. V blízkosti studny byli s mimořádnou péčí hřebelcováni koně, statné matky obletované veselými hříbaty; v širokém korytu tišily žízeň poklidně hledící krávy, dvakrát musel chlapec vzít koště a lopatu, protože dost důkladně neodstranil stopy jejich pohodlnosti. U studny si urostlé děvečky důkladně umývaly účelným </a:t>
            </a:r>
            <a:r>
              <a:rPr lang="cs-CZ" dirty="0" err="1" smtClean="0"/>
              <a:t>cvilinkovým</a:t>
            </a:r>
            <a:r>
              <a:rPr lang="cs-CZ" dirty="0" smtClean="0"/>
              <a:t> útržkem růžolící obličeje, vlasy nad ušima stočené do dvou uzlů, s kvapnou horlivostí nosily vodu otevřenými dveřmi. Z krátkého komína se rovně a vysoko zvedal do modrého vzduchu v mocných náporech tmavý sloup kouře.</a:t>
            </a:r>
            <a:endParaRPr lang="cs-CZ" dirty="0"/>
          </a:p>
        </p:txBody>
      </p:sp>
    </p:spTree>
    <p:extLst>
      <p:ext uri="{BB962C8B-B14F-4D97-AF65-F5344CB8AC3E}">
        <p14:creationId xmlns:p14="http://schemas.microsoft.com/office/powerpoint/2010/main" val="2306089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027664"/>
            <a:ext cx="7024744" cy="745152"/>
          </a:xfrm>
        </p:spPr>
        <p:txBody>
          <a:bodyPr/>
          <a:lstStyle/>
          <a:p>
            <a:r>
              <a:rPr lang="cs-CZ" dirty="0" smtClean="0"/>
              <a:t>Idyla v družině májovců</a:t>
            </a:r>
            <a:endParaRPr lang="cs-CZ" dirty="0"/>
          </a:p>
        </p:txBody>
      </p:sp>
      <p:sp>
        <p:nvSpPr>
          <p:cNvPr id="3" name="Zástupný symbol pro obsah 2"/>
          <p:cNvSpPr>
            <a:spLocks noGrp="1"/>
          </p:cNvSpPr>
          <p:nvPr>
            <p:ph idx="1"/>
          </p:nvPr>
        </p:nvSpPr>
        <p:spPr>
          <a:xfrm>
            <a:off x="1043492" y="1916832"/>
            <a:ext cx="6777317" cy="3915797"/>
          </a:xfrm>
        </p:spPr>
        <p:txBody>
          <a:bodyPr>
            <a:normAutofit fontScale="92500" lnSpcReduction="20000"/>
          </a:bodyPr>
          <a:lstStyle/>
          <a:p>
            <a:pPr marL="68580" indent="0">
              <a:buNone/>
            </a:pPr>
            <a:r>
              <a:rPr lang="cs-CZ" b="1" dirty="0"/>
              <a:t>Jan </a:t>
            </a:r>
            <a:r>
              <a:rPr lang="cs-CZ" b="1" dirty="0" smtClean="0"/>
              <a:t>Neruda</a:t>
            </a:r>
          </a:p>
          <a:p>
            <a:pPr marL="68580" indent="0">
              <a:buNone/>
            </a:pPr>
            <a:r>
              <a:rPr lang="cs-CZ" i="1" dirty="0" smtClean="0"/>
              <a:t>Škodlivé směry </a:t>
            </a:r>
            <a:r>
              <a:rPr lang="cs-CZ" dirty="0" smtClean="0"/>
              <a:t>(1859)</a:t>
            </a:r>
            <a:endParaRPr lang="cs-CZ" dirty="0"/>
          </a:p>
          <a:p>
            <a:pPr marL="68580" indent="0">
              <a:buNone/>
            </a:pPr>
            <a:r>
              <a:rPr lang="cs-CZ" dirty="0" smtClean="0"/>
              <a:t>My jsme šťastni, máme panenskou literaturu, jež svou </a:t>
            </a:r>
            <a:r>
              <a:rPr lang="cs-CZ" dirty="0" err="1" smtClean="0"/>
              <a:t>nepoškvrněnost</a:t>
            </a:r>
            <a:r>
              <a:rPr lang="cs-CZ" dirty="0" smtClean="0"/>
              <a:t> už svou nesourodostí dokazuje, a jsme národem holubičím už proto, že je všechno u nás zrovna tak jako jinde a že naši chudí bratři na Jihu praví krahujci jsou. Nemusíme se bát, že naše literatura se změní, že snad vzroste, rozkvěte, ovoce ponese, před tím nás chrání strážci, již nadávkami silně ozbrojeni každého zaženou, kdož by nás oloupiti a nám nové </a:t>
            </a:r>
            <a:r>
              <a:rPr lang="cs-CZ" dirty="0" err="1" smtClean="0"/>
              <a:t>myšlénky</a:t>
            </a:r>
            <a:r>
              <a:rPr lang="cs-CZ" dirty="0" smtClean="0"/>
              <a:t>, bujnější život zaopatřit chtěli.</a:t>
            </a:r>
          </a:p>
          <a:p>
            <a:pPr marL="68580" indent="0">
              <a:buNone/>
            </a:pPr>
            <a:r>
              <a:rPr lang="cs-CZ" dirty="0" smtClean="0"/>
              <a:t>Jan Neruda: Škodlivé směry, 1859</a:t>
            </a:r>
            <a:endParaRPr lang="cs-CZ" dirty="0"/>
          </a:p>
        </p:txBody>
      </p:sp>
    </p:spTree>
    <p:extLst>
      <p:ext uri="{BB962C8B-B14F-4D97-AF65-F5344CB8AC3E}">
        <p14:creationId xmlns:p14="http://schemas.microsoft.com/office/powerpoint/2010/main" val="2827588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1042416" y="908720"/>
            <a:ext cx="3419856" cy="4897720"/>
          </a:xfrm>
        </p:spPr>
        <p:txBody>
          <a:bodyPr>
            <a:normAutofit fontScale="70000" lnSpcReduction="20000"/>
          </a:bodyPr>
          <a:lstStyle/>
          <a:p>
            <a:pPr marL="68580" indent="0">
              <a:buNone/>
            </a:pPr>
            <a:r>
              <a:rPr lang="cs-CZ" b="1" dirty="0" smtClean="0"/>
              <a:t>Adolf </a:t>
            </a:r>
            <a:r>
              <a:rPr lang="cs-CZ" b="1" dirty="0" err="1" smtClean="0"/>
              <a:t>Heyduk</a:t>
            </a:r>
            <a:endParaRPr lang="cs-CZ" b="1" dirty="0" smtClean="0"/>
          </a:p>
          <a:p>
            <a:pPr marL="68580" indent="0">
              <a:buNone/>
            </a:pPr>
            <a:r>
              <a:rPr lang="cs-CZ" i="1" dirty="0" smtClean="0"/>
              <a:t>Cimbál a </a:t>
            </a:r>
            <a:r>
              <a:rPr lang="cs-CZ" i="1" dirty="0" err="1" smtClean="0"/>
              <a:t>husle</a:t>
            </a:r>
            <a:r>
              <a:rPr lang="cs-CZ" i="1" dirty="0" smtClean="0"/>
              <a:t> </a:t>
            </a:r>
            <a:r>
              <a:rPr lang="cs-CZ" dirty="0" smtClean="0"/>
              <a:t>(1876)</a:t>
            </a:r>
          </a:p>
          <a:p>
            <a:pPr marL="68580" indent="0">
              <a:buNone/>
            </a:pPr>
            <a:endParaRPr lang="cs-CZ" dirty="0" smtClean="0"/>
          </a:p>
          <a:p>
            <a:pPr marL="68580" indent="0">
              <a:buNone/>
            </a:pPr>
            <a:r>
              <a:rPr lang="cs-CZ" dirty="0" err="1" smtClean="0"/>
              <a:t>Pramaloučké</a:t>
            </a:r>
            <a:r>
              <a:rPr lang="cs-CZ" dirty="0" smtClean="0"/>
              <a:t> </a:t>
            </a:r>
            <a:r>
              <a:rPr lang="cs-CZ" dirty="0" err="1"/>
              <a:t>chaloupečky</a:t>
            </a:r>
            <a:r>
              <a:rPr lang="cs-CZ" dirty="0"/>
              <a:t> </a:t>
            </a:r>
            <a:r>
              <a:rPr lang="cs-CZ" dirty="0" smtClean="0"/>
              <a:t/>
            </a:r>
            <a:br>
              <a:rPr lang="cs-CZ" dirty="0" smtClean="0"/>
            </a:br>
            <a:r>
              <a:rPr lang="cs-CZ" dirty="0" smtClean="0"/>
              <a:t>kol </a:t>
            </a:r>
            <a:r>
              <a:rPr lang="cs-CZ" dirty="0" err="1"/>
              <a:t>trenčanských</a:t>
            </a:r>
            <a:r>
              <a:rPr lang="cs-CZ" dirty="0"/>
              <a:t> strání, </a:t>
            </a:r>
            <a:r>
              <a:rPr lang="cs-CZ" dirty="0" smtClean="0"/>
              <a:t/>
            </a:r>
            <a:br>
              <a:rPr lang="cs-CZ" dirty="0" smtClean="0"/>
            </a:br>
            <a:r>
              <a:rPr lang="cs-CZ" dirty="0" smtClean="0"/>
              <a:t>že </a:t>
            </a:r>
            <a:r>
              <a:rPr lang="cs-CZ" dirty="0" err="1"/>
              <a:t>bysi</a:t>
            </a:r>
            <a:r>
              <a:rPr lang="cs-CZ" dirty="0"/>
              <a:t> ta </a:t>
            </a:r>
            <a:r>
              <a:rPr lang="cs-CZ" dirty="0" err="1" smtClean="0"/>
              <a:t>okénečka</a:t>
            </a:r>
            <a:r>
              <a:rPr lang="cs-CZ" dirty="0" smtClean="0"/>
              <a:t> </a:t>
            </a:r>
            <a:br>
              <a:rPr lang="cs-CZ" dirty="0" smtClean="0"/>
            </a:br>
            <a:r>
              <a:rPr lang="cs-CZ" dirty="0" smtClean="0"/>
              <a:t>zakryl svojí </a:t>
            </a:r>
            <a:r>
              <a:rPr lang="cs-CZ" dirty="0"/>
              <a:t>dlaní, </a:t>
            </a:r>
            <a:r>
              <a:rPr lang="cs-CZ" dirty="0" smtClean="0"/>
              <a:t/>
            </a:r>
            <a:br>
              <a:rPr lang="cs-CZ" dirty="0" smtClean="0"/>
            </a:br>
            <a:r>
              <a:rPr lang="cs-CZ" dirty="0" smtClean="0"/>
              <a:t>že </a:t>
            </a:r>
            <a:r>
              <a:rPr lang="cs-CZ" dirty="0"/>
              <a:t>bys mohl nízkým </a:t>
            </a:r>
            <a:r>
              <a:rPr lang="cs-CZ" dirty="0" err="1"/>
              <a:t>kochem</a:t>
            </a:r>
            <a:r>
              <a:rPr lang="cs-CZ" dirty="0"/>
              <a:t> </a:t>
            </a:r>
            <a:r>
              <a:rPr lang="cs-CZ" dirty="0" smtClean="0"/>
              <a:t/>
            </a:r>
            <a:br>
              <a:rPr lang="cs-CZ" dirty="0" smtClean="0"/>
            </a:br>
            <a:r>
              <a:rPr lang="cs-CZ" dirty="0" smtClean="0"/>
              <a:t>hledět </a:t>
            </a:r>
            <a:r>
              <a:rPr lang="cs-CZ" dirty="0"/>
              <a:t>ke </a:t>
            </a:r>
            <a:r>
              <a:rPr lang="cs-CZ" dirty="0" err="1"/>
              <a:t>kozubku</a:t>
            </a:r>
            <a:r>
              <a:rPr lang="cs-CZ" dirty="0"/>
              <a:t>, </a:t>
            </a:r>
            <a:r>
              <a:rPr lang="cs-CZ" dirty="0" smtClean="0"/>
              <a:t/>
            </a:r>
            <a:br>
              <a:rPr lang="cs-CZ" dirty="0" smtClean="0"/>
            </a:br>
            <a:r>
              <a:rPr lang="cs-CZ" dirty="0" smtClean="0"/>
              <a:t>ba </a:t>
            </a:r>
            <a:r>
              <a:rPr lang="cs-CZ" dirty="0"/>
              <a:t>že bys ji </a:t>
            </a:r>
            <a:r>
              <a:rPr lang="cs-CZ" dirty="0" smtClean="0"/>
              <a:t>odnes </a:t>
            </a:r>
            <a:r>
              <a:rPr lang="cs-CZ" dirty="0"/>
              <a:t>každou </a:t>
            </a:r>
            <a:r>
              <a:rPr lang="cs-CZ" dirty="0" smtClean="0"/>
              <a:t/>
            </a:r>
            <a:br>
              <a:rPr lang="cs-CZ" dirty="0" smtClean="0"/>
            </a:br>
            <a:r>
              <a:rPr lang="cs-CZ" dirty="0" smtClean="0"/>
              <a:t>jak </a:t>
            </a:r>
            <a:r>
              <a:rPr lang="cs-CZ" dirty="0"/>
              <a:t>ořešnou slupku. </a:t>
            </a:r>
            <a:r>
              <a:rPr lang="cs-CZ" dirty="0" smtClean="0"/>
              <a:t/>
            </a:r>
            <a:br>
              <a:rPr lang="cs-CZ" dirty="0" smtClean="0"/>
            </a:br>
            <a:r>
              <a:rPr lang="cs-CZ" dirty="0" smtClean="0"/>
              <a:t/>
            </a:r>
            <a:br>
              <a:rPr lang="cs-CZ" dirty="0" smtClean="0"/>
            </a:br>
            <a:r>
              <a:rPr lang="cs-CZ" dirty="0" smtClean="0"/>
              <a:t>Jdeš-li </a:t>
            </a:r>
            <a:r>
              <a:rPr lang="cs-CZ" dirty="0"/>
              <a:t>kolem po </a:t>
            </a:r>
            <a:r>
              <a:rPr lang="cs-CZ" dirty="0" smtClean="0"/>
              <a:t>záprsni </a:t>
            </a:r>
            <a:br>
              <a:rPr lang="cs-CZ" dirty="0" smtClean="0"/>
            </a:br>
            <a:r>
              <a:rPr lang="cs-CZ" dirty="0" smtClean="0"/>
              <a:t>a </a:t>
            </a:r>
            <a:r>
              <a:rPr lang="cs-CZ" dirty="0"/>
              <a:t>staneš-li v kroku, </a:t>
            </a:r>
            <a:r>
              <a:rPr lang="cs-CZ" dirty="0" smtClean="0"/>
              <a:t/>
            </a:r>
            <a:br>
              <a:rPr lang="cs-CZ" dirty="0" smtClean="0"/>
            </a:br>
            <a:r>
              <a:rPr lang="cs-CZ" dirty="0" smtClean="0"/>
              <a:t>mile </a:t>
            </a:r>
            <a:r>
              <a:rPr lang="cs-CZ" dirty="0"/>
              <a:t>na tě mandel dětí </a:t>
            </a:r>
            <a:r>
              <a:rPr lang="cs-CZ" dirty="0" smtClean="0"/>
              <a:t/>
            </a:r>
            <a:br>
              <a:rPr lang="cs-CZ" dirty="0" smtClean="0"/>
            </a:br>
            <a:r>
              <a:rPr lang="cs-CZ" dirty="0" smtClean="0"/>
              <a:t>hledí </a:t>
            </a:r>
            <a:r>
              <a:rPr lang="cs-CZ" dirty="0"/>
              <a:t>při </a:t>
            </a:r>
            <a:r>
              <a:rPr lang="cs-CZ" dirty="0" err="1"/>
              <a:t>obloku</a:t>
            </a:r>
            <a:r>
              <a:rPr lang="cs-CZ" dirty="0"/>
              <a:t>, </a:t>
            </a:r>
            <a:r>
              <a:rPr lang="cs-CZ" dirty="0" smtClean="0"/>
              <a:t/>
            </a:r>
            <a:br>
              <a:rPr lang="cs-CZ" dirty="0" smtClean="0"/>
            </a:br>
            <a:r>
              <a:rPr lang="cs-CZ" dirty="0" smtClean="0"/>
              <a:t>baculatá </a:t>
            </a:r>
            <a:r>
              <a:rPr lang="cs-CZ" dirty="0"/>
              <a:t>líčka </a:t>
            </a:r>
            <a:r>
              <a:rPr lang="cs-CZ" dirty="0" err="1"/>
              <a:t>kryjou</a:t>
            </a:r>
            <a:r>
              <a:rPr lang="cs-CZ" dirty="0"/>
              <a:t> </a:t>
            </a:r>
            <a:r>
              <a:rPr lang="cs-CZ" dirty="0" smtClean="0"/>
              <a:t/>
            </a:r>
            <a:br>
              <a:rPr lang="cs-CZ" dirty="0" smtClean="0"/>
            </a:br>
            <a:r>
              <a:rPr lang="cs-CZ" dirty="0" smtClean="0"/>
              <a:t>prsténcové </a:t>
            </a:r>
            <a:r>
              <a:rPr lang="cs-CZ" dirty="0" err="1"/>
              <a:t>vlasky</a:t>
            </a:r>
            <a:r>
              <a:rPr lang="cs-CZ" dirty="0"/>
              <a:t>, </a:t>
            </a:r>
            <a:r>
              <a:rPr lang="cs-CZ" dirty="0" smtClean="0"/>
              <a:t/>
            </a:r>
            <a:br>
              <a:rPr lang="cs-CZ" dirty="0" smtClean="0"/>
            </a:br>
            <a:r>
              <a:rPr lang="cs-CZ" dirty="0" smtClean="0"/>
              <a:t>v </a:t>
            </a:r>
            <a:r>
              <a:rPr lang="cs-CZ" dirty="0" err="1"/>
              <a:t>ústkách</a:t>
            </a:r>
            <a:r>
              <a:rPr lang="cs-CZ" dirty="0"/>
              <a:t> plno usmívání, </a:t>
            </a:r>
            <a:r>
              <a:rPr lang="cs-CZ" dirty="0" smtClean="0"/>
              <a:t/>
            </a:r>
            <a:br>
              <a:rPr lang="cs-CZ" dirty="0" smtClean="0"/>
            </a:br>
            <a:r>
              <a:rPr lang="cs-CZ" dirty="0" smtClean="0"/>
              <a:t>v </a:t>
            </a:r>
            <a:r>
              <a:rPr lang="cs-CZ" dirty="0"/>
              <a:t>očkách plno lásky. </a:t>
            </a:r>
            <a:r>
              <a:rPr lang="cs-CZ" dirty="0" smtClean="0"/>
              <a:t/>
            </a:r>
            <a:br>
              <a:rPr lang="cs-CZ" dirty="0" smtClean="0"/>
            </a:br>
            <a:r>
              <a:rPr lang="cs-CZ" dirty="0" smtClean="0"/>
              <a:t/>
            </a:r>
            <a:br>
              <a:rPr lang="cs-CZ" dirty="0" smtClean="0"/>
            </a:br>
            <a:endParaRPr lang="cs-CZ" dirty="0"/>
          </a:p>
        </p:txBody>
      </p:sp>
      <p:sp>
        <p:nvSpPr>
          <p:cNvPr id="5" name="Zástupný symbol pro obsah 4"/>
          <p:cNvSpPr>
            <a:spLocks noGrp="1"/>
          </p:cNvSpPr>
          <p:nvPr>
            <p:ph sz="quarter" idx="14"/>
          </p:nvPr>
        </p:nvSpPr>
        <p:spPr>
          <a:xfrm>
            <a:off x="4645152" y="980728"/>
            <a:ext cx="3419856" cy="5760640"/>
          </a:xfrm>
        </p:spPr>
        <p:txBody>
          <a:bodyPr>
            <a:normAutofit fontScale="70000" lnSpcReduction="20000"/>
          </a:bodyPr>
          <a:lstStyle/>
          <a:p>
            <a:pPr marL="68580" indent="0">
              <a:buNone/>
            </a:pPr>
            <a:r>
              <a:rPr lang="cs-CZ" dirty="0"/>
              <a:t>Avšak hlas-</a:t>
            </a:r>
            <a:r>
              <a:rPr lang="cs-CZ" dirty="0" err="1"/>
              <a:t>li</a:t>
            </a:r>
            <a:r>
              <a:rPr lang="cs-CZ" dirty="0"/>
              <a:t> zvonkový </a:t>
            </a:r>
            <a:r>
              <a:rPr lang="cs-CZ" dirty="0" smtClean="0"/>
              <a:t>tě </a:t>
            </a:r>
            <a:r>
              <a:rPr lang="cs-CZ" dirty="0"/>
              <a:t/>
            </a:r>
            <a:br>
              <a:rPr lang="cs-CZ" dirty="0"/>
            </a:br>
            <a:r>
              <a:rPr lang="cs-CZ" dirty="0"/>
              <a:t>do jizbičky vloudí, </a:t>
            </a:r>
            <a:r>
              <a:rPr lang="cs-CZ" dirty="0" smtClean="0"/>
              <a:t/>
            </a:r>
            <a:br>
              <a:rPr lang="cs-CZ" dirty="0" smtClean="0"/>
            </a:br>
            <a:r>
              <a:rPr lang="cs-CZ" dirty="0" smtClean="0"/>
              <a:t>zjásá </a:t>
            </a:r>
            <a:r>
              <a:rPr lang="cs-CZ" dirty="0"/>
              <a:t>se ti před očima, </a:t>
            </a:r>
            <a:r>
              <a:rPr lang="cs-CZ" dirty="0" smtClean="0"/>
              <a:t/>
            </a:r>
            <a:br>
              <a:rPr lang="cs-CZ" dirty="0" smtClean="0"/>
            </a:br>
            <a:r>
              <a:rPr lang="cs-CZ" dirty="0" smtClean="0"/>
              <a:t>ba </a:t>
            </a:r>
            <a:r>
              <a:rPr lang="cs-CZ" dirty="0"/>
              <a:t>i v ňader hloubí: </a:t>
            </a:r>
            <a:r>
              <a:rPr lang="cs-CZ" dirty="0" smtClean="0"/>
              <a:t/>
            </a:r>
            <a:br>
              <a:rPr lang="cs-CZ" dirty="0" smtClean="0"/>
            </a:br>
            <a:r>
              <a:rPr lang="cs-CZ" dirty="0" smtClean="0"/>
              <a:t>všecko </a:t>
            </a:r>
            <a:r>
              <a:rPr lang="cs-CZ" dirty="0"/>
              <a:t>se ti k srdci tiskne, </a:t>
            </a:r>
            <a:r>
              <a:rPr lang="cs-CZ" dirty="0" smtClean="0"/>
              <a:t/>
            </a:r>
            <a:br>
              <a:rPr lang="cs-CZ" dirty="0" smtClean="0"/>
            </a:br>
            <a:r>
              <a:rPr lang="cs-CZ" dirty="0" smtClean="0"/>
              <a:t>všecko </a:t>
            </a:r>
            <a:r>
              <a:rPr lang="cs-CZ" dirty="0"/>
              <a:t>se ti </a:t>
            </a:r>
            <a:r>
              <a:rPr lang="cs-CZ" dirty="0" err="1" smtClean="0"/>
              <a:t>líšká</a:t>
            </a:r>
            <a:r>
              <a:rPr lang="cs-CZ" dirty="0" smtClean="0"/>
              <a:t>, </a:t>
            </a:r>
            <a:br>
              <a:rPr lang="cs-CZ" dirty="0" smtClean="0"/>
            </a:br>
            <a:r>
              <a:rPr lang="cs-CZ" dirty="0" smtClean="0"/>
              <a:t>plna přísloví </a:t>
            </a:r>
            <a:r>
              <a:rPr lang="cs-CZ" dirty="0"/>
              <a:t>a hádek </a:t>
            </a:r>
            <a:r>
              <a:rPr lang="cs-CZ" dirty="0" smtClean="0"/>
              <a:t/>
            </a:r>
            <a:br>
              <a:rPr lang="cs-CZ" dirty="0" smtClean="0"/>
            </a:br>
            <a:r>
              <a:rPr lang="cs-CZ" dirty="0" smtClean="0"/>
              <a:t>je </a:t>
            </a:r>
            <a:r>
              <a:rPr lang="cs-CZ" dirty="0"/>
              <a:t>ta malá chýška. </a:t>
            </a:r>
            <a:r>
              <a:rPr lang="cs-CZ" dirty="0" smtClean="0"/>
              <a:t/>
            </a:r>
            <a:br>
              <a:rPr lang="cs-CZ" dirty="0" smtClean="0"/>
            </a:br>
            <a:r>
              <a:rPr lang="cs-CZ" dirty="0" smtClean="0"/>
              <a:t/>
            </a:r>
            <a:br>
              <a:rPr lang="cs-CZ" dirty="0" smtClean="0"/>
            </a:br>
            <a:r>
              <a:rPr lang="cs-CZ" dirty="0" smtClean="0"/>
              <a:t>Tu </a:t>
            </a:r>
            <a:r>
              <a:rPr lang="cs-CZ" dirty="0"/>
              <a:t>pojednou na tě svitnou </a:t>
            </a:r>
            <a:r>
              <a:rPr lang="cs-CZ" dirty="0" smtClean="0"/>
              <a:t/>
            </a:r>
            <a:br>
              <a:rPr lang="cs-CZ" dirty="0" smtClean="0"/>
            </a:br>
            <a:r>
              <a:rPr lang="cs-CZ" dirty="0" smtClean="0"/>
              <a:t>tak </a:t>
            </a:r>
            <a:r>
              <a:rPr lang="cs-CZ" dirty="0"/>
              <a:t>čarovné oči, </a:t>
            </a:r>
            <a:r>
              <a:rPr lang="cs-CZ" dirty="0" smtClean="0"/>
              <a:t/>
            </a:r>
            <a:br>
              <a:rPr lang="cs-CZ" dirty="0" smtClean="0"/>
            </a:br>
            <a:r>
              <a:rPr lang="cs-CZ" dirty="0" smtClean="0"/>
              <a:t>že </a:t>
            </a:r>
            <a:r>
              <a:rPr lang="cs-CZ" dirty="0"/>
              <a:t>se v raz jak mlýnský </a:t>
            </a:r>
            <a:r>
              <a:rPr lang="cs-CZ" dirty="0" smtClean="0"/>
              <a:t>kámen </a:t>
            </a:r>
            <a:br>
              <a:rPr lang="cs-CZ" dirty="0" smtClean="0"/>
            </a:br>
            <a:r>
              <a:rPr lang="cs-CZ" dirty="0" smtClean="0"/>
              <a:t>tvoje </a:t>
            </a:r>
            <a:r>
              <a:rPr lang="cs-CZ" dirty="0"/>
              <a:t>hlava točí, </a:t>
            </a:r>
            <a:r>
              <a:rPr lang="cs-CZ" dirty="0" smtClean="0"/>
              <a:t/>
            </a:r>
            <a:br>
              <a:rPr lang="cs-CZ" dirty="0" smtClean="0"/>
            </a:br>
            <a:r>
              <a:rPr lang="cs-CZ" dirty="0" smtClean="0"/>
              <a:t>a zdraví </a:t>
            </a:r>
            <a:r>
              <a:rPr lang="cs-CZ" dirty="0"/>
              <a:t>tě tak dojemně </a:t>
            </a:r>
            <a:r>
              <a:rPr lang="cs-CZ" dirty="0" smtClean="0"/>
              <a:t/>
            </a:r>
            <a:br>
              <a:rPr lang="cs-CZ" dirty="0" smtClean="0"/>
            </a:br>
            <a:r>
              <a:rPr lang="cs-CZ" dirty="0" smtClean="0"/>
              <a:t>růžovitá </a:t>
            </a:r>
            <a:r>
              <a:rPr lang="cs-CZ" dirty="0"/>
              <a:t>ústa, </a:t>
            </a:r>
            <a:r>
              <a:rPr lang="cs-CZ" dirty="0" smtClean="0"/>
              <a:t/>
            </a:r>
            <a:br>
              <a:rPr lang="cs-CZ" dirty="0" smtClean="0"/>
            </a:br>
            <a:r>
              <a:rPr lang="cs-CZ" dirty="0" smtClean="0"/>
              <a:t>že </a:t>
            </a:r>
            <a:r>
              <a:rPr lang="cs-CZ" dirty="0"/>
              <a:t>myšlence po </a:t>
            </a:r>
            <a:r>
              <a:rPr lang="cs-CZ" dirty="0" err="1"/>
              <a:t>křidélci</a:t>
            </a:r>
            <a:r>
              <a:rPr lang="cs-CZ" dirty="0"/>
              <a:t> </a:t>
            </a:r>
            <a:r>
              <a:rPr lang="cs-CZ" dirty="0" smtClean="0"/>
              <a:t/>
            </a:r>
            <a:br>
              <a:rPr lang="cs-CZ" dirty="0" smtClean="0"/>
            </a:br>
            <a:r>
              <a:rPr lang="cs-CZ" dirty="0" smtClean="0"/>
              <a:t>s </a:t>
            </a:r>
            <a:r>
              <a:rPr lang="cs-CZ" dirty="0"/>
              <a:t>obou stran vyrůstá. </a:t>
            </a:r>
            <a:r>
              <a:rPr lang="cs-CZ" dirty="0" smtClean="0"/>
              <a:t/>
            </a:r>
            <a:br>
              <a:rPr lang="cs-CZ" dirty="0" smtClean="0"/>
            </a:br>
            <a:r>
              <a:rPr lang="cs-CZ" dirty="0" smtClean="0"/>
              <a:t/>
            </a:r>
            <a:br>
              <a:rPr lang="cs-CZ" dirty="0" smtClean="0"/>
            </a:br>
            <a:r>
              <a:rPr lang="cs-CZ" dirty="0" smtClean="0"/>
              <a:t>A </a:t>
            </a:r>
            <a:r>
              <a:rPr lang="cs-CZ" dirty="0"/>
              <a:t>ta letí domů, zpátky, </a:t>
            </a:r>
            <a:r>
              <a:rPr lang="cs-CZ" dirty="0" smtClean="0"/>
              <a:t/>
            </a:r>
            <a:br>
              <a:rPr lang="cs-CZ" dirty="0" smtClean="0"/>
            </a:br>
            <a:r>
              <a:rPr lang="cs-CZ" dirty="0" smtClean="0"/>
              <a:t>plna </a:t>
            </a:r>
            <a:r>
              <a:rPr lang="cs-CZ" dirty="0"/>
              <a:t>sladké ťarchy, </a:t>
            </a:r>
            <a:r>
              <a:rPr lang="cs-CZ" dirty="0" smtClean="0"/>
              <a:t/>
            </a:r>
            <a:br>
              <a:rPr lang="cs-CZ" dirty="0" smtClean="0"/>
            </a:br>
            <a:r>
              <a:rPr lang="cs-CZ" dirty="0" smtClean="0"/>
              <a:t>jako </a:t>
            </a:r>
            <a:r>
              <a:rPr lang="cs-CZ" dirty="0"/>
              <a:t>sivá holuběnka </a:t>
            </a:r>
            <a:r>
              <a:rPr lang="cs-CZ" dirty="0" smtClean="0"/>
              <a:t/>
            </a:r>
            <a:br>
              <a:rPr lang="cs-CZ" dirty="0" smtClean="0"/>
            </a:br>
            <a:r>
              <a:rPr lang="cs-CZ" dirty="0" err="1"/>
              <a:t>N</a:t>
            </a:r>
            <a:r>
              <a:rPr lang="cs-CZ" dirty="0" err="1" smtClean="0"/>
              <a:t>oemovy</a:t>
            </a:r>
            <a:r>
              <a:rPr lang="cs-CZ" dirty="0" smtClean="0"/>
              <a:t> </a:t>
            </a:r>
            <a:r>
              <a:rPr lang="cs-CZ" dirty="0"/>
              <a:t>archy: </a:t>
            </a:r>
            <a:r>
              <a:rPr lang="cs-CZ" dirty="0" smtClean="0"/>
              <a:t/>
            </a:r>
            <a:br>
              <a:rPr lang="cs-CZ" dirty="0" smtClean="0"/>
            </a:br>
            <a:r>
              <a:rPr lang="cs-CZ" dirty="0" smtClean="0"/>
              <a:t>kéž </a:t>
            </a:r>
            <a:r>
              <a:rPr lang="cs-CZ" dirty="0" err="1"/>
              <a:t>okénce</a:t>
            </a:r>
            <a:r>
              <a:rPr lang="cs-CZ" dirty="0"/>
              <a:t> jenom chutě </a:t>
            </a:r>
            <a:r>
              <a:rPr lang="cs-CZ" dirty="0" smtClean="0"/>
              <a:t/>
            </a:r>
            <a:br>
              <a:rPr lang="cs-CZ" dirty="0" smtClean="0"/>
            </a:br>
            <a:r>
              <a:rPr lang="cs-CZ" dirty="0" smtClean="0"/>
              <a:t>každé </a:t>
            </a:r>
            <a:r>
              <a:rPr lang="cs-CZ" dirty="0"/>
              <a:t>otevře se, </a:t>
            </a:r>
            <a:r>
              <a:rPr lang="cs-CZ" dirty="0" smtClean="0"/>
              <a:t/>
            </a:r>
            <a:br>
              <a:rPr lang="cs-CZ" dirty="0" smtClean="0"/>
            </a:br>
            <a:r>
              <a:rPr lang="cs-CZ" dirty="0" smtClean="0"/>
              <a:t>vždyť </a:t>
            </a:r>
            <a:r>
              <a:rPr lang="cs-CZ" dirty="0"/>
              <a:t>naděje olivovou </a:t>
            </a:r>
            <a:r>
              <a:rPr lang="cs-CZ" dirty="0" smtClean="0"/>
              <a:t/>
            </a:r>
            <a:br>
              <a:rPr lang="cs-CZ" dirty="0" smtClean="0"/>
            </a:br>
            <a:r>
              <a:rPr lang="cs-CZ" dirty="0" smtClean="0"/>
              <a:t>ratolístku </a:t>
            </a:r>
            <a:r>
              <a:rPr lang="cs-CZ" dirty="0"/>
              <a:t>nese ! </a:t>
            </a:r>
          </a:p>
          <a:p>
            <a:pPr marL="68580" indent="0">
              <a:buNone/>
            </a:pPr>
            <a:endParaRPr lang="cs-CZ" dirty="0"/>
          </a:p>
        </p:txBody>
      </p:sp>
    </p:spTree>
    <p:extLst>
      <p:ext uri="{BB962C8B-B14F-4D97-AF65-F5344CB8AC3E}">
        <p14:creationId xmlns:p14="http://schemas.microsoft.com/office/powerpoint/2010/main" val="2076555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1043492" y="1124744"/>
            <a:ext cx="6777317" cy="4707885"/>
          </a:xfrm>
        </p:spPr>
        <p:txBody>
          <a:bodyPr>
            <a:normAutofit fontScale="92500" lnSpcReduction="10000"/>
          </a:bodyPr>
          <a:lstStyle/>
          <a:p>
            <a:pPr marL="68580" indent="0">
              <a:buNone/>
            </a:pPr>
            <a:r>
              <a:rPr lang="cs-CZ" b="1" dirty="0" smtClean="0"/>
              <a:t>Vítězslav Hálek</a:t>
            </a:r>
          </a:p>
          <a:p>
            <a:pPr marL="68580" indent="0">
              <a:buNone/>
            </a:pPr>
            <a:r>
              <a:rPr lang="cs-CZ" i="1" dirty="0" smtClean="0"/>
              <a:t>Děvče z Tater </a:t>
            </a:r>
            <a:r>
              <a:rPr lang="cs-CZ" dirty="0" smtClean="0"/>
              <a:t>(1871)</a:t>
            </a:r>
          </a:p>
          <a:p>
            <a:pPr marL="68580" indent="0">
              <a:buNone/>
            </a:pPr>
            <a:r>
              <a:rPr lang="cs-CZ" dirty="0" smtClean="0"/>
              <a:t>Tatranské hory jako věštky sedí,</a:t>
            </a:r>
            <a:br>
              <a:rPr lang="cs-CZ" dirty="0" smtClean="0"/>
            </a:br>
            <a:r>
              <a:rPr lang="cs-CZ" dirty="0" smtClean="0"/>
              <a:t>Tajemný půlkruh, vážný, bez hnutí;</a:t>
            </a:r>
            <a:br>
              <a:rPr lang="cs-CZ" dirty="0" smtClean="0"/>
            </a:br>
            <a:r>
              <a:rPr lang="cs-CZ" dirty="0" smtClean="0"/>
              <a:t>jich srdce vtělené jest </a:t>
            </a:r>
            <a:r>
              <a:rPr lang="cs-CZ" dirty="0" err="1" smtClean="0"/>
              <a:t>mladnutí</a:t>
            </a:r>
            <a:r>
              <a:rPr lang="cs-CZ" dirty="0" smtClean="0"/>
              <a:t>,</a:t>
            </a:r>
            <a:br>
              <a:rPr lang="cs-CZ" dirty="0" smtClean="0"/>
            </a:br>
            <a:r>
              <a:rPr lang="cs-CZ" dirty="0" smtClean="0"/>
              <a:t>Jich ústa </a:t>
            </a:r>
            <a:r>
              <a:rPr lang="cs-CZ" dirty="0" err="1" smtClean="0"/>
              <a:t>soujem</a:t>
            </a:r>
            <a:r>
              <a:rPr lang="cs-CZ" dirty="0" smtClean="0"/>
              <a:t> velkých průpovědí.</a:t>
            </a:r>
            <a:br>
              <a:rPr lang="cs-CZ" dirty="0" smtClean="0"/>
            </a:br>
            <a:r>
              <a:rPr lang="cs-CZ" dirty="0" smtClean="0"/>
              <a:t>Jich čela chladně pokryta jsou ledem</a:t>
            </a:r>
            <a:br>
              <a:rPr lang="cs-CZ" dirty="0" smtClean="0"/>
            </a:br>
            <a:r>
              <a:rPr lang="cs-CZ" dirty="0" smtClean="0"/>
              <a:t>a šíje šedivých mlh závojem,</a:t>
            </a:r>
            <a:br>
              <a:rPr lang="cs-CZ" dirty="0" smtClean="0"/>
            </a:br>
            <a:r>
              <a:rPr lang="cs-CZ" dirty="0" smtClean="0"/>
              <a:t>však u nich paty lesy </a:t>
            </a:r>
            <a:r>
              <a:rPr lang="cs-CZ" dirty="0" err="1" smtClean="0"/>
              <a:t>úkojem</a:t>
            </a:r>
            <a:r>
              <a:rPr lang="cs-CZ" dirty="0" smtClean="0"/>
              <a:t/>
            </a:r>
            <a:br>
              <a:rPr lang="cs-CZ" dirty="0" smtClean="0"/>
            </a:br>
            <a:r>
              <a:rPr lang="cs-CZ" dirty="0" smtClean="0"/>
              <a:t>a trávy zeleň dýchá medem. </a:t>
            </a:r>
            <a:br>
              <a:rPr lang="cs-CZ" dirty="0" smtClean="0"/>
            </a:br>
            <a:r>
              <a:rPr lang="cs-CZ" dirty="0" smtClean="0"/>
              <a:t>Co kněžky drží skal kamenné desky,</a:t>
            </a:r>
            <a:br>
              <a:rPr lang="cs-CZ" dirty="0" smtClean="0"/>
            </a:br>
            <a:r>
              <a:rPr lang="cs-CZ" dirty="0" smtClean="0"/>
              <a:t>v něž zapisují řeč svých pověstí:</a:t>
            </a:r>
            <a:br>
              <a:rPr lang="cs-CZ" dirty="0" smtClean="0"/>
            </a:br>
            <a:r>
              <a:rPr lang="cs-CZ" dirty="0" smtClean="0"/>
              <a:t>když zapisují, les div šelestí,</a:t>
            </a:r>
            <a:br>
              <a:rPr lang="cs-CZ" dirty="0" smtClean="0"/>
            </a:br>
            <a:r>
              <a:rPr lang="cs-CZ" dirty="0" smtClean="0"/>
              <a:t>když vypravují, Sinajské to blesky.</a:t>
            </a:r>
            <a:endParaRPr lang="cs-CZ" dirty="0"/>
          </a:p>
        </p:txBody>
      </p:sp>
    </p:spTree>
    <p:extLst>
      <p:ext uri="{BB962C8B-B14F-4D97-AF65-F5344CB8AC3E}">
        <p14:creationId xmlns:p14="http://schemas.microsoft.com/office/powerpoint/2010/main" val="1867635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Idyla parnasistní</a:t>
            </a:r>
            <a:endParaRPr lang="cs-CZ" dirty="0"/>
          </a:p>
        </p:txBody>
      </p:sp>
      <p:sp>
        <p:nvSpPr>
          <p:cNvPr id="4" name="Zástupný symbol pro obsah 3"/>
          <p:cNvSpPr>
            <a:spLocks noGrp="1"/>
          </p:cNvSpPr>
          <p:nvPr>
            <p:ph idx="1"/>
          </p:nvPr>
        </p:nvSpPr>
        <p:spPr/>
        <p:txBody>
          <a:bodyPr>
            <a:normAutofit fontScale="92500" lnSpcReduction="10000"/>
          </a:bodyPr>
          <a:lstStyle/>
          <a:p>
            <a:pPr marL="68580" indent="0">
              <a:buNone/>
            </a:pPr>
            <a:r>
              <a:rPr lang="cs-CZ" b="1" dirty="0" smtClean="0"/>
              <a:t>Jaroslav Vrchlický</a:t>
            </a:r>
          </a:p>
          <a:p>
            <a:pPr marL="68580" indent="0">
              <a:buNone/>
            </a:pPr>
            <a:r>
              <a:rPr lang="cs-CZ" i="1" dirty="0" smtClean="0"/>
              <a:t>Eklogy a písně </a:t>
            </a:r>
            <a:r>
              <a:rPr lang="cs-CZ" dirty="0" smtClean="0"/>
              <a:t>(1880)</a:t>
            </a:r>
          </a:p>
          <a:p>
            <a:pPr marL="68580" indent="0">
              <a:buNone/>
            </a:pPr>
            <a:r>
              <a:rPr lang="cs-CZ" u="sng" dirty="0" smtClean="0"/>
              <a:t>Ekloga VIII.</a:t>
            </a:r>
          </a:p>
          <a:p>
            <a:pPr marL="68580" indent="0">
              <a:buNone/>
            </a:pPr>
            <a:r>
              <a:rPr lang="cs-CZ" dirty="0" smtClean="0"/>
              <a:t>Vidíš, kterak nad horami jitro svítá,</a:t>
            </a:r>
          </a:p>
          <a:p>
            <a:pPr marL="68580" indent="0">
              <a:buNone/>
            </a:pPr>
            <a:r>
              <a:rPr lang="cs-CZ" dirty="0" smtClean="0"/>
              <a:t>A pod mezí slyšíš tlouci pěnici?</a:t>
            </a:r>
          </a:p>
          <a:p>
            <a:pPr marL="68580" indent="0">
              <a:buNone/>
            </a:pPr>
            <a:r>
              <a:rPr lang="cs-CZ" dirty="0" smtClean="0"/>
              <a:t>Pojď, mám v srdci všecky písně </a:t>
            </a:r>
            <a:r>
              <a:rPr lang="cs-CZ" dirty="0" err="1" smtClean="0"/>
              <a:t>Theokrita</a:t>
            </a:r>
            <a:r>
              <a:rPr lang="cs-CZ" dirty="0" smtClean="0"/>
              <a:t>,</a:t>
            </a:r>
          </a:p>
          <a:p>
            <a:pPr marL="68580" indent="0">
              <a:buNone/>
            </a:pPr>
            <a:r>
              <a:rPr lang="cs-CZ" dirty="0" smtClean="0"/>
              <a:t>Duch můj luh jest v barvách duhy zářící.</a:t>
            </a:r>
          </a:p>
          <a:p>
            <a:pPr marL="68580" indent="0">
              <a:buNone/>
            </a:pPr>
            <a:r>
              <a:rPr lang="cs-CZ" dirty="0" smtClean="0"/>
              <a:t>Co mi to zvoní u hlavy?</a:t>
            </a:r>
          </a:p>
          <a:p>
            <a:pPr marL="68580" indent="0">
              <a:buNone/>
            </a:pPr>
            <a:r>
              <a:rPr lang="cs-CZ" dirty="0" smtClean="0"/>
              <a:t>Jakoby někdo pohodil </a:t>
            </a:r>
            <a:r>
              <a:rPr lang="cs-CZ" dirty="0" err="1" smtClean="0"/>
              <a:t>cymbál</a:t>
            </a:r>
            <a:r>
              <a:rPr lang="cs-CZ" dirty="0" smtClean="0"/>
              <a:t> do trávy.</a:t>
            </a:r>
          </a:p>
          <a:p>
            <a:pPr marL="68580" indent="0">
              <a:buNone/>
            </a:pPr>
            <a:endParaRPr lang="cs-CZ" dirty="0" smtClean="0"/>
          </a:p>
          <a:p>
            <a:pPr marL="68580" indent="0">
              <a:buNone/>
            </a:pPr>
            <a:endParaRPr lang="cs-CZ" dirty="0"/>
          </a:p>
        </p:txBody>
      </p:sp>
    </p:spTree>
    <p:extLst>
      <p:ext uri="{BB962C8B-B14F-4D97-AF65-F5344CB8AC3E}">
        <p14:creationId xmlns:p14="http://schemas.microsoft.com/office/powerpoint/2010/main" val="861769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5544616"/>
          </a:xfrm>
        </p:spPr>
        <p:txBody>
          <a:bodyPr>
            <a:normAutofit fontScale="92500" lnSpcReduction="20000"/>
          </a:bodyPr>
          <a:lstStyle/>
          <a:p>
            <a:pPr marL="68580" indent="0">
              <a:buNone/>
            </a:pPr>
            <a:endParaRPr lang="cs-CZ" dirty="0" smtClean="0"/>
          </a:p>
          <a:p>
            <a:pPr marL="68580" indent="0">
              <a:buNone/>
            </a:pPr>
            <a:endParaRPr lang="cs-CZ" dirty="0"/>
          </a:p>
          <a:p>
            <a:pPr marL="68580" indent="0">
              <a:buNone/>
            </a:pPr>
            <a:r>
              <a:rPr lang="cs-CZ" dirty="0" smtClean="0"/>
              <a:t>Pojď, my </a:t>
            </a:r>
            <a:r>
              <a:rPr lang="cs-CZ" dirty="0" err="1" smtClean="0"/>
              <a:t>půjdem</a:t>
            </a:r>
            <a:r>
              <a:rPr lang="cs-CZ" dirty="0" smtClean="0"/>
              <a:t> na pokraji lesa v stínu,</a:t>
            </a:r>
          </a:p>
          <a:p>
            <a:pPr marL="68580" indent="0">
              <a:buNone/>
            </a:pPr>
            <a:r>
              <a:rPr lang="cs-CZ" dirty="0" smtClean="0"/>
              <a:t>Svět se bude ve tvých očích zhlížeti,</a:t>
            </a:r>
          </a:p>
          <a:p>
            <a:pPr marL="68580" indent="0">
              <a:buNone/>
            </a:pPr>
            <a:r>
              <a:rPr lang="cs-CZ" dirty="0" smtClean="0"/>
              <a:t>Pojď se dívat, jak vzduch zlatý roven vínu,</a:t>
            </a:r>
          </a:p>
          <a:p>
            <a:pPr marL="68580" indent="0">
              <a:buNone/>
            </a:pPr>
            <a:r>
              <a:rPr lang="cs-CZ" dirty="0" smtClean="0"/>
              <a:t>A co perel dala rosa poupěti.</a:t>
            </a:r>
          </a:p>
          <a:p>
            <a:pPr marL="68580" indent="0">
              <a:buNone/>
            </a:pPr>
            <a:r>
              <a:rPr lang="cs-CZ" dirty="0" smtClean="0"/>
              <a:t>Jestli mu, drahá, závidíš,</a:t>
            </a:r>
          </a:p>
          <a:p>
            <a:pPr marL="68580" indent="0">
              <a:buNone/>
            </a:pPr>
            <a:r>
              <a:rPr lang="cs-CZ" dirty="0" smtClean="0"/>
              <a:t>Víc jich ti kapraď nahází v kadeř, nežli zvíš.</a:t>
            </a:r>
          </a:p>
          <a:p>
            <a:pPr marL="68580" indent="0">
              <a:buNone/>
            </a:pPr>
            <a:r>
              <a:rPr lang="cs-CZ" dirty="0" smtClean="0"/>
              <a:t>(…)</a:t>
            </a:r>
          </a:p>
          <a:p>
            <a:pPr marL="68580" indent="0">
              <a:buNone/>
            </a:pPr>
            <a:r>
              <a:rPr lang="cs-CZ" dirty="0" smtClean="0"/>
              <a:t>Pojď</a:t>
            </a:r>
            <a:r>
              <a:rPr lang="cs-CZ" dirty="0"/>
              <a:t>, </a:t>
            </a:r>
            <a:r>
              <a:rPr lang="cs-CZ" dirty="0" err="1"/>
              <a:t>juž</a:t>
            </a:r>
            <a:r>
              <a:rPr lang="cs-CZ" dirty="0"/>
              <a:t> slunce první záře padla v kraje,</a:t>
            </a:r>
          </a:p>
          <a:p>
            <a:pPr marL="68580" indent="0">
              <a:buNone/>
            </a:pPr>
            <a:r>
              <a:rPr lang="cs-CZ" dirty="0"/>
              <a:t>Jeho </a:t>
            </a:r>
            <a:r>
              <a:rPr lang="cs-CZ" dirty="0" err="1"/>
              <a:t>paprsk</a:t>
            </a:r>
            <a:r>
              <a:rPr lang="cs-CZ" dirty="0"/>
              <a:t> je v tvé srdce zlatá nit,</a:t>
            </a:r>
          </a:p>
          <a:p>
            <a:pPr marL="68580" indent="0">
              <a:buNone/>
            </a:pPr>
            <a:r>
              <a:rPr lang="cs-CZ" dirty="0"/>
              <a:t>Svěř mu krok svůj, povede tě v lásky ráje,</a:t>
            </a:r>
          </a:p>
          <a:p>
            <a:pPr marL="68580" indent="0">
              <a:buNone/>
            </a:pPr>
            <a:r>
              <a:rPr lang="cs-CZ" dirty="0"/>
              <a:t>Kde ti mladost nektar štěstí podá pít.</a:t>
            </a:r>
          </a:p>
          <a:p>
            <a:pPr marL="68580" indent="0">
              <a:buNone/>
            </a:pPr>
            <a:r>
              <a:rPr lang="cs-CZ" dirty="0"/>
              <a:t>Co mi to zvoní u hlavy?</a:t>
            </a:r>
          </a:p>
          <a:p>
            <a:pPr marL="68580" indent="0">
              <a:buNone/>
            </a:pPr>
            <a:r>
              <a:rPr lang="cs-CZ" dirty="0"/>
              <a:t>Jakoby někdo pohodil </a:t>
            </a:r>
            <a:r>
              <a:rPr lang="cs-CZ" dirty="0" err="1"/>
              <a:t>cymbál</a:t>
            </a:r>
            <a:r>
              <a:rPr lang="cs-CZ" dirty="0"/>
              <a:t> do trávy.</a:t>
            </a:r>
          </a:p>
          <a:p>
            <a:pPr marL="68580" indent="0">
              <a:buNone/>
            </a:pPr>
            <a:endParaRPr lang="cs-CZ" dirty="0"/>
          </a:p>
        </p:txBody>
      </p:sp>
    </p:spTree>
    <p:extLst>
      <p:ext uri="{BB962C8B-B14F-4D97-AF65-F5344CB8AC3E}">
        <p14:creationId xmlns:p14="http://schemas.microsoft.com/office/powerpoint/2010/main" val="411388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Osnova přednášek</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1. Úvodní přednáška</a:t>
            </a:r>
          </a:p>
          <a:p>
            <a:r>
              <a:rPr lang="cs-CZ" dirty="0" smtClean="0"/>
              <a:t>2. Idyla v české barokní kultuře</a:t>
            </a:r>
          </a:p>
          <a:p>
            <a:r>
              <a:rPr lang="cs-CZ" dirty="0" smtClean="0"/>
              <a:t>3. Obrozenské idyly a „české chaloupky“</a:t>
            </a:r>
          </a:p>
          <a:p>
            <a:r>
              <a:rPr lang="cs-CZ" dirty="0" smtClean="0"/>
              <a:t>4</a:t>
            </a:r>
            <a:r>
              <a:rPr lang="cs-CZ" dirty="0"/>
              <a:t>. </a:t>
            </a:r>
            <a:r>
              <a:rPr lang="cs-CZ" dirty="0" smtClean="0"/>
              <a:t>Idyla </a:t>
            </a:r>
            <a:r>
              <a:rPr lang="cs-CZ" dirty="0"/>
              <a:t>a </a:t>
            </a:r>
            <a:r>
              <a:rPr lang="cs-CZ" dirty="0" smtClean="0"/>
              <a:t>biedermeier</a:t>
            </a:r>
          </a:p>
          <a:p>
            <a:r>
              <a:rPr lang="cs-CZ" dirty="0" smtClean="0"/>
              <a:t>5. Idyla májovská</a:t>
            </a:r>
          </a:p>
          <a:p>
            <a:r>
              <a:rPr lang="cs-CZ" dirty="0" smtClean="0"/>
              <a:t>6. Idyla parnasistní </a:t>
            </a:r>
          </a:p>
          <a:p>
            <a:r>
              <a:rPr lang="cs-CZ" dirty="0" smtClean="0"/>
              <a:t>7. Idyla realistická = idyla v ohrožení?</a:t>
            </a:r>
          </a:p>
          <a:p>
            <a:r>
              <a:rPr lang="cs-CZ" dirty="0" smtClean="0"/>
              <a:t>8. Exkurs: Idyla a česká opera</a:t>
            </a:r>
          </a:p>
          <a:p>
            <a:r>
              <a:rPr lang="cs-CZ" dirty="0" smtClean="0"/>
              <a:t>9. Idyla a ruralismus </a:t>
            </a:r>
          </a:p>
          <a:p>
            <a:r>
              <a:rPr lang="cs-CZ" dirty="0" smtClean="0"/>
              <a:t>10. Idyla a socialistický realismus</a:t>
            </a:r>
          </a:p>
          <a:p>
            <a:r>
              <a:rPr lang="cs-CZ" dirty="0" smtClean="0"/>
              <a:t>11. Idyla v období „normalizačního biedermeieru“? </a:t>
            </a:r>
          </a:p>
          <a:p>
            <a:endParaRPr lang="cs-CZ" dirty="0"/>
          </a:p>
        </p:txBody>
      </p:sp>
    </p:spTree>
    <p:extLst>
      <p:ext uri="{BB962C8B-B14F-4D97-AF65-F5344CB8AC3E}">
        <p14:creationId xmlns:p14="http://schemas.microsoft.com/office/powerpoint/2010/main" val="3998207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5472608"/>
          </a:xfrm>
        </p:spPr>
        <p:txBody>
          <a:bodyPr>
            <a:normAutofit fontScale="92500" lnSpcReduction="20000"/>
          </a:bodyPr>
          <a:lstStyle/>
          <a:p>
            <a:pPr marL="68580" indent="0">
              <a:buNone/>
            </a:pPr>
            <a:r>
              <a:rPr lang="cs-CZ" b="1" dirty="0" smtClean="0"/>
              <a:t>Svatopluk Čech</a:t>
            </a:r>
          </a:p>
          <a:p>
            <a:pPr marL="68580" indent="0">
              <a:buNone/>
            </a:pPr>
            <a:r>
              <a:rPr lang="cs-CZ" i="1" dirty="0" smtClean="0"/>
              <a:t>Ve stínu lípy </a:t>
            </a:r>
            <a:r>
              <a:rPr lang="cs-CZ" dirty="0" smtClean="0"/>
              <a:t>(1878)</a:t>
            </a:r>
          </a:p>
          <a:p>
            <a:pPr marL="68580" indent="0">
              <a:buNone/>
            </a:pPr>
            <a:r>
              <a:rPr lang="cs-CZ" dirty="0"/>
              <a:t>Jak vlny osením, po tobě hrají</a:t>
            </a:r>
            <a:br>
              <a:rPr lang="cs-CZ" dirty="0"/>
            </a:br>
            <a:r>
              <a:rPr lang="cs-CZ" dirty="0"/>
              <a:t>mé vzpomínky a touhy, rodný kraji!</a:t>
            </a:r>
            <a:br>
              <a:rPr lang="cs-CZ" dirty="0"/>
            </a:br>
            <a:r>
              <a:rPr lang="cs-CZ" dirty="0"/>
              <a:t>Když za večera, v dusných města zdích,</a:t>
            </a:r>
            <a:br>
              <a:rPr lang="cs-CZ" dirty="0"/>
            </a:br>
            <a:r>
              <a:rPr lang="cs-CZ" dirty="0"/>
              <a:t>kol čela starostí se věsí příze,</a:t>
            </a:r>
            <a:br>
              <a:rPr lang="cs-CZ" dirty="0"/>
            </a:br>
            <a:r>
              <a:rPr lang="cs-CZ" dirty="0"/>
              <a:t>jak často náhle písmeny v mé knize</a:t>
            </a:r>
            <a:br>
              <a:rPr lang="cs-CZ" dirty="0"/>
            </a:br>
            <a:r>
              <a:rPr lang="cs-CZ" dirty="0"/>
              <a:t>se měnívají v roje kvítků tvých!</a:t>
            </a:r>
            <a:br>
              <a:rPr lang="cs-CZ" dirty="0"/>
            </a:br>
            <a:r>
              <a:rPr lang="cs-CZ" dirty="0"/>
              <a:t>Jak často, v podušku když sirou klesá</a:t>
            </a:r>
            <a:br>
              <a:rPr lang="cs-CZ" dirty="0"/>
            </a:br>
            <a:r>
              <a:rPr lang="cs-CZ" dirty="0"/>
              <a:t>pod nízký strop má hlava zemdlená,</a:t>
            </a:r>
            <a:br>
              <a:rPr lang="cs-CZ" dirty="0"/>
            </a:br>
            <a:r>
              <a:rPr lang="cs-CZ" dirty="0"/>
              <a:t>mně zdává se, že větev zelená</a:t>
            </a:r>
            <a:br>
              <a:rPr lang="cs-CZ" dirty="0"/>
            </a:br>
            <a:r>
              <a:rPr lang="cs-CZ" dirty="0"/>
              <a:t>zas nade mnou se sklání tvého lesa,</a:t>
            </a:r>
            <a:br>
              <a:rPr lang="cs-CZ" dirty="0"/>
            </a:br>
            <a:r>
              <a:rPr lang="cs-CZ" dirty="0"/>
              <a:t>že nade mnou zas hudba jeho dumná</a:t>
            </a:r>
            <a:br>
              <a:rPr lang="cs-CZ" dirty="0"/>
            </a:br>
            <a:r>
              <a:rPr lang="cs-CZ" dirty="0"/>
              <a:t>svůj vede nápěv — mlkne — z vršků </a:t>
            </a:r>
            <a:r>
              <a:rPr lang="cs-CZ" dirty="0" err="1"/>
              <a:t>dalných</a:t>
            </a:r>
            <a:r>
              <a:rPr lang="cs-CZ" dirty="0"/>
              <a:t/>
            </a:r>
            <a:br>
              <a:rPr lang="cs-CZ" dirty="0"/>
            </a:br>
            <a:r>
              <a:rPr lang="cs-CZ" dirty="0"/>
              <a:t>blíž opět šumí, vod jak příboj valných —</a:t>
            </a:r>
            <a:br>
              <a:rPr lang="cs-CZ" dirty="0"/>
            </a:br>
            <a:r>
              <a:rPr lang="cs-CZ" dirty="0"/>
              <a:t>tajemná hvozdu báje, nevýzkumná.</a:t>
            </a:r>
            <a:br>
              <a:rPr lang="cs-CZ" dirty="0"/>
            </a:br>
            <a:r>
              <a:rPr lang="cs-CZ" dirty="0"/>
              <a:t>I snívám, zkolébán té písně vděkem,</a:t>
            </a:r>
            <a:br>
              <a:rPr lang="cs-CZ" dirty="0"/>
            </a:br>
            <a:r>
              <a:rPr lang="cs-CZ" dirty="0"/>
              <a:t>jak druhdy pod břízami, v mechu měkkém.</a:t>
            </a:r>
          </a:p>
        </p:txBody>
      </p:sp>
    </p:spTree>
    <p:extLst>
      <p:ext uri="{BB962C8B-B14F-4D97-AF65-F5344CB8AC3E}">
        <p14:creationId xmlns:p14="http://schemas.microsoft.com/office/powerpoint/2010/main" val="2613477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fontScale="92500" lnSpcReduction="10000"/>
          </a:bodyPr>
          <a:lstStyle/>
          <a:p>
            <a:pPr marL="68580" indent="0">
              <a:buNone/>
            </a:pPr>
            <a:r>
              <a:rPr lang="cs-CZ" dirty="0"/>
              <a:t>Buď zdrávo, údolí mé tiché, skromné!</a:t>
            </a:r>
            <a:br>
              <a:rPr lang="cs-CZ" dirty="0"/>
            </a:br>
            <a:r>
              <a:rPr lang="cs-CZ" dirty="0"/>
              <a:t>Můj ráji dávno ztracený, buď zdráv!</a:t>
            </a:r>
            <a:br>
              <a:rPr lang="cs-CZ" dirty="0"/>
            </a:br>
            <a:r>
              <a:rPr lang="cs-CZ" dirty="0"/>
              <a:t>Jak hejno křepelek tu vzlétá pro mne</a:t>
            </a:r>
            <a:br>
              <a:rPr lang="cs-CZ" dirty="0"/>
            </a:br>
            <a:r>
              <a:rPr lang="cs-CZ" dirty="0"/>
              <a:t>z každičké brázdy upomínek dav.</a:t>
            </a:r>
            <a:br>
              <a:rPr lang="cs-CZ" dirty="0"/>
            </a:br>
            <a:r>
              <a:rPr lang="cs-CZ" dirty="0"/>
              <a:t>Ty jabloně nad mořem zlatých klasů</a:t>
            </a:r>
            <a:br>
              <a:rPr lang="cs-CZ" dirty="0"/>
            </a:br>
            <a:r>
              <a:rPr lang="cs-CZ" dirty="0"/>
              <a:t>mi šeptají o blahu zašlých časů,</a:t>
            </a:r>
            <a:br>
              <a:rPr lang="cs-CZ" dirty="0"/>
            </a:br>
            <a:r>
              <a:rPr lang="cs-CZ" dirty="0"/>
              <a:t>ta bílá stezka, vinoucí se v bor,</a:t>
            </a:r>
            <a:br>
              <a:rPr lang="cs-CZ" dirty="0"/>
            </a:br>
            <a:r>
              <a:rPr lang="cs-CZ" dirty="0"/>
              <a:t>mne vábí k místu, kde tak často vítal</a:t>
            </a:r>
            <a:br>
              <a:rPr lang="cs-CZ" dirty="0"/>
            </a:br>
            <a:r>
              <a:rPr lang="cs-CZ" dirty="0"/>
              <a:t>mladého samotáře jedlí sbor</a:t>
            </a:r>
            <a:br>
              <a:rPr lang="cs-CZ" dirty="0"/>
            </a:br>
            <a:r>
              <a:rPr lang="cs-CZ" dirty="0"/>
              <a:t>a z nízkých větví poustevnu mu </a:t>
            </a:r>
            <a:r>
              <a:rPr lang="cs-CZ" dirty="0" err="1"/>
              <a:t>splítal</a:t>
            </a:r>
            <a:r>
              <a:rPr lang="cs-CZ" dirty="0"/>
              <a:t>.</a:t>
            </a:r>
            <a:br>
              <a:rPr lang="cs-CZ" dirty="0"/>
            </a:br>
            <a:r>
              <a:rPr lang="cs-CZ" dirty="0"/>
              <a:t>Tam jiná cesta pod horou se vine —</a:t>
            </a:r>
            <a:br>
              <a:rPr lang="cs-CZ" dirty="0"/>
            </a:br>
            <a:r>
              <a:rPr lang="cs-CZ" dirty="0"/>
              <a:t>teď mizí kdes — a z dálky znovu kyne —</a:t>
            </a:r>
            <a:br>
              <a:rPr lang="cs-CZ" dirty="0"/>
            </a:br>
            <a:r>
              <a:rPr lang="cs-CZ" dirty="0"/>
              <a:t>O, nekývej! Vždyť onen dvorec bílý,</a:t>
            </a:r>
            <a:br>
              <a:rPr lang="cs-CZ" dirty="0"/>
            </a:br>
            <a:r>
              <a:rPr lang="cs-CZ" dirty="0"/>
              <a:t>kam </a:t>
            </a:r>
            <a:r>
              <a:rPr lang="cs-CZ" dirty="0" err="1"/>
              <a:t>bývala’s</a:t>
            </a:r>
            <a:r>
              <a:rPr lang="cs-CZ" dirty="0"/>
              <a:t> mi dlouhou, ach! tak dlouhou,</a:t>
            </a:r>
            <a:br>
              <a:rPr lang="cs-CZ" dirty="0"/>
            </a:br>
            <a:r>
              <a:rPr lang="cs-CZ" dirty="0"/>
              <a:t>již nevábí mne okem sladké víly,</a:t>
            </a:r>
            <a:br>
              <a:rPr lang="cs-CZ" dirty="0"/>
            </a:br>
            <a:r>
              <a:rPr lang="cs-CZ" dirty="0"/>
              <a:t>a první láska — báchorkou mi pouhou.</a:t>
            </a:r>
          </a:p>
        </p:txBody>
      </p:sp>
    </p:spTree>
    <p:extLst>
      <p:ext uri="{BB962C8B-B14F-4D97-AF65-F5344CB8AC3E}">
        <p14:creationId xmlns:p14="http://schemas.microsoft.com/office/powerpoint/2010/main" val="4129393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5544616"/>
          </a:xfrm>
        </p:spPr>
        <p:txBody>
          <a:bodyPr>
            <a:normAutofit fontScale="85000" lnSpcReduction="20000"/>
          </a:bodyPr>
          <a:lstStyle/>
          <a:p>
            <a:pPr marL="68580" indent="0">
              <a:buNone/>
            </a:pPr>
            <a:r>
              <a:rPr lang="cs-CZ" dirty="0" smtClean="0"/>
              <a:t>III.</a:t>
            </a:r>
          </a:p>
          <a:p>
            <a:pPr marL="68580" indent="0">
              <a:buNone/>
            </a:pPr>
            <a:r>
              <a:rPr lang="cs-CZ" dirty="0" smtClean="0"/>
              <a:t>K </a:t>
            </a:r>
            <a:r>
              <a:rPr lang="cs-CZ" dirty="0"/>
              <a:t>domovu kráčím. Čisto září nyní</a:t>
            </a:r>
            <a:br>
              <a:rPr lang="cs-CZ" dirty="0"/>
            </a:br>
            <a:r>
              <a:rPr lang="cs-CZ" dirty="0"/>
              <a:t>hvězdnatá obloha a řízou sněhu</a:t>
            </a:r>
            <a:br>
              <a:rPr lang="cs-CZ" dirty="0"/>
            </a:br>
            <a:r>
              <a:rPr lang="cs-CZ" dirty="0"/>
              <a:t>na spící krajině se klenot jíní</a:t>
            </a:r>
            <a:br>
              <a:rPr lang="cs-CZ" dirty="0"/>
            </a:br>
            <a:r>
              <a:rPr lang="cs-CZ" dirty="0"/>
              <a:t>v bezčetných jisker jasném blýská žehu.</a:t>
            </a:r>
            <a:br>
              <a:rPr lang="cs-CZ" dirty="0"/>
            </a:br>
            <a:r>
              <a:rPr lang="cs-CZ" dirty="0"/>
              <a:t>Však také v duši mojí hravý jas</a:t>
            </a:r>
            <a:br>
              <a:rPr lang="cs-CZ" dirty="0"/>
            </a:br>
            <a:r>
              <a:rPr lang="cs-CZ" dirty="0"/>
              <a:t>teď rozptyloval těžkou žalů chmuru,</a:t>
            </a:r>
            <a:br>
              <a:rPr lang="cs-CZ" dirty="0"/>
            </a:br>
            <a:r>
              <a:rPr lang="cs-CZ" dirty="0"/>
              <a:t>a když jsem o půlnoční seděl zas</a:t>
            </a:r>
            <a:br>
              <a:rPr lang="cs-CZ" dirty="0"/>
            </a:br>
            <a:r>
              <a:rPr lang="cs-CZ" dirty="0"/>
              <a:t>nad zbožným davem za varhany v kůru,</a:t>
            </a:r>
            <a:br>
              <a:rPr lang="cs-CZ" dirty="0"/>
            </a:br>
            <a:r>
              <a:rPr lang="cs-CZ" dirty="0"/>
              <a:t>tu zasáhl jsem jaře do kláves,</a:t>
            </a:r>
            <a:br>
              <a:rPr lang="cs-CZ" dirty="0"/>
            </a:br>
            <a:r>
              <a:rPr lang="cs-CZ" dirty="0"/>
              <a:t>že chrámem zvučný rozlehl se ples</a:t>
            </a:r>
            <a:br>
              <a:rPr lang="cs-CZ" dirty="0"/>
            </a:br>
            <a:r>
              <a:rPr lang="cs-CZ" dirty="0"/>
              <a:t>a slavně hlásal s pastýřskými zpěvy;</a:t>
            </a:r>
            <a:br>
              <a:rPr lang="cs-CZ" dirty="0"/>
            </a:br>
            <a:r>
              <a:rPr lang="cs-CZ" dirty="0"/>
              <a:t>že hvězda vzešla nad betlémský lán,</a:t>
            </a:r>
            <a:br>
              <a:rPr lang="cs-CZ" dirty="0"/>
            </a:br>
            <a:r>
              <a:rPr lang="cs-CZ" dirty="0"/>
              <a:t>že narodil se, narodil se z děvy,</a:t>
            </a:r>
            <a:br>
              <a:rPr lang="cs-CZ" dirty="0"/>
            </a:br>
            <a:r>
              <a:rPr lang="cs-CZ" dirty="0"/>
              <a:t>z nebeské růže kvítko, Kristus Pán.</a:t>
            </a:r>
            <a:br>
              <a:rPr lang="cs-CZ" dirty="0"/>
            </a:br>
            <a:r>
              <a:rPr lang="cs-CZ" dirty="0"/>
              <a:t/>
            </a:r>
            <a:br>
              <a:rPr lang="cs-CZ" dirty="0"/>
            </a:br>
            <a:r>
              <a:rPr lang="cs-CZ" dirty="0"/>
              <a:t>A konec víte. Za rok na sanici</a:t>
            </a:r>
            <a:br>
              <a:rPr lang="cs-CZ" dirty="0"/>
            </a:br>
            <a:r>
              <a:rPr lang="cs-CZ" dirty="0"/>
              <a:t>od vísky nedaleké v naši ves</a:t>
            </a:r>
            <a:br>
              <a:rPr lang="cs-CZ" dirty="0"/>
            </a:br>
            <a:r>
              <a:rPr lang="cs-CZ" dirty="0"/>
              <a:t>s rolniček smíchem, sněžnou plískanicí</a:t>
            </a:r>
            <a:br>
              <a:rPr lang="cs-CZ" dirty="0"/>
            </a:br>
            <a:r>
              <a:rPr lang="cs-CZ" dirty="0"/>
              <a:t>jsem štěstí bývalé si domů vez’.</a:t>
            </a:r>
          </a:p>
        </p:txBody>
      </p:sp>
    </p:spTree>
    <p:extLst>
      <p:ext uri="{BB962C8B-B14F-4D97-AF65-F5344CB8AC3E}">
        <p14:creationId xmlns:p14="http://schemas.microsoft.com/office/powerpoint/2010/main" val="242044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sz="quarter" idx="13"/>
          </p:nvPr>
        </p:nvSpPr>
        <p:spPr>
          <a:xfrm>
            <a:off x="467544" y="476672"/>
            <a:ext cx="4320480" cy="5760640"/>
          </a:xfrm>
        </p:spPr>
        <p:txBody>
          <a:bodyPr>
            <a:noAutofit/>
          </a:bodyPr>
          <a:lstStyle/>
          <a:p>
            <a:pPr marL="68580" indent="0">
              <a:buNone/>
            </a:pPr>
            <a:r>
              <a:rPr lang="cs-CZ" sz="2200" i="1" dirty="0" smtClean="0"/>
              <a:t>Lešetínský kovář </a:t>
            </a:r>
            <a:r>
              <a:rPr lang="cs-CZ" sz="2200" dirty="0" smtClean="0"/>
              <a:t>(1883)</a:t>
            </a:r>
          </a:p>
          <a:p>
            <a:pPr marL="68580" indent="0">
              <a:buNone/>
            </a:pPr>
            <a:r>
              <a:rPr lang="cs-CZ" sz="2200" dirty="0" smtClean="0"/>
              <a:t>Lešetínský kovář</a:t>
            </a:r>
            <a:br>
              <a:rPr lang="cs-CZ" sz="2200" dirty="0" smtClean="0"/>
            </a:br>
            <a:r>
              <a:rPr lang="cs-CZ" sz="2200" dirty="0" smtClean="0"/>
              <a:t>chlapík </a:t>
            </a:r>
            <a:r>
              <a:rPr lang="cs-CZ" sz="2200" dirty="0"/>
              <a:t>jak se </a:t>
            </a:r>
            <a:r>
              <a:rPr lang="cs-CZ" sz="2200" dirty="0" smtClean="0"/>
              <a:t>sluší:</a:t>
            </a:r>
            <a:br>
              <a:rPr lang="cs-CZ" sz="2200" dirty="0" smtClean="0"/>
            </a:br>
            <a:r>
              <a:rPr lang="cs-CZ" sz="2200" dirty="0" smtClean="0"/>
              <a:t>Ocel </a:t>
            </a:r>
            <a:r>
              <a:rPr lang="cs-CZ" sz="2200" dirty="0"/>
              <a:t>rukou </a:t>
            </a:r>
            <a:r>
              <a:rPr lang="cs-CZ" sz="2200" dirty="0" smtClean="0"/>
              <a:t>láme,</a:t>
            </a:r>
            <a:br>
              <a:rPr lang="cs-CZ" sz="2200" dirty="0" smtClean="0"/>
            </a:br>
            <a:r>
              <a:rPr lang="cs-CZ" sz="2200" dirty="0" smtClean="0"/>
              <a:t>pěstí </a:t>
            </a:r>
            <a:r>
              <a:rPr lang="cs-CZ" sz="2200" dirty="0"/>
              <a:t>kámen </a:t>
            </a:r>
            <a:r>
              <a:rPr lang="cs-CZ" sz="2200" dirty="0" smtClean="0"/>
              <a:t>kruší,</a:t>
            </a:r>
            <a:br>
              <a:rPr lang="cs-CZ" sz="2200" dirty="0" smtClean="0"/>
            </a:br>
            <a:r>
              <a:rPr lang="cs-CZ" sz="2200" dirty="0" smtClean="0"/>
              <a:t>hračkou </a:t>
            </a:r>
            <a:r>
              <a:rPr lang="cs-CZ" sz="2200" dirty="0"/>
              <a:t>zvedne statný </a:t>
            </a:r>
            <a:r>
              <a:rPr lang="cs-CZ" sz="2200" dirty="0" smtClean="0"/>
              <a:t>strom,</a:t>
            </a:r>
            <a:br>
              <a:rPr lang="cs-CZ" sz="2200" dirty="0" smtClean="0"/>
            </a:br>
            <a:r>
              <a:rPr lang="cs-CZ" sz="2200" dirty="0" smtClean="0"/>
              <a:t>jeho </a:t>
            </a:r>
            <a:r>
              <a:rPr lang="cs-CZ" sz="2200" dirty="0"/>
              <a:t>perlík jako </a:t>
            </a:r>
            <a:r>
              <a:rPr lang="cs-CZ" sz="2200" dirty="0" smtClean="0"/>
              <a:t>hrom</a:t>
            </a:r>
            <a:br>
              <a:rPr lang="cs-CZ" sz="2200" dirty="0" smtClean="0"/>
            </a:br>
            <a:r>
              <a:rPr lang="cs-CZ" sz="2200" dirty="0" smtClean="0"/>
              <a:t>v </a:t>
            </a:r>
            <a:r>
              <a:rPr lang="cs-CZ" sz="2200" dirty="0"/>
              <a:t>kovadlinu buší.</a:t>
            </a:r>
            <a:br>
              <a:rPr lang="cs-CZ" sz="2200" dirty="0"/>
            </a:br>
            <a:r>
              <a:rPr lang="cs-CZ" sz="2200" dirty="0"/>
              <a:t/>
            </a:r>
            <a:br>
              <a:rPr lang="cs-CZ" sz="2200" dirty="0"/>
            </a:br>
            <a:r>
              <a:rPr lang="cs-CZ" sz="2200" dirty="0"/>
              <a:t>Když mu v rukou </a:t>
            </a:r>
            <a:r>
              <a:rPr lang="cs-CZ" sz="2200" dirty="0" smtClean="0"/>
              <a:t>dílo</a:t>
            </a:r>
            <a:br>
              <a:rPr lang="cs-CZ" sz="2200" dirty="0" smtClean="0"/>
            </a:br>
            <a:r>
              <a:rPr lang="cs-CZ" sz="2200" dirty="0" smtClean="0"/>
              <a:t>jiskří</a:t>
            </a:r>
            <a:r>
              <a:rPr lang="cs-CZ" sz="2200" dirty="0"/>
              <a:t>, kouří, </a:t>
            </a:r>
            <a:r>
              <a:rPr lang="cs-CZ" sz="2200" dirty="0" smtClean="0"/>
              <a:t>syčí</a:t>
            </a:r>
            <a:br>
              <a:rPr lang="cs-CZ" sz="2200" dirty="0" smtClean="0"/>
            </a:br>
            <a:r>
              <a:rPr lang="cs-CZ" sz="2200" dirty="0" smtClean="0"/>
              <a:t>a </a:t>
            </a:r>
            <a:r>
              <a:rPr lang="cs-CZ" sz="2200" dirty="0"/>
              <a:t>mrak sazí </a:t>
            </a:r>
            <a:r>
              <a:rPr lang="cs-CZ" sz="2200" dirty="0" smtClean="0"/>
              <a:t>tváře</a:t>
            </a:r>
            <a:br>
              <a:rPr lang="cs-CZ" sz="2200" dirty="0" smtClean="0"/>
            </a:br>
            <a:r>
              <a:rPr lang="cs-CZ" sz="2200" dirty="0" smtClean="0"/>
              <a:t>na </a:t>
            </a:r>
            <a:r>
              <a:rPr lang="cs-CZ" sz="2200" dirty="0"/>
              <a:t>černo mu </a:t>
            </a:r>
            <a:r>
              <a:rPr lang="cs-CZ" sz="2200" dirty="0" smtClean="0"/>
              <a:t>líčí,</a:t>
            </a:r>
            <a:br>
              <a:rPr lang="cs-CZ" sz="2200" dirty="0" smtClean="0"/>
            </a:br>
            <a:r>
              <a:rPr lang="cs-CZ" sz="2200" dirty="0" smtClean="0"/>
              <a:t>vlaje </a:t>
            </a:r>
            <a:r>
              <a:rPr lang="cs-CZ" sz="2200" dirty="0"/>
              <a:t>temný vous a </a:t>
            </a:r>
            <a:r>
              <a:rPr lang="cs-CZ" sz="2200" dirty="0" smtClean="0"/>
              <a:t>vlas:</a:t>
            </a:r>
            <a:br>
              <a:rPr lang="cs-CZ" sz="2200" dirty="0" smtClean="0"/>
            </a:br>
            <a:r>
              <a:rPr lang="cs-CZ" sz="2200" dirty="0" smtClean="0"/>
              <a:t>v </a:t>
            </a:r>
            <a:r>
              <a:rPr lang="cs-CZ" sz="2200" dirty="0"/>
              <a:t>rudé záři jako </a:t>
            </a:r>
            <a:r>
              <a:rPr lang="cs-CZ" sz="2200" dirty="0" smtClean="0"/>
              <a:t>ďas</a:t>
            </a:r>
            <a:br>
              <a:rPr lang="cs-CZ" sz="2200" dirty="0" smtClean="0"/>
            </a:br>
            <a:r>
              <a:rPr lang="cs-CZ" sz="2200" dirty="0" smtClean="0"/>
              <a:t>do </a:t>
            </a:r>
            <a:r>
              <a:rPr lang="cs-CZ" sz="2200" dirty="0"/>
              <a:t>stropu se týčí.</a:t>
            </a:r>
          </a:p>
        </p:txBody>
      </p:sp>
      <p:sp>
        <p:nvSpPr>
          <p:cNvPr id="6" name="Zástupný symbol pro obsah 5"/>
          <p:cNvSpPr>
            <a:spLocks noGrp="1"/>
          </p:cNvSpPr>
          <p:nvPr>
            <p:ph sz="quarter" idx="14"/>
          </p:nvPr>
        </p:nvSpPr>
        <p:spPr>
          <a:xfrm>
            <a:off x="4932040" y="836712"/>
            <a:ext cx="3600400" cy="4969727"/>
          </a:xfrm>
        </p:spPr>
        <p:txBody>
          <a:bodyPr>
            <a:normAutofit fontScale="92500" lnSpcReduction="10000"/>
          </a:bodyPr>
          <a:lstStyle/>
          <a:p>
            <a:pPr marL="68580" indent="0">
              <a:buNone/>
            </a:pPr>
            <a:r>
              <a:rPr lang="cs-CZ" dirty="0" smtClean="0"/>
              <a:t>Ku </a:t>
            </a:r>
            <a:r>
              <a:rPr lang="cs-CZ" dirty="0"/>
              <a:t>kovárně zděné</a:t>
            </a:r>
            <a:br>
              <a:rPr lang="cs-CZ" dirty="0"/>
            </a:br>
            <a:r>
              <a:rPr lang="cs-CZ" dirty="0"/>
              <a:t>zubovatým štítem</a:t>
            </a:r>
            <a:br>
              <a:rPr lang="cs-CZ" dirty="0"/>
            </a:br>
            <a:r>
              <a:rPr lang="cs-CZ" dirty="0"/>
              <a:t>chaloupka se tulí</a:t>
            </a:r>
            <a:br>
              <a:rPr lang="cs-CZ" dirty="0"/>
            </a:br>
            <a:r>
              <a:rPr lang="cs-CZ" dirty="0"/>
              <a:t>s došků sivých krytem;</a:t>
            </a:r>
            <a:br>
              <a:rPr lang="cs-CZ" dirty="0"/>
            </a:br>
            <a:r>
              <a:rPr lang="cs-CZ" dirty="0"/>
              <a:t>v ní je pěkná světnička,</a:t>
            </a:r>
            <a:br>
              <a:rPr lang="cs-CZ" dirty="0"/>
            </a:br>
            <a:r>
              <a:rPr lang="cs-CZ" dirty="0"/>
              <a:t>čistá jako kaplička,</a:t>
            </a:r>
            <a:br>
              <a:rPr lang="cs-CZ" dirty="0"/>
            </a:br>
            <a:r>
              <a:rPr lang="cs-CZ" dirty="0"/>
              <a:t>a v té anděl bytem.</a:t>
            </a:r>
            <a:br>
              <a:rPr lang="cs-CZ" dirty="0"/>
            </a:br>
            <a:r>
              <a:rPr lang="cs-CZ" dirty="0"/>
              <a:t/>
            </a:r>
            <a:br>
              <a:rPr lang="cs-CZ" dirty="0"/>
            </a:br>
            <a:r>
              <a:rPr lang="cs-CZ" dirty="0"/>
              <a:t>Panenka tam švarná</a:t>
            </a:r>
            <a:br>
              <a:rPr lang="cs-CZ" dirty="0"/>
            </a:br>
            <a:r>
              <a:rPr lang="cs-CZ" dirty="0"/>
              <a:t>jako jarní kvítí</a:t>
            </a:r>
            <a:br>
              <a:rPr lang="cs-CZ" dirty="0"/>
            </a:br>
            <a:r>
              <a:rPr lang="cs-CZ" dirty="0"/>
              <a:t>v pošívané zlatem</a:t>
            </a:r>
            <a:br>
              <a:rPr lang="cs-CZ" dirty="0"/>
            </a:br>
            <a:r>
              <a:rPr lang="cs-CZ" dirty="0" err="1"/>
              <a:t>kordulce</a:t>
            </a:r>
            <a:r>
              <a:rPr lang="cs-CZ" dirty="0"/>
              <a:t> se třpytí,</a:t>
            </a:r>
            <a:br>
              <a:rPr lang="cs-CZ" dirty="0"/>
            </a:br>
            <a:r>
              <a:rPr lang="cs-CZ" dirty="0"/>
              <a:t>bílá jako kalina,</a:t>
            </a:r>
            <a:br>
              <a:rPr lang="cs-CZ" dirty="0"/>
            </a:br>
            <a:r>
              <a:rPr lang="cs-CZ" dirty="0"/>
              <a:t>červená jak malina,</a:t>
            </a:r>
            <a:br>
              <a:rPr lang="cs-CZ" dirty="0"/>
            </a:br>
            <a:r>
              <a:rPr lang="cs-CZ" dirty="0"/>
              <a:t>modrým očkem svítí.</a:t>
            </a:r>
          </a:p>
        </p:txBody>
      </p:sp>
    </p:spTree>
    <p:extLst>
      <p:ext uri="{BB962C8B-B14F-4D97-AF65-F5344CB8AC3E}">
        <p14:creationId xmlns:p14="http://schemas.microsoft.com/office/powerpoint/2010/main" val="3633120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1043492" y="836712"/>
            <a:ext cx="6777317" cy="4995917"/>
          </a:xfrm>
        </p:spPr>
        <p:txBody>
          <a:bodyPr>
            <a:normAutofit fontScale="92500"/>
          </a:bodyPr>
          <a:lstStyle/>
          <a:p>
            <a:pPr marL="68580" indent="0">
              <a:buNone/>
            </a:pPr>
            <a:r>
              <a:rPr lang="cs-CZ" b="1" dirty="0" smtClean="0"/>
              <a:t>Svatopluk Čech</a:t>
            </a:r>
          </a:p>
          <a:p>
            <a:pPr marL="68580" indent="0">
              <a:buNone/>
            </a:pPr>
            <a:r>
              <a:rPr lang="cs-CZ" i="1" dirty="0" smtClean="0"/>
              <a:t>Václav </a:t>
            </a:r>
            <a:r>
              <a:rPr lang="cs-CZ" i="1" dirty="0" err="1" smtClean="0"/>
              <a:t>Živsa</a:t>
            </a:r>
            <a:r>
              <a:rPr lang="cs-CZ" i="1" dirty="0" smtClean="0"/>
              <a:t> </a:t>
            </a:r>
            <a:r>
              <a:rPr lang="cs-CZ" dirty="0" smtClean="0"/>
              <a:t>(1889-1891)</a:t>
            </a:r>
          </a:p>
          <a:p>
            <a:endParaRPr lang="cs-CZ" dirty="0" smtClean="0"/>
          </a:p>
          <a:p>
            <a:pPr marL="68580" indent="0">
              <a:buNone/>
            </a:pPr>
            <a:r>
              <a:rPr lang="cs-CZ" sz="2200" dirty="0" smtClean="0"/>
              <a:t>snad mě i choutka pudí, zpupnému Přízvuku jednou</a:t>
            </a:r>
            <a:br>
              <a:rPr lang="cs-CZ" sz="2200" dirty="0" smtClean="0"/>
            </a:br>
            <a:r>
              <a:rPr lang="cs-CZ" sz="2200" dirty="0" smtClean="0"/>
              <a:t>mrkvičku strouhat, jenž poutá ve jho tyranské</a:t>
            </a:r>
            <a:br>
              <a:rPr lang="cs-CZ" sz="2200" dirty="0" smtClean="0"/>
            </a:br>
            <a:r>
              <a:rPr lang="cs-CZ" sz="2200" dirty="0" smtClean="0"/>
              <a:t>nás </a:t>
            </a:r>
            <a:r>
              <a:rPr lang="cs-CZ" sz="2200" dirty="0" err="1" smtClean="0"/>
              <a:t>veršovce</a:t>
            </a:r>
            <a:r>
              <a:rPr lang="cs-CZ" sz="2200" dirty="0" smtClean="0"/>
              <a:t> nové, jeho řád rozbíti na krátko,</a:t>
            </a:r>
            <a:br>
              <a:rPr lang="cs-CZ" sz="2200" dirty="0" smtClean="0"/>
            </a:br>
            <a:r>
              <a:rPr lang="cs-CZ" sz="2200" dirty="0" smtClean="0"/>
              <a:t>řeč </a:t>
            </a:r>
            <a:r>
              <a:rPr lang="cs-CZ" sz="2200" dirty="0" err="1" smtClean="0"/>
              <a:t>ztrnulou</a:t>
            </a:r>
            <a:r>
              <a:rPr lang="cs-CZ" sz="2200" dirty="0" smtClean="0"/>
              <a:t> v jinaké na chvíli promíchat obrazce,</a:t>
            </a:r>
            <a:br>
              <a:rPr lang="cs-CZ" sz="2200" dirty="0" smtClean="0"/>
            </a:br>
            <a:r>
              <a:rPr lang="cs-CZ" sz="2200" dirty="0" smtClean="0"/>
              <a:t>v poskoku antickém jemu v líc vysmát se pedantu. </a:t>
            </a:r>
          </a:p>
          <a:p>
            <a:pPr marL="68580" indent="0">
              <a:buNone/>
            </a:pPr>
            <a:r>
              <a:rPr lang="cs-CZ" sz="2200" dirty="0" smtClean="0"/>
              <a:t>(…)</a:t>
            </a:r>
          </a:p>
          <a:p>
            <a:pPr marL="68580" indent="0">
              <a:buNone/>
            </a:pPr>
            <a:r>
              <a:rPr lang="cs-CZ" sz="2200" dirty="0" err="1" smtClean="0"/>
              <a:t>Jáť</a:t>
            </a:r>
            <a:r>
              <a:rPr lang="cs-CZ" sz="2200" dirty="0" smtClean="0"/>
              <a:t> sobě na svůj vkus přistřihal trochu volně pravidla,</a:t>
            </a:r>
            <a:br>
              <a:rPr lang="cs-CZ" sz="2200" dirty="0" smtClean="0"/>
            </a:br>
            <a:r>
              <a:rPr lang="cs-CZ" sz="2200" dirty="0" smtClean="0"/>
              <a:t>nechtěje klasických podat odlesk metriky mistrů,</a:t>
            </a:r>
            <a:br>
              <a:rPr lang="cs-CZ" sz="2200" dirty="0" smtClean="0"/>
            </a:br>
            <a:r>
              <a:rPr lang="cs-CZ" sz="2200" dirty="0" smtClean="0"/>
              <a:t>než rouškou přiodít </a:t>
            </a:r>
            <a:r>
              <a:rPr lang="cs-CZ" sz="2200" dirty="0" err="1" smtClean="0"/>
              <a:t>obstárlou</a:t>
            </a:r>
            <a:r>
              <a:rPr lang="cs-CZ" sz="2200" dirty="0" smtClean="0"/>
              <a:t> děj doby zašlé,</a:t>
            </a:r>
            <a:br>
              <a:rPr lang="cs-CZ" sz="2200" dirty="0" smtClean="0"/>
            </a:br>
            <a:r>
              <a:rPr lang="cs-CZ" sz="2200" dirty="0" err="1" smtClean="0"/>
              <a:t>veň</a:t>
            </a:r>
            <a:r>
              <a:rPr lang="cs-CZ" sz="2200" dirty="0" smtClean="0"/>
              <a:t> položit ledacos, co jsem kdys myslil a cítil. </a:t>
            </a:r>
          </a:p>
          <a:p>
            <a:endParaRPr lang="cs-CZ" dirty="0"/>
          </a:p>
        </p:txBody>
      </p:sp>
    </p:spTree>
    <p:extLst>
      <p:ext uri="{BB962C8B-B14F-4D97-AF65-F5344CB8AC3E}">
        <p14:creationId xmlns:p14="http://schemas.microsoft.com/office/powerpoint/2010/main" val="374218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a:xfrm>
            <a:off x="1043492" y="1052736"/>
            <a:ext cx="6777317" cy="4779893"/>
          </a:xfrm>
        </p:spPr>
        <p:txBody>
          <a:bodyPr>
            <a:normAutofit fontScale="85000" lnSpcReduction="10000"/>
          </a:bodyPr>
          <a:lstStyle/>
          <a:p>
            <a:pPr marL="0" indent="0">
              <a:buNone/>
            </a:pPr>
            <a:endParaRPr lang="cs-CZ" dirty="0" smtClean="0"/>
          </a:p>
          <a:p>
            <a:pPr marL="0" indent="0">
              <a:buNone/>
            </a:pPr>
            <a:r>
              <a:rPr lang="cs-CZ" dirty="0" smtClean="0"/>
              <a:t>Nech </a:t>
            </a:r>
            <a:r>
              <a:rPr lang="cs-CZ" dirty="0"/>
              <a:t>stesků marných! Všeho na světě sudba to </a:t>
            </a:r>
            <a:r>
              <a:rPr lang="cs-CZ" dirty="0" smtClean="0"/>
              <a:t>							věčná,</a:t>
            </a:r>
            <a:br>
              <a:rPr lang="cs-CZ" dirty="0" smtClean="0"/>
            </a:br>
            <a:r>
              <a:rPr lang="cs-CZ" dirty="0" smtClean="0"/>
              <a:t>odkvétá </a:t>
            </a:r>
            <a:r>
              <a:rPr lang="cs-CZ" dirty="0"/>
              <a:t>vše časem, vše stárne, mění se a </a:t>
            </a:r>
            <a:r>
              <a:rPr lang="cs-CZ" dirty="0" smtClean="0"/>
              <a:t>míjí,</a:t>
            </a:r>
            <a:br>
              <a:rPr lang="cs-CZ" dirty="0" smtClean="0"/>
            </a:br>
            <a:r>
              <a:rPr lang="cs-CZ" dirty="0" smtClean="0"/>
              <a:t>číši </a:t>
            </a:r>
            <a:r>
              <a:rPr lang="cs-CZ" dirty="0"/>
              <a:t>žití tu dopij spokojen, nechť ke sklonu </a:t>
            </a:r>
            <a:r>
              <a:rPr lang="cs-CZ" dirty="0" smtClean="0"/>
              <a:t>hořkne.</a:t>
            </a:r>
            <a:br>
              <a:rPr lang="cs-CZ" dirty="0" smtClean="0"/>
            </a:br>
            <a:r>
              <a:rPr lang="cs-CZ" dirty="0" smtClean="0"/>
              <a:t>Pravda</a:t>
            </a:r>
            <a:r>
              <a:rPr lang="cs-CZ" dirty="0"/>
              <a:t>, že vesnu mladou věk dále ničím </a:t>
            </a:r>
            <a:r>
              <a:rPr lang="cs-CZ" dirty="0" smtClean="0"/>
              <a:t>nevyváží,</a:t>
            </a:r>
            <a:br>
              <a:rPr lang="cs-CZ" dirty="0" smtClean="0"/>
            </a:br>
            <a:r>
              <a:rPr lang="cs-CZ" dirty="0" smtClean="0"/>
              <a:t>však </a:t>
            </a:r>
            <a:r>
              <a:rPr lang="cs-CZ" dirty="0"/>
              <a:t>svoje má vděky přec, své lidský podzimek </a:t>
            </a:r>
            <a:r>
              <a:rPr lang="cs-CZ" dirty="0" smtClean="0"/>
              <a:t>astry.</a:t>
            </a:r>
            <a:br>
              <a:rPr lang="cs-CZ" dirty="0" smtClean="0"/>
            </a:br>
            <a:r>
              <a:rPr lang="cs-CZ" dirty="0" err="1" smtClean="0"/>
              <a:t>Bouř</a:t>
            </a:r>
            <a:r>
              <a:rPr lang="cs-CZ" dirty="0" smtClean="0"/>
              <a:t> </a:t>
            </a:r>
            <a:r>
              <a:rPr lang="cs-CZ" dirty="0"/>
              <a:t>vášní minula, v lemu obzor klidně se </a:t>
            </a:r>
            <a:r>
              <a:rPr lang="cs-CZ" dirty="0" smtClean="0"/>
              <a:t>jasní,</a:t>
            </a:r>
            <a:br>
              <a:rPr lang="cs-CZ" dirty="0" smtClean="0"/>
            </a:br>
            <a:r>
              <a:rPr lang="cs-CZ" dirty="0" smtClean="0"/>
              <a:t>dále </a:t>
            </a:r>
            <a:r>
              <a:rPr lang="cs-CZ" dirty="0" err="1"/>
              <a:t>přehlédáš</a:t>
            </a:r>
            <a:r>
              <a:rPr lang="cs-CZ" dirty="0"/>
              <a:t> svět, duše hloub v jeho nitro noří </a:t>
            </a:r>
            <a:r>
              <a:rPr lang="cs-CZ" dirty="0" smtClean="0"/>
              <a:t>se;</a:t>
            </a:r>
            <a:br>
              <a:rPr lang="cs-CZ" dirty="0" smtClean="0"/>
            </a:br>
            <a:r>
              <a:rPr lang="cs-CZ" dirty="0" err="1" smtClean="0"/>
              <a:t>kdežs</a:t>
            </a:r>
            <a:r>
              <a:rPr lang="cs-CZ" dirty="0" smtClean="0"/>
              <a:t> </a:t>
            </a:r>
            <a:r>
              <a:rPr lang="cs-CZ" dirty="0"/>
              <a:t>opojen hýřil, tam střídmým douškem </a:t>
            </a:r>
            <a:r>
              <a:rPr lang="cs-CZ" dirty="0" smtClean="0"/>
              <a:t>užíváš;</a:t>
            </a:r>
            <a:br>
              <a:rPr lang="cs-CZ" dirty="0" smtClean="0"/>
            </a:br>
            <a:r>
              <a:rPr lang="cs-CZ" dirty="0" smtClean="0"/>
              <a:t>květ </a:t>
            </a:r>
            <a:r>
              <a:rPr lang="cs-CZ" dirty="0"/>
              <a:t>nejeden skromný, jejž druhdy pohrdlivě </a:t>
            </a:r>
            <a:r>
              <a:rPr lang="cs-CZ" dirty="0" smtClean="0"/>
              <a:t>deptals,</a:t>
            </a:r>
            <a:br>
              <a:rPr lang="cs-CZ" dirty="0" smtClean="0"/>
            </a:br>
            <a:r>
              <a:rPr lang="cs-CZ" dirty="0" smtClean="0"/>
              <a:t>teď </a:t>
            </a:r>
            <a:r>
              <a:rPr lang="cs-CZ" dirty="0"/>
              <a:t>zdvíháš s oblibou, ceně moudře ty půvaby </a:t>
            </a:r>
            <a:r>
              <a:rPr lang="cs-CZ" dirty="0" smtClean="0"/>
              <a:t>							prosté;</a:t>
            </a:r>
            <a:br>
              <a:rPr lang="cs-CZ" dirty="0" smtClean="0"/>
            </a:br>
            <a:r>
              <a:rPr lang="cs-CZ" dirty="0" smtClean="0"/>
              <a:t>lékem </a:t>
            </a:r>
            <a:r>
              <a:rPr lang="cs-CZ" dirty="0"/>
              <a:t>i práce je nám – a její vnadu </a:t>
            </a:r>
            <a:r>
              <a:rPr lang="cs-CZ" dirty="0" err="1"/>
              <a:t>zúplna</a:t>
            </a:r>
            <a:r>
              <a:rPr lang="cs-CZ" dirty="0"/>
              <a:t> </a:t>
            </a:r>
            <a:r>
              <a:rPr lang="cs-CZ" dirty="0" smtClean="0"/>
              <a:t>pozná</a:t>
            </a:r>
            <a:br>
              <a:rPr lang="cs-CZ" dirty="0" smtClean="0"/>
            </a:br>
            <a:r>
              <a:rPr lang="cs-CZ" dirty="0" smtClean="0"/>
              <a:t>muž </a:t>
            </a:r>
            <a:r>
              <a:rPr lang="cs-CZ" dirty="0"/>
              <a:t>teprve klidný, když tužby utichnuly </a:t>
            </a:r>
            <a:r>
              <a:rPr lang="cs-CZ" dirty="0" err="1"/>
              <a:t>burné</a:t>
            </a:r>
            <a:r>
              <a:rPr lang="cs-CZ" dirty="0"/>
              <a:t>.</a:t>
            </a:r>
          </a:p>
          <a:p>
            <a:pPr marL="68580" indent="0">
              <a:buNone/>
            </a:pPr>
            <a:endParaRPr lang="cs-CZ" dirty="0"/>
          </a:p>
        </p:txBody>
      </p:sp>
    </p:spTree>
    <p:extLst>
      <p:ext uri="{BB962C8B-B14F-4D97-AF65-F5344CB8AC3E}">
        <p14:creationId xmlns:p14="http://schemas.microsoft.com/office/powerpoint/2010/main" val="226233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fontScale="92500"/>
          </a:bodyPr>
          <a:lstStyle/>
          <a:p>
            <a:pPr marL="0" indent="0">
              <a:buNone/>
            </a:pPr>
            <a:endParaRPr lang="cs-CZ" dirty="0" smtClean="0"/>
          </a:p>
          <a:p>
            <a:pPr marL="0" indent="0">
              <a:buNone/>
            </a:pPr>
            <a:r>
              <a:rPr lang="cs-CZ" dirty="0" smtClean="0"/>
              <a:t>„</a:t>
            </a:r>
            <a:r>
              <a:rPr lang="cs-CZ" dirty="0"/>
              <a:t>Snad že </a:t>
            </a:r>
            <a:r>
              <a:rPr lang="cs-CZ" dirty="0" err="1"/>
              <a:t>uhod</a:t>
            </a:r>
            <a:r>
              <a:rPr lang="cs-CZ" dirty="0"/>
              <a:t> jsem již, k </a:t>
            </a:r>
            <a:r>
              <a:rPr lang="cs-CZ" dirty="0" err="1"/>
              <a:t>jakové</a:t>
            </a:r>
            <a:r>
              <a:rPr lang="cs-CZ" dirty="0"/>
              <a:t> jste vy práci se </a:t>
            </a:r>
            <a:r>
              <a:rPr lang="cs-CZ" dirty="0" smtClean="0"/>
              <a:t>					rozhod,“</a:t>
            </a:r>
            <a:br>
              <a:rPr lang="cs-CZ" dirty="0" smtClean="0"/>
            </a:br>
            <a:r>
              <a:rPr lang="cs-CZ" dirty="0" smtClean="0"/>
              <a:t>Kněz </a:t>
            </a:r>
            <a:r>
              <a:rPr lang="cs-CZ" dirty="0"/>
              <a:t>vece žertovný a skanduje prsty zalusknul</a:t>
            </a:r>
            <a:r>
              <a:rPr lang="cs-CZ" dirty="0" smtClean="0"/>
              <a:t>:</a:t>
            </a:r>
            <a:br>
              <a:rPr lang="cs-CZ" dirty="0" smtClean="0"/>
            </a:br>
            <a:r>
              <a:rPr lang="cs-CZ" dirty="0" smtClean="0"/>
              <a:t>„</a:t>
            </a:r>
            <a:r>
              <a:rPr lang="cs-CZ" dirty="0"/>
              <a:t>O </a:t>
            </a:r>
            <a:r>
              <a:rPr lang="cs-CZ" dirty="0" err="1"/>
              <a:t>fortunatos</a:t>
            </a:r>
            <a:r>
              <a:rPr lang="cs-CZ" dirty="0"/>
              <a:t> </a:t>
            </a:r>
            <a:r>
              <a:rPr lang="cs-CZ" dirty="0" err="1"/>
              <a:t>nimium</a:t>
            </a:r>
            <a:r>
              <a:rPr lang="cs-CZ" dirty="0"/>
              <a:t>, sua si bona </a:t>
            </a:r>
            <a:r>
              <a:rPr lang="cs-CZ" dirty="0" err="1"/>
              <a:t>norint</a:t>
            </a:r>
            <a:r>
              <a:rPr lang="cs-CZ" dirty="0"/>
              <a:t>, </a:t>
            </a:r>
            <a:r>
              <a:rPr lang="cs-CZ" dirty="0" smtClean="0"/>
              <a:t/>
            </a:r>
            <a:br>
              <a:rPr lang="cs-CZ" dirty="0" smtClean="0"/>
            </a:br>
            <a:r>
              <a:rPr lang="cs-CZ" dirty="0" err="1" smtClean="0"/>
              <a:t>Agricolas</a:t>
            </a:r>
            <a:r>
              <a:rPr lang="cs-CZ" dirty="0"/>
              <a:t>, </a:t>
            </a:r>
            <a:r>
              <a:rPr lang="cs-CZ" dirty="0" err="1"/>
              <a:t>quibus</a:t>
            </a:r>
            <a:r>
              <a:rPr lang="cs-CZ" dirty="0"/>
              <a:t> </a:t>
            </a:r>
            <a:r>
              <a:rPr lang="cs-CZ" dirty="0" err="1"/>
              <a:t>ipsa</a:t>
            </a:r>
            <a:r>
              <a:rPr lang="cs-CZ" dirty="0"/>
              <a:t>, </a:t>
            </a:r>
            <a:r>
              <a:rPr lang="cs-CZ" dirty="0" err="1"/>
              <a:t>procul</a:t>
            </a:r>
            <a:r>
              <a:rPr lang="cs-CZ" dirty="0"/>
              <a:t> </a:t>
            </a:r>
            <a:r>
              <a:rPr lang="cs-CZ" dirty="0" err="1"/>
              <a:t>discordibus</a:t>
            </a:r>
            <a:r>
              <a:rPr lang="cs-CZ" dirty="0"/>
              <a:t> </a:t>
            </a:r>
            <a:r>
              <a:rPr lang="cs-CZ" dirty="0" err="1" smtClean="0"/>
              <a:t>armis</a:t>
            </a:r>
            <a:r>
              <a:rPr lang="cs-CZ" dirty="0" smtClean="0"/>
              <a:t>,</a:t>
            </a:r>
            <a:br>
              <a:rPr lang="cs-CZ" dirty="0" smtClean="0"/>
            </a:br>
            <a:r>
              <a:rPr lang="cs-CZ" dirty="0" err="1" smtClean="0"/>
              <a:t>Fundit</a:t>
            </a:r>
            <a:r>
              <a:rPr lang="cs-CZ" dirty="0" smtClean="0"/>
              <a:t> </a:t>
            </a:r>
            <a:r>
              <a:rPr lang="cs-CZ" dirty="0" err="1"/>
              <a:t>humo</a:t>
            </a:r>
            <a:r>
              <a:rPr lang="cs-CZ" dirty="0"/>
              <a:t> </a:t>
            </a:r>
            <a:r>
              <a:rPr lang="cs-CZ" dirty="0" err="1"/>
              <a:t>facilem</a:t>
            </a:r>
            <a:r>
              <a:rPr lang="cs-CZ" dirty="0"/>
              <a:t> –“</a:t>
            </a:r>
          </a:p>
          <a:p>
            <a:pPr marL="0" indent="0">
              <a:buNone/>
            </a:pPr>
            <a:endParaRPr lang="cs-CZ" dirty="0"/>
          </a:p>
          <a:p>
            <a:pPr marL="0" indent="0">
              <a:buNone/>
            </a:pPr>
            <a:r>
              <a:rPr lang="cs-CZ" dirty="0"/>
              <a:t>„Jak jsou rolníci šťastni, když vlastní výhody </a:t>
            </a:r>
            <a:r>
              <a:rPr lang="cs-CZ" dirty="0" smtClean="0"/>
              <a:t>znají!</a:t>
            </a:r>
            <a:br>
              <a:rPr lang="cs-CZ" dirty="0" smtClean="0"/>
            </a:br>
            <a:r>
              <a:rPr lang="cs-CZ" dirty="0" smtClean="0"/>
              <a:t>Poctivá </a:t>
            </a:r>
            <a:r>
              <a:rPr lang="cs-CZ" dirty="0"/>
              <a:t>zem jim sama a daleko svárlivých </a:t>
            </a:r>
            <a:r>
              <a:rPr lang="cs-CZ" dirty="0" smtClean="0"/>
              <a:t>bojů	 </a:t>
            </a:r>
            <a:br>
              <a:rPr lang="cs-CZ" dirty="0" smtClean="0"/>
            </a:br>
            <a:r>
              <a:rPr lang="cs-CZ" dirty="0" smtClean="0"/>
              <a:t>dává </a:t>
            </a:r>
            <a:r>
              <a:rPr lang="cs-CZ" dirty="0"/>
              <a:t>výživu snadnou (...)“ </a:t>
            </a:r>
          </a:p>
          <a:p>
            <a:pPr marL="0" indent="0">
              <a:buNone/>
            </a:pPr>
            <a:r>
              <a:rPr lang="cs-CZ" dirty="0"/>
              <a:t>(</a:t>
            </a:r>
            <a:r>
              <a:rPr lang="cs-CZ" dirty="0" err="1"/>
              <a:t>Verg</a:t>
            </a:r>
            <a:r>
              <a:rPr lang="cs-CZ" dirty="0"/>
              <a:t>. Georg. 2.458)</a:t>
            </a:r>
          </a:p>
          <a:p>
            <a:pPr marL="68580" indent="0">
              <a:buNone/>
            </a:pPr>
            <a:endParaRPr lang="cs-CZ" dirty="0"/>
          </a:p>
        </p:txBody>
      </p:sp>
    </p:spTree>
    <p:extLst>
      <p:ext uri="{BB962C8B-B14F-4D97-AF65-F5344CB8AC3E}">
        <p14:creationId xmlns:p14="http://schemas.microsoft.com/office/powerpoint/2010/main" val="2774267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fontScale="92500" lnSpcReduction="20000"/>
          </a:bodyPr>
          <a:lstStyle/>
          <a:p>
            <a:pPr marL="0" indent="0">
              <a:buNone/>
            </a:pPr>
            <a:r>
              <a:rPr lang="cs-CZ" dirty="0"/>
              <a:t>„A když takto spolu trud zmohše a bouře </a:t>
            </a:r>
            <a:r>
              <a:rPr lang="cs-CZ" dirty="0" smtClean="0"/>
              <a:t>životní,</a:t>
            </a:r>
            <a:br>
              <a:rPr lang="cs-CZ" dirty="0" smtClean="0"/>
            </a:br>
            <a:r>
              <a:rPr lang="cs-CZ" dirty="0" smtClean="0"/>
              <a:t>v</a:t>
            </a:r>
            <a:r>
              <a:rPr lang="cs-CZ" dirty="0"/>
              <a:t> klidném podzimu svém k upomínce si poznovu </a:t>
            </a:r>
            <a:r>
              <a:rPr lang="cs-CZ" dirty="0" smtClean="0"/>
              <a:t>						věnčí</a:t>
            </a:r>
            <a:br>
              <a:rPr lang="cs-CZ" dirty="0" smtClean="0"/>
            </a:br>
            <a:r>
              <a:rPr lang="cs-CZ" dirty="0" smtClean="0"/>
              <a:t>myrtou </a:t>
            </a:r>
            <a:r>
              <a:rPr lang="cs-CZ" dirty="0"/>
              <a:t>skráně šedé přítulně </a:t>
            </a:r>
            <a:r>
              <a:rPr lang="cs-CZ" dirty="0" err="1"/>
              <a:t>Filemón</a:t>
            </a:r>
            <a:r>
              <a:rPr lang="cs-CZ" dirty="0"/>
              <a:t> a </a:t>
            </a:r>
            <a:r>
              <a:rPr lang="cs-CZ" dirty="0" err="1" smtClean="0"/>
              <a:t>Baucis</a:t>
            </a:r>
            <a:r>
              <a:rPr lang="cs-CZ" dirty="0" smtClean="0"/>
              <a:t>;</a:t>
            </a:r>
            <a:br>
              <a:rPr lang="cs-CZ" dirty="0" smtClean="0"/>
            </a:br>
            <a:r>
              <a:rPr lang="cs-CZ" dirty="0" smtClean="0"/>
              <a:t>toť </a:t>
            </a:r>
            <a:r>
              <a:rPr lang="cs-CZ" dirty="0"/>
              <a:t>věru krásnější manželské lásky je </a:t>
            </a:r>
            <a:r>
              <a:rPr lang="cs-CZ" dirty="0" smtClean="0"/>
              <a:t>obraz,</a:t>
            </a:r>
            <a:br>
              <a:rPr lang="cs-CZ" dirty="0" smtClean="0"/>
            </a:br>
            <a:r>
              <a:rPr lang="cs-CZ" dirty="0" smtClean="0"/>
              <a:t>nežli </a:t>
            </a:r>
            <a:r>
              <a:rPr lang="cs-CZ" dirty="0"/>
              <a:t>onen, kdy ženich v rozkošném zápalu </a:t>
            </a:r>
            <a:r>
              <a:rPr lang="cs-CZ" dirty="0" smtClean="0"/>
              <a:t>touhy</a:t>
            </a:r>
            <a:br>
              <a:rPr lang="cs-CZ" dirty="0" smtClean="0"/>
            </a:br>
            <a:r>
              <a:rPr lang="cs-CZ" dirty="0" smtClean="0"/>
              <a:t>k</a:t>
            </a:r>
            <a:r>
              <a:rPr lang="cs-CZ" dirty="0"/>
              <a:t> ložnici ozdobné spanilou si nevěstu zavádí.“ </a:t>
            </a:r>
          </a:p>
          <a:p>
            <a:pPr marL="68580" indent="0">
              <a:buNone/>
            </a:pPr>
            <a:r>
              <a:rPr lang="cs-CZ" dirty="0" smtClean="0"/>
              <a:t>(…)</a:t>
            </a:r>
            <a:endParaRPr lang="cs-CZ" dirty="0"/>
          </a:p>
          <a:p>
            <a:pPr marL="0" indent="0">
              <a:buNone/>
            </a:pPr>
            <a:r>
              <a:rPr lang="cs-CZ" dirty="0"/>
              <a:t>„A zde co ty? Hloubáním jen čas trávě </a:t>
            </a:r>
            <a:r>
              <a:rPr lang="cs-CZ" dirty="0" smtClean="0"/>
              <a:t>							neplodným</a:t>
            </a:r>
            <a:br>
              <a:rPr lang="cs-CZ" dirty="0" smtClean="0"/>
            </a:br>
            <a:r>
              <a:rPr lang="cs-CZ" dirty="0" smtClean="0"/>
              <a:t>štěstí </a:t>
            </a:r>
            <a:r>
              <a:rPr lang="cs-CZ" dirty="0"/>
              <a:t>svého jenom rozpřádáš tužby </a:t>
            </a:r>
            <a:r>
              <a:rPr lang="cs-CZ" dirty="0" smtClean="0"/>
              <a:t>sobecké</a:t>
            </a:r>
            <a:br>
              <a:rPr lang="cs-CZ" dirty="0" smtClean="0"/>
            </a:br>
            <a:r>
              <a:rPr lang="cs-CZ" dirty="0" smtClean="0"/>
              <a:t>a </a:t>
            </a:r>
            <a:r>
              <a:rPr lang="cs-CZ" dirty="0"/>
              <a:t>když nechce přijít, ruce ve klín zoufale </a:t>
            </a:r>
            <a:r>
              <a:rPr lang="cs-CZ" dirty="0" smtClean="0"/>
              <a:t>chýlíš.</a:t>
            </a:r>
            <a:br>
              <a:rPr lang="cs-CZ" dirty="0" smtClean="0"/>
            </a:br>
            <a:r>
              <a:rPr lang="cs-CZ" dirty="0" smtClean="0"/>
              <a:t>Vzchop </a:t>
            </a:r>
            <a:r>
              <a:rPr lang="cs-CZ" dirty="0"/>
              <a:t>se, pracuj! Byť pouze pluhem tam v líše </a:t>
            </a:r>
            <a:r>
              <a:rPr lang="cs-CZ" dirty="0" smtClean="0"/>
              <a:t>						</a:t>
            </a:r>
            <a:r>
              <a:rPr lang="cs-CZ" dirty="0" err="1" smtClean="0"/>
              <a:t>otecké</a:t>
            </a:r>
            <a:r>
              <a:rPr lang="cs-CZ" dirty="0" smtClean="0"/>
              <a:t>;</a:t>
            </a:r>
            <a:br>
              <a:rPr lang="cs-CZ" dirty="0" smtClean="0"/>
            </a:br>
            <a:r>
              <a:rPr lang="cs-CZ" dirty="0" smtClean="0"/>
              <a:t>k</a:t>
            </a:r>
            <a:r>
              <a:rPr lang="cs-CZ" dirty="0"/>
              <a:t> píli ti sudba přidá snad štěstí kvítko lahodné </a:t>
            </a:r>
            <a:r>
              <a:rPr lang="cs-CZ" dirty="0" smtClean="0"/>
              <a:t>–</a:t>
            </a:r>
            <a:br>
              <a:rPr lang="cs-CZ" dirty="0" smtClean="0"/>
            </a:br>
            <a:r>
              <a:rPr lang="cs-CZ" dirty="0" err="1" smtClean="0"/>
              <a:t>skoupa-li</a:t>
            </a:r>
            <a:r>
              <a:rPr lang="cs-CZ" dirty="0" smtClean="0"/>
              <a:t> </a:t>
            </a:r>
            <a:r>
              <a:rPr lang="cs-CZ" dirty="0"/>
              <a:t>zůstane však, lék v práci a útěchu </a:t>
            </a:r>
            <a:r>
              <a:rPr lang="cs-CZ" dirty="0" smtClean="0"/>
              <a:t>						         najdeš</a:t>
            </a:r>
            <a:r>
              <a:rPr lang="cs-CZ" dirty="0"/>
              <a:t>!“</a:t>
            </a:r>
          </a:p>
          <a:p>
            <a:endParaRPr lang="cs-CZ" dirty="0"/>
          </a:p>
          <a:p>
            <a:pPr marL="68580" indent="0">
              <a:buNone/>
            </a:pPr>
            <a:endParaRPr lang="cs-CZ" dirty="0"/>
          </a:p>
        </p:txBody>
      </p:sp>
    </p:spTree>
    <p:extLst>
      <p:ext uri="{BB962C8B-B14F-4D97-AF65-F5344CB8AC3E}">
        <p14:creationId xmlns:p14="http://schemas.microsoft.com/office/powerpoint/2010/main" val="900034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908720"/>
            <a:ext cx="6777317" cy="4923909"/>
          </a:xfrm>
        </p:spPr>
        <p:txBody>
          <a:bodyPr>
            <a:normAutofit fontScale="85000" lnSpcReduction="10000"/>
          </a:bodyPr>
          <a:lstStyle/>
          <a:p>
            <a:pPr marL="68580" indent="0">
              <a:buNone/>
            </a:pPr>
            <a:r>
              <a:rPr lang="cs-CZ" b="1" dirty="0" smtClean="0"/>
              <a:t>F. X. Šalda</a:t>
            </a:r>
          </a:p>
          <a:p>
            <a:pPr marL="68580" indent="0">
              <a:buNone/>
            </a:pPr>
            <a:r>
              <a:rPr lang="cs-CZ" i="1" dirty="0" smtClean="0"/>
              <a:t>Svatopluk Čech </a:t>
            </a:r>
            <a:r>
              <a:rPr lang="cs-CZ" dirty="0" smtClean="0"/>
              <a:t>(In: </a:t>
            </a:r>
            <a:r>
              <a:rPr lang="cs-CZ" i="1" dirty="0" smtClean="0"/>
              <a:t>Duše a dílo</a:t>
            </a:r>
            <a:r>
              <a:rPr lang="cs-CZ" dirty="0" smtClean="0"/>
              <a:t>, 1913)</a:t>
            </a:r>
          </a:p>
          <a:p>
            <a:pPr marL="68580" indent="0">
              <a:buNone/>
            </a:pPr>
            <a:r>
              <a:rPr lang="cs-CZ" dirty="0" smtClean="0"/>
              <a:t>„</a:t>
            </a:r>
            <a:r>
              <a:rPr lang="cs-CZ" dirty="0"/>
              <a:t>Čech byl sedlák, potomek starého uvědomělého selského rodu, a všichni sedláci byli a jsou idylikové nevědomky, samým základem své bytosti […]. ‚</a:t>
            </a:r>
            <a:r>
              <a:rPr lang="cs-CZ" dirty="0" err="1"/>
              <a:t>Arma</a:t>
            </a:r>
            <a:r>
              <a:rPr lang="cs-CZ" dirty="0"/>
              <a:t> </a:t>
            </a:r>
            <a:r>
              <a:rPr lang="cs-CZ" dirty="0" err="1"/>
              <a:t>virumque</a:t>
            </a:r>
            <a:r>
              <a:rPr lang="cs-CZ" dirty="0"/>
              <a:t>‘ zpíval starý epik, ale v Čechových eposech není ani mnoho bojů, ani mnoho mužů; Čech jest idylik, třebas se maskoval epikem. […] „Václav </a:t>
            </a:r>
            <a:r>
              <a:rPr lang="cs-CZ" dirty="0" err="1"/>
              <a:t>Živsa</a:t>
            </a:r>
            <a:r>
              <a:rPr lang="cs-CZ" dirty="0"/>
              <a:t>“ jest nejen formálním pokusem o klasickou idylu, ale i přímým ospravedlněním návratu k selské přírodě od městské </a:t>
            </a:r>
            <a:r>
              <a:rPr lang="cs-CZ" dirty="0" err="1"/>
              <a:t>pseudocivilizace</a:t>
            </a:r>
            <a:r>
              <a:rPr lang="cs-CZ" dirty="0"/>
              <a:t>; pozdější próza Čechova maluje znova a znova buď idylu vzpomínkovou jako zhaslý sen jedině pravého a celého života v dětské nevinnosti, nebo idylu vytouženou, často s příchutí rezignace a ne bez lehké melancholie umdleného </a:t>
            </a:r>
            <a:r>
              <a:rPr lang="cs-CZ" dirty="0" err="1"/>
              <a:t>horácovského</a:t>
            </a:r>
            <a:r>
              <a:rPr lang="cs-CZ" dirty="0"/>
              <a:t> ‚</a:t>
            </a:r>
            <a:r>
              <a:rPr lang="cs-CZ" dirty="0" err="1"/>
              <a:t>procul</a:t>
            </a:r>
            <a:r>
              <a:rPr lang="cs-CZ" dirty="0"/>
              <a:t> </a:t>
            </a:r>
            <a:r>
              <a:rPr lang="cs-CZ" dirty="0" err="1"/>
              <a:t>negotiis</a:t>
            </a:r>
            <a:r>
              <a:rPr lang="cs-CZ" dirty="0"/>
              <a:t>‘“ </a:t>
            </a:r>
          </a:p>
        </p:txBody>
      </p:sp>
    </p:spTree>
    <p:extLst>
      <p:ext uri="{BB962C8B-B14F-4D97-AF65-F5344CB8AC3E}">
        <p14:creationId xmlns:p14="http://schemas.microsoft.com/office/powerpoint/2010/main" val="1579466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027664"/>
            <a:ext cx="7024744" cy="817160"/>
          </a:xfrm>
        </p:spPr>
        <p:txBody>
          <a:bodyPr/>
          <a:lstStyle/>
          <a:p>
            <a:r>
              <a:rPr lang="cs-CZ" dirty="0" smtClean="0"/>
              <a:t>Realistická idyla</a:t>
            </a:r>
            <a:endParaRPr lang="cs-CZ" dirty="0"/>
          </a:p>
        </p:txBody>
      </p:sp>
      <p:sp>
        <p:nvSpPr>
          <p:cNvPr id="3" name="Zástupný symbol pro obsah 2"/>
          <p:cNvSpPr>
            <a:spLocks noGrp="1"/>
          </p:cNvSpPr>
          <p:nvPr>
            <p:ph idx="1"/>
          </p:nvPr>
        </p:nvSpPr>
        <p:spPr>
          <a:xfrm>
            <a:off x="1043492" y="1988840"/>
            <a:ext cx="6777317" cy="3843789"/>
          </a:xfrm>
        </p:spPr>
        <p:txBody>
          <a:bodyPr>
            <a:normAutofit fontScale="85000" lnSpcReduction="20000"/>
          </a:bodyPr>
          <a:lstStyle/>
          <a:p>
            <a:pPr marL="68580" indent="0">
              <a:buNone/>
            </a:pPr>
            <a:r>
              <a:rPr lang="cs-CZ" b="1" dirty="0" smtClean="0"/>
              <a:t>Ignát </a:t>
            </a:r>
            <a:r>
              <a:rPr lang="cs-CZ" b="1" dirty="0" err="1" smtClean="0"/>
              <a:t>Herrmann</a:t>
            </a:r>
            <a:r>
              <a:rPr lang="cs-CZ" b="1" dirty="0" smtClean="0"/>
              <a:t> </a:t>
            </a:r>
          </a:p>
          <a:p>
            <a:pPr marL="68580" indent="0">
              <a:buNone/>
            </a:pPr>
            <a:r>
              <a:rPr lang="cs-CZ" i="1" dirty="0" smtClean="0"/>
              <a:t>Otec Kondelík a ženich </a:t>
            </a:r>
            <a:r>
              <a:rPr lang="cs-CZ" i="1" dirty="0" err="1" smtClean="0"/>
              <a:t>Vejvara</a:t>
            </a:r>
            <a:r>
              <a:rPr lang="cs-CZ" i="1" dirty="0" smtClean="0"/>
              <a:t> </a:t>
            </a:r>
            <a:r>
              <a:rPr lang="cs-CZ" dirty="0" smtClean="0"/>
              <a:t>(1898)</a:t>
            </a:r>
          </a:p>
          <a:p>
            <a:pPr marL="68580" indent="0">
              <a:buNone/>
            </a:pPr>
            <a:r>
              <a:rPr lang="cs-CZ" i="1" dirty="0" smtClean="0"/>
              <a:t>Tchán Kondelík a zeť </a:t>
            </a:r>
            <a:r>
              <a:rPr lang="cs-CZ" i="1" dirty="0" err="1" smtClean="0"/>
              <a:t>Vejvara</a:t>
            </a:r>
            <a:r>
              <a:rPr lang="cs-CZ" i="1" dirty="0" smtClean="0"/>
              <a:t> </a:t>
            </a:r>
            <a:r>
              <a:rPr lang="cs-CZ" dirty="0" smtClean="0"/>
              <a:t>(1906)</a:t>
            </a:r>
          </a:p>
          <a:p>
            <a:pPr marL="68580" indent="0">
              <a:buNone/>
            </a:pPr>
            <a:r>
              <a:rPr lang="cs-CZ" dirty="0" smtClean="0"/>
              <a:t>Původně několik časopiseckých obrázků o panu Kondelíkovi (Švanda Dudák, Národní listy) z let 1886–1887</a:t>
            </a:r>
          </a:p>
          <a:p>
            <a:pPr marL="68580" indent="0">
              <a:buNone/>
            </a:pPr>
            <a:r>
              <a:rPr lang="cs-CZ" dirty="0" smtClean="0"/>
              <a:t>Charakteristické rysy kondelíkovské idyly:</a:t>
            </a:r>
          </a:p>
          <a:p>
            <a:pPr>
              <a:buFontTx/>
              <a:buChar char="-"/>
            </a:pPr>
            <a:r>
              <a:rPr lang="cs-CZ" dirty="0" smtClean="0"/>
              <a:t>Ohraničené štěstí</a:t>
            </a:r>
          </a:p>
          <a:p>
            <a:pPr>
              <a:buFontTx/>
              <a:buChar char="-"/>
            </a:pPr>
            <a:r>
              <a:rPr lang="cs-CZ" dirty="0" smtClean="0"/>
              <a:t>Jistota řádu</a:t>
            </a:r>
          </a:p>
          <a:p>
            <a:pPr>
              <a:buFontTx/>
              <a:buChar char="-"/>
            </a:pPr>
            <a:r>
              <a:rPr lang="cs-CZ" dirty="0" smtClean="0"/>
              <a:t>Chvála </a:t>
            </a:r>
            <a:r>
              <a:rPr lang="cs-CZ" dirty="0" err="1" smtClean="0"/>
              <a:t>prosřeného</a:t>
            </a:r>
            <a:r>
              <a:rPr lang="cs-CZ" dirty="0" smtClean="0"/>
              <a:t> stolu</a:t>
            </a:r>
          </a:p>
          <a:p>
            <a:pPr>
              <a:buFontTx/>
              <a:buChar char="-"/>
            </a:pPr>
            <a:r>
              <a:rPr lang="cs-CZ" dirty="0" smtClean="0"/>
              <a:t>„Radost páchnouti“</a:t>
            </a:r>
          </a:p>
          <a:p>
            <a:pPr>
              <a:buFontTx/>
              <a:buChar char="-"/>
            </a:pPr>
            <a:r>
              <a:rPr lang="cs-CZ" dirty="0" smtClean="0"/>
              <a:t>Idylický sex</a:t>
            </a:r>
            <a:endParaRPr lang="cs-CZ" dirty="0"/>
          </a:p>
        </p:txBody>
      </p:sp>
    </p:spTree>
    <p:extLst>
      <p:ext uri="{BB962C8B-B14F-4D97-AF65-F5344CB8AC3E}">
        <p14:creationId xmlns:p14="http://schemas.microsoft.com/office/powerpoint/2010/main" val="1168557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027664"/>
            <a:ext cx="7024744" cy="673144"/>
          </a:xfrm>
        </p:spPr>
        <p:txBody>
          <a:bodyPr>
            <a:normAutofit fontScale="90000"/>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844824"/>
            <a:ext cx="7128792" cy="4032448"/>
          </a:xfrm>
        </p:spPr>
      </p:pic>
    </p:spTree>
    <p:extLst>
      <p:ext uri="{BB962C8B-B14F-4D97-AF65-F5344CB8AC3E}">
        <p14:creationId xmlns:p14="http://schemas.microsoft.com/office/powerpoint/2010/main" val="23582234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68580" indent="0">
              <a:buNone/>
            </a:pPr>
            <a:r>
              <a:rPr lang="cs-CZ" b="1" dirty="0" smtClean="0"/>
              <a:t>Vilém Mrštík</a:t>
            </a:r>
          </a:p>
          <a:p>
            <a:pPr marL="68580" indent="0">
              <a:buNone/>
            </a:pPr>
            <a:r>
              <a:rPr lang="cs-CZ" i="1" dirty="0" smtClean="0"/>
              <a:t>Pohádka máje </a:t>
            </a:r>
            <a:r>
              <a:rPr lang="cs-CZ" dirty="0" smtClean="0"/>
              <a:t>(Světozor 1892, knižně 1897)</a:t>
            </a:r>
          </a:p>
          <a:p>
            <a:pPr marL="68580" indent="0">
              <a:buNone/>
            </a:pPr>
            <a:r>
              <a:rPr lang="cs-CZ" b="1" dirty="0" smtClean="0"/>
              <a:t>Karel Václav Rais </a:t>
            </a:r>
          </a:p>
          <a:p>
            <a:pPr marL="68580" indent="0">
              <a:buNone/>
            </a:pPr>
            <a:r>
              <a:rPr lang="cs-CZ" i="1" dirty="0" smtClean="0"/>
              <a:t>Zapadlí vlastenci </a:t>
            </a:r>
            <a:r>
              <a:rPr lang="cs-CZ" dirty="0" smtClean="0"/>
              <a:t>(1894)</a:t>
            </a:r>
          </a:p>
          <a:p>
            <a:pPr marL="68580" indent="0">
              <a:buNone/>
            </a:pPr>
            <a:r>
              <a:rPr lang="cs-CZ" i="1" dirty="0" smtClean="0"/>
              <a:t>Pantáta Bezoušek </a:t>
            </a:r>
            <a:r>
              <a:rPr lang="cs-CZ" dirty="0" smtClean="0"/>
              <a:t>(1897)</a:t>
            </a:r>
          </a:p>
          <a:p>
            <a:pPr marL="68580" indent="0">
              <a:buNone/>
            </a:pPr>
            <a:r>
              <a:rPr lang="cs-CZ" b="1" dirty="0" smtClean="0"/>
              <a:t>Jindřich Šimon </a:t>
            </a:r>
            <a:r>
              <a:rPr lang="cs-CZ" b="1" dirty="0" err="1" smtClean="0"/>
              <a:t>Baar</a:t>
            </a:r>
            <a:endParaRPr lang="cs-CZ" b="1" dirty="0" smtClean="0"/>
          </a:p>
          <a:p>
            <a:pPr marL="68580" indent="0">
              <a:buNone/>
            </a:pPr>
            <a:r>
              <a:rPr lang="cs-CZ" i="1" dirty="0" smtClean="0"/>
              <a:t>Jan </a:t>
            </a:r>
            <a:r>
              <a:rPr lang="cs-CZ" i="1" dirty="0" err="1" smtClean="0"/>
              <a:t>Cimbura</a:t>
            </a:r>
            <a:r>
              <a:rPr lang="cs-CZ" i="1" dirty="0" smtClean="0"/>
              <a:t> </a:t>
            </a:r>
            <a:r>
              <a:rPr lang="cs-CZ" dirty="0" smtClean="0"/>
              <a:t>(1908)</a:t>
            </a:r>
            <a:endParaRPr lang="cs-CZ" dirty="0"/>
          </a:p>
        </p:txBody>
      </p:sp>
    </p:spTree>
    <p:extLst>
      <p:ext uri="{BB962C8B-B14F-4D97-AF65-F5344CB8AC3E}">
        <p14:creationId xmlns:p14="http://schemas.microsoft.com/office/powerpoint/2010/main" val="2267605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Idyla v 1. polovině 20. století</a:t>
            </a:r>
            <a:endParaRPr lang="cs-CZ" dirty="0"/>
          </a:p>
        </p:txBody>
      </p:sp>
      <p:sp>
        <p:nvSpPr>
          <p:cNvPr id="3" name="Zástupný symbol pro obsah 2"/>
          <p:cNvSpPr>
            <a:spLocks noGrp="1"/>
          </p:cNvSpPr>
          <p:nvPr>
            <p:ph idx="1"/>
          </p:nvPr>
        </p:nvSpPr>
        <p:spPr/>
        <p:txBody>
          <a:bodyPr/>
          <a:lstStyle/>
          <a:p>
            <a:pPr marL="68580" indent="0">
              <a:buNone/>
            </a:pPr>
            <a:r>
              <a:rPr lang="cs-CZ" b="1" dirty="0"/>
              <a:t>Jindřich Šimon </a:t>
            </a:r>
            <a:r>
              <a:rPr lang="cs-CZ" b="1" dirty="0" err="1"/>
              <a:t>Baar</a:t>
            </a:r>
            <a:endParaRPr lang="cs-CZ" b="1" dirty="0"/>
          </a:p>
          <a:p>
            <a:pPr marL="68580" indent="0">
              <a:buNone/>
            </a:pPr>
            <a:r>
              <a:rPr lang="cs-CZ" i="1" dirty="0"/>
              <a:t>Jan </a:t>
            </a:r>
            <a:r>
              <a:rPr lang="cs-CZ" i="1" dirty="0" err="1"/>
              <a:t>Cimbura</a:t>
            </a:r>
            <a:r>
              <a:rPr lang="cs-CZ" i="1" dirty="0"/>
              <a:t> </a:t>
            </a:r>
            <a:r>
              <a:rPr lang="cs-CZ" dirty="0"/>
              <a:t>(1908)</a:t>
            </a:r>
          </a:p>
          <a:p>
            <a:pPr>
              <a:buFontTx/>
              <a:buChar char="-"/>
            </a:pPr>
            <a:r>
              <a:rPr lang="cs-CZ" dirty="0" smtClean="0"/>
              <a:t>„jihočeská idyla“, vystavěná na žánrovém půdorysu katolické lidovýchovné četby</a:t>
            </a:r>
          </a:p>
          <a:p>
            <a:pPr>
              <a:buFontTx/>
              <a:buChar char="-"/>
            </a:pPr>
            <a:r>
              <a:rPr lang="cs-CZ" dirty="0" smtClean="0"/>
              <a:t>Pokus o příklad „vzorného hrdiny“, nositele selských ctností, v době, kdy se česká vesnice nezadržitelně mění a patriarchální model se rozpadá</a:t>
            </a:r>
            <a:endParaRPr lang="cs-CZ" dirty="0"/>
          </a:p>
        </p:txBody>
      </p:sp>
    </p:spTree>
    <p:extLst>
      <p:ext uri="{BB962C8B-B14F-4D97-AF65-F5344CB8AC3E}">
        <p14:creationId xmlns:p14="http://schemas.microsoft.com/office/powerpoint/2010/main" val="30451058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lnSpcReduction="10000"/>
          </a:bodyPr>
          <a:lstStyle/>
          <a:p>
            <a:pPr marL="68580" indent="0">
              <a:buNone/>
            </a:pPr>
            <a:r>
              <a:rPr lang="cs-CZ" b="1" dirty="0" smtClean="0"/>
              <a:t>Vladislav Vančura</a:t>
            </a:r>
          </a:p>
          <a:p>
            <a:pPr marL="68580" indent="0">
              <a:buNone/>
            </a:pPr>
            <a:r>
              <a:rPr lang="cs-CZ" i="1" dirty="0" smtClean="0"/>
              <a:t>Rozmarné léto </a:t>
            </a:r>
            <a:r>
              <a:rPr lang="cs-CZ" dirty="0" smtClean="0"/>
              <a:t>(</a:t>
            </a:r>
            <a:r>
              <a:rPr lang="cs-CZ" dirty="0" smtClean="0"/>
              <a:t>1926)</a:t>
            </a:r>
            <a:endParaRPr lang="cs-CZ" dirty="0" smtClean="0"/>
          </a:p>
          <a:p>
            <a:pPr>
              <a:buFontTx/>
              <a:buChar char="-"/>
            </a:pPr>
            <a:r>
              <a:rPr lang="cs-CZ" dirty="0" smtClean="0"/>
              <a:t>Idylické prvky odlehčeny nasvícením v ironickém zrcadle maloměstského života</a:t>
            </a:r>
          </a:p>
          <a:p>
            <a:pPr marL="68580" indent="0">
              <a:buNone/>
            </a:pPr>
            <a:r>
              <a:rPr lang="cs-CZ" b="1" dirty="0" smtClean="0"/>
              <a:t>Karel Poláček</a:t>
            </a:r>
          </a:p>
          <a:p>
            <a:pPr marL="68580" indent="0">
              <a:buNone/>
            </a:pPr>
            <a:r>
              <a:rPr lang="cs-CZ" i="1" dirty="0" smtClean="0"/>
              <a:t>Bylo nás pět </a:t>
            </a:r>
            <a:r>
              <a:rPr lang="cs-CZ" dirty="0" smtClean="0"/>
              <a:t>(1943, vyd. 1946)</a:t>
            </a:r>
          </a:p>
          <a:p>
            <a:pPr>
              <a:buFontTx/>
              <a:buChar char="-"/>
            </a:pPr>
            <a:r>
              <a:rPr lang="cs-CZ" dirty="0" smtClean="0"/>
              <a:t>Idylické prvky jsou spojeny s humorem a nostalgií</a:t>
            </a:r>
          </a:p>
          <a:p>
            <a:pPr marL="68580" indent="0">
              <a:buNone/>
            </a:pPr>
            <a:r>
              <a:rPr lang="cs-CZ" b="1" dirty="0" smtClean="0"/>
              <a:t>Jaroslav Havlíček</a:t>
            </a:r>
          </a:p>
          <a:p>
            <a:pPr marL="68580" indent="0">
              <a:buNone/>
            </a:pPr>
            <a:r>
              <a:rPr lang="cs-CZ" i="1" dirty="0" err="1" smtClean="0"/>
              <a:t>Helimadoe</a:t>
            </a:r>
            <a:r>
              <a:rPr lang="cs-CZ" dirty="0" smtClean="0"/>
              <a:t> (1940)</a:t>
            </a:r>
          </a:p>
          <a:p>
            <a:pPr>
              <a:buFontTx/>
              <a:buChar char="-"/>
            </a:pPr>
            <a:r>
              <a:rPr lang="cs-CZ" dirty="0" smtClean="0"/>
              <a:t>Idylické prvky se mísí s hořkostí, slazenou nostalgickým ohlédnutím za dětstvím</a:t>
            </a:r>
            <a:endParaRPr lang="cs-CZ" dirty="0"/>
          </a:p>
        </p:txBody>
      </p:sp>
    </p:spTree>
    <p:extLst>
      <p:ext uri="{BB962C8B-B14F-4D97-AF65-F5344CB8AC3E}">
        <p14:creationId xmlns:p14="http://schemas.microsoft.com/office/powerpoint/2010/main" val="35552177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lstStyle/>
          <a:p>
            <a:pPr marL="68580" indent="0">
              <a:buNone/>
            </a:pPr>
            <a:r>
              <a:rPr lang="cs-CZ" b="1" dirty="0" smtClean="0"/>
              <a:t>Karel Čapek</a:t>
            </a:r>
          </a:p>
          <a:p>
            <a:pPr marL="68580" indent="0">
              <a:buNone/>
            </a:pPr>
            <a:r>
              <a:rPr lang="cs-CZ" i="1" dirty="0" smtClean="0"/>
              <a:t>Obyčejný život </a:t>
            </a:r>
            <a:r>
              <a:rPr lang="cs-CZ" dirty="0" smtClean="0"/>
              <a:t>(1934)</a:t>
            </a:r>
          </a:p>
          <a:p>
            <a:pPr>
              <a:buFontTx/>
              <a:buChar char="-"/>
            </a:pPr>
            <a:r>
              <a:rPr lang="cs-CZ" dirty="0" smtClean="0"/>
              <a:t>„pedantická“ idyla je jen jedna z možných interpretací vlastního života, pod jejímž povrchem se skrývají „černí pavouci“ </a:t>
            </a:r>
          </a:p>
          <a:p>
            <a:pPr>
              <a:buFontTx/>
              <a:buChar char="-"/>
            </a:pPr>
            <a:r>
              <a:rPr lang="cs-CZ" dirty="0" smtClean="0"/>
              <a:t>Otevírá hlubší otázky po smyslu lidského života</a:t>
            </a:r>
            <a:endParaRPr lang="cs-CZ" dirty="0"/>
          </a:p>
        </p:txBody>
      </p:sp>
    </p:spTree>
    <p:extLst>
      <p:ext uri="{BB962C8B-B14F-4D97-AF65-F5344CB8AC3E}">
        <p14:creationId xmlns:p14="http://schemas.microsoft.com/office/powerpoint/2010/main" val="15101728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5400600"/>
          </a:xfrm>
        </p:spPr>
        <p:txBody>
          <a:bodyPr>
            <a:normAutofit fontScale="92500" lnSpcReduction="10000"/>
          </a:bodyPr>
          <a:lstStyle/>
          <a:p>
            <a:pPr marL="68580" indent="0">
              <a:buNone/>
            </a:pPr>
            <a:r>
              <a:rPr lang="cs-CZ" dirty="0"/>
              <a:t>Po celý život jsem byl čtenářem knížek. Co jsem přečetl podivuhodných dobrodružství, co potkal tragických lidí a zvláštních povah, – jako by nebylo o čem jiném mluvit a psát než o neobyčejných, výjimečných a ojedinělých případech a náhodách! Vždyť přece život není mimořádné dobrodružství, nýbrž obecný zákon; to, co je v něm neobyčejného a nevšedního, je jenom zaskřípění v jeho soukolí. Neměli bychom vlastně oslavovat život v jeho normalitě a obyčejnosti? Je snad méně životem proto, že to v něm nezaskřípělo a nezaúpělo a nehrozilo se rozletět? Zato jsme udělali hromadu práce a splnili všechny náležitosti od narození až do smrti. Byl to celkem šťastný život, a já se nestydím za to malé a pravidelné štěstí, které jsem nacházel v pedantické idyle svého života. </a:t>
            </a:r>
          </a:p>
        </p:txBody>
      </p:sp>
    </p:spTree>
    <p:extLst>
      <p:ext uri="{BB962C8B-B14F-4D97-AF65-F5344CB8AC3E}">
        <p14:creationId xmlns:p14="http://schemas.microsoft.com/office/powerpoint/2010/main" val="490229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764704"/>
            <a:ext cx="6777317" cy="5544616"/>
          </a:xfrm>
        </p:spPr>
        <p:txBody>
          <a:bodyPr>
            <a:normAutofit fontScale="92500" lnSpcReduction="20000"/>
          </a:bodyPr>
          <a:lstStyle/>
          <a:p>
            <a:pPr marL="68580" indent="0">
              <a:buNone/>
            </a:pPr>
            <a:r>
              <a:rPr lang="cs-CZ" dirty="0"/>
              <a:t> Já jsem takový obyčejný člověk, pěnkavko, jako ti druzí, co žijí za plotem; teď jsem zahradník, ale tomu mě naučil starý pán – ono se skoro nic neděje nadarmo, takový je ve všem divný a moudrý pořádek, taková je to rovná a nutná cesta. Od malička až sem. Tak, </a:t>
            </a:r>
            <a:r>
              <a:rPr lang="cs-CZ" dirty="0" smtClean="0"/>
              <a:t>to </a:t>
            </a:r>
            <a:r>
              <a:rPr lang="cs-CZ" dirty="0"/>
              <a:t>je ta souvislá historie o člověku. Tahle prostá a pedantická idyla, ano. </a:t>
            </a:r>
            <a:endParaRPr lang="cs-CZ" dirty="0" smtClean="0"/>
          </a:p>
          <a:p>
            <a:pPr marL="68580" indent="0">
              <a:buNone/>
            </a:pPr>
            <a:r>
              <a:rPr lang="cs-CZ" dirty="0" smtClean="0"/>
              <a:t>Amen </a:t>
            </a:r>
            <a:r>
              <a:rPr lang="cs-CZ" dirty="0"/>
              <a:t>a ano, je to pravda. Ale ona je tady ještě jedna historie, která je taky souvislá a taky tak pravdivá. To je ta historie o někom, kdo chtěl jaksi vyniknout nad to malé prostředí, v němž se narodil, nad ty truhláře a kameníky, nad své kamarády, nad svou školní třídu, pořád a pořád. To je taky od malička a jde to až po sám konec. A je to život udělaný z docela jiné látky, takové neuspokojené a nafukující se, která chce pořád víc místa pro sebe. Člověk už nemyslí na práci, ale sám na sebe a na to, aby byl víc než druzí</a:t>
            </a:r>
            <a:r>
              <a:rPr lang="cs-CZ"/>
              <a:t>. </a:t>
            </a:r>
            <a:endParaRPr lang="cs-CZ" dirty="0"/>
          </a:p>
        </p:txBody>
      </p:sp>
    </p:spTree>
    <p:extLst>
      <p:ext uri="{BB962C8B-B14F-4D97-AF65-F5344CB8AC3E}">
        <p14:creationId xmlns:p14="http://schemas.microsoft.com/office/powerpoint/2010/main" val="2967609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Idyla v antice</a:t>
            </a:r>
            <a:endParaRPr lang="cs-CZ" dirty="0"/>
          </a:p>
        </p:txBody>
      </p:sp>
      <p:sp>
        <p:nvSpPr>
          <p:cNvPr id="3" name="Zástupný symbol pro obsah 2"/>
          <p:cNvSpPr>
            <a:spLocks noGrp="1"/>
          </p:cNvSpPr>
          <p:nvPr>
            <p:ph idx="1"/>
          </p:nvPr>
        </p:nvSpPr>
        <p:spPr/>
        <p:txBody>
          <a:bodyPr>
            <a:normAutofit fontScale="92500" lnSpcReduction="10000"/>
          </a:bodyPr>
          <a:lstStyle/>
          <a:p>
            <a:pPr marL="68580" indent="0">
              <a:buNone/>
            </a:pPr>
            <a:r>
              <a:rPr lang="cs-CZ" b="1" dirty="0" err="1" smtClean="0"/>
              <a:t>Theokritos</a:t>
            </a:r>
            <a:r>
              <a:rPr lang="cs-CZ" dirty="0" smtClean="0"/>
              <a:t> (* asi 310 př. Kr.)</a:t>
            </a:r>
          </a:p>
          <a:p>
            <a:pPr marL="68580" indent="0">
              <a:buNone/>
            </a:pPr>
            <a:r>
              <a:rPr lang="cs-CZ" i="1" dirty="0" err="1" smtClean="0"/>
              <a:t>Thyrsis</a:t>
            </a:r>
            <a:endParaRPr lang="cs-CZ" i="1" dirty="0" smtClean="0"/>
          </a:p>
          <a:p>
            <a:pPr marL="68580" indent="0">
              <a:buNone/>
            </a:pPr>
            <a:r>
              <a:rPr lang="cs-CZ" dirty="0" smtClean="0"/>
              <a:t>Mile zní, pastýři, ševel té sosny, která si zpívá</a:t>
            </a:r>
          </a:p>
          <a:p>
            <a:pPr marL="68580" indent="0">
              <a:buNone/>
            </a:pPr>
            <a:r>
              <a:rPr lang="cs-CZ" dirty="0" smtClean="0"/>
              <a:t>u toho pramene tam, tvá šalmaj také zní mile.</a:t>
            </a:r>
          </a:p>
          <a:p>
            <a:pPr marL="68580" indent="0">
              <a:buNone/>
            </a:pPr>
            <a:r>
              <a:rPr lang="cs-CZ" dirty="0" smtClean="0"/>
              <a:t>Druhá cena hned po </a:t>
            </a:r>
            <a:r>
              <a:rPr lang="cs-CZ" dirty="0" err="1" smtClean="0"/>
              <a:t>Panovi</a:t>
            </a:r>
            <a:r>
              <a:rPr lang="cs-CZ" dirty="0" smtClean="0"/>
              <a:t> jistě je tvoje:</a:t>
            </a:r>
          </a:p>
          <a:p>
            <a:pPr marL="68580" indent="0">
              <a:buNone/>
            </a:pPr>
            <a:r>
              <a:rPr lang="cs-CZ" dirty="0" smtClean="0"/>
              <a:t>Když se mu zlíbí rohatý kozel, vezmeš si kozu;</a:t>
            </a:r>
          </a:p>
          <a:p>
            <a:pPr marL="68580" indent="0">
              <a:buNone/>
            </a:pPr>
            <a:r>
              <a:rPr lang="cs-CZ" dirty="0" smtClean="0"/>
              <a:t>Jestli si kozu vybere on, pak připadne tobě</a:t>
            </a:r>
          </a:p>
          <a:p>
            <a:pPr marL="68580" indent="0">
              <a:buNone/>
            </a:pPr>
            <a:r>
              <a:rPr lang="cs-CZ" dirty="0" smtClean="0"/>
              <a:t>Kůzle, a kůzle je dobrá pochoutka, dokud je          						mladé.</a:t>
            </a:r>
            <a:endParaRPr lang="cs-CZ" dirty="0"/>
          </a:p>
        </p:txBody>
      </p:sp>
    </p:spTree>
    <p:extLst>
      <p:ext uri="{BB962C8B-B14F-4D97-AF65-F5344CB8AC3E}">
        <p14:creationId xmlns:p14="http://schemas.microsoft.com/office/powerpoint/2010/main" val="257626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fontScale="70000" lnSpcReduction="20000"/>
          </a:bodyPr>
          <a:lstStyle/>
          <a:p>
            <a:pPr marL="68580" indent="0">
              <a:buNone/>
            </a:pPr>
            <a:r>
              <a:rPr lang="cs-CZ" b="1" dirty="0" smtClean="0"/>
              <a:t>Publius Vergilius </a:t>
            </a:r>
            <a:r>
              <a:rPr lang="cs-CZ" b="1" dirty="0" err="1" smtClean="0"/>
              <a:t>Maro</a:t>
            </a:r>
            <a:r>
              <a:rPr lang="cs-CZ" b="1" dirty="0" smtClean="0"/>
              <a:t> </a:t>
            </a:r>
            <a:r>
              <a:rPr lang="cs-CZ" dirty="0" smtClean="0"/>
              <a:t>(70 př. Kr. – 19. př. Kr.)</a:t>
            </a:r>
          </a:p>
          <a:p>
            <a:pPr marL="68580" indent="0">
              <a:buNone/>
            </a:pPr>
            <a:r>
              <a:rPr lang="cs-CZ" i="1" dirty="0" err="1" smtClean="0"/>
              <a:t>Bucolica</a:t>
            </a:r>
            <a:r>
              <a:rPr lang="cs-CZ" dirty="0" smtClean="0"/>
              <a:t> (</a:t>
            </a:r>
            <a:r>
              <a:rPr lang="cs-CZ" i="1" dirty="0" smtClean="0"/>
              <a:t>Zpěvy pastýřské</a:t>
            </a:r>
            <a:r>
              <a:rPr lang="cs-CZ" dirty="0" smtClean="0"/>
              <a:t>)</a:t>
            </a:r>
          </a:p>
          <a:p>
            <a:pPr marL="68580" indent="0">
              <a:buNone/>
            </a:pPr>
            <a:r>
              <a:rPr lang="cs-CZ" dirty="0" smtClean="0"/>
              <a:t>Ó, kéž zálibu máš být se mnou na selských polích, v nízkých chatrčích bydlet a šípem jeleny střílet,</a:t>
            </a:r>
          </a:p>
          <a:p>
            <a:pPr marL="68580" indent="0">
              <a:buNone/>
            </a:pPr>
            <a:r>
              <a:rPr lang="cs-CZ" dirty="0"/>
              <a:t>n</a:t>
            </a:r>
            <a:r>
              <a:rPr lang="cs-CZ" dirty="0" smtClean="0"/>
              <a:t>eb též k ibišku </a:t>
            </a:r>
            <a:r>
              <a:rPr lang="cs-CZ" dirty="0" err="1" smtClean="0"/>
              <a:t>křům</a:t>
            </a:r>
            <a:r>
              <a:rPr lang="cs-CZ" dirty="0" smtClean="0"/>
              <a:t> svá kůzlata na pastvu honit!</a:t>
            </a:r>
          </a:p>
          <a:p>
            <a:pPr marL="68580" indent="0">
              <a:buNone/>
            </a:pPr>
            <a:r>
              <a:rPr lang="cs-CZ" dirty="0" smtClean="0"/>
              <a:t>V lesích jako bůh Pan bys zpíval zároveň se mnou.</a:t>
            </a:r>
          </a:p>
          <a:p>
            <a:pPr marL="68580" indent="0">
              <a:buNone/>
            </a:pPr>
            <a:r>
              <a:rPr lang="cs-CZ" dirty="0" smtClean="0"/>
              <a:t>Prvý byl Pan, jenž několik třtin kdys spojovat počal</a:t>
            </a:r>
          </a:p>
          <a:p>
            <a:pPr marL="68580" indent="0">
              <a:buNone/>
            </a:pPr>
            <a:r>
              <a:rPr lang="cs-CZ" dirty="0"/>
              <a:t>v</a:t>
            </a:r>
            <a:r>
              <a:rPr lang="cs-CZ" dirty="0" smtClean="0"/>
              <a:t>oskem – měl na péči Pan jak pastýře ovcí, tak ovce.</a:t>
            </a:r>
          </a:p>
          <a:p>
            <a:pPr marL="68580" indent="0">
              <a:buNone/>
            </a:pPr>
            <a:endParaRPr lang="cs-CZ" dirty="0" smtClean="0"/>
          </a:p>
          <a:p>
            <a:pPr marL="68580" indent="0">
              <a:buNone/>
            </a:pPr>
            <a:r>
              <a:rPr lang="cs-CZ" i="1" dirty="0" err="1" smtClean="0"/>
              <a:t>Georgica</a:t>
            </a:r>
            <a:r>
              <a:rPr lang="cs-CZ" dirty="0" smtClean="0"/>
              <a:t> (</a:t>
            </a:r>
            <a:r>
              <a:rPr lang="cs-CZ" i="1" dirty="0" smtClean="0"/>
              <a:t>Zpěvy rolnické</a:t>
            </a:r>
            <a:r>
              <a:rPr lang="cs-CZ" dirty="0" smtClean="0"/>
              <a:t>)</a:t>
            </a:r>
          </a:p>
          <a:p>
            <a:pPr marL="68580" indent="0">
              <a:buNone/>
            </a:pPr>
            <a:r>
              <a:rPr lang="cs-CZ" dirty="0" smtClean="0"/>
              <a:t>Jak jsou rolníci šťastni, když vlastní výhody znají!</a:t>
            </a:r>
          </a:p>
          <a:p>
            <a:pPr marL="68580" indent="0">
              <a:buNone/>
            </a:pPr>
            <a:r>
              <a:rPr lang="cs-CZ" dirty="0" smtClean="0"/>
              <a:t>Poctivá zem jim sama a daleko svárlivých bojů</a:t>
            </a:r>
          </a:p>
          <a:p>
            <a:pPr marL="68580" indent="0">
              <a:buNone/>
            </a:pPr>
            <a:r>
              <a:rPr lang="cs-CZ" dirty="0" smtClean="0"/>
              <a:t>Dává výživu snadnou, již rodí jim v hojnosti z půdy,</a:t>
            </a:r>
          </a:p>
          <a:p>
            <a:pPr marL="68580" indent="0">
              <a:buNone/>
            </a:pPr>
            <a:r>
              <a:rPr lang="cs-CZ" dirty="0"/>
              <a:t>t</a:t>
            </a:r>
            <a:r>
              <a:rPr lang="cs-CZ" dirty="0" smtClean="0"/>
              <a:t>řebaže vysoký dům, jenž hrdým pyšní se vchodem,</a:t>
            </a:r>
          </a:p>
          <a:p>
            <a:pPr marL="68580" indent="0">
              <a:buNone/>
            </a:pPr>
            <a:r>
              <a:rPr lang="cs-CZ" dirty="0" err="1" smtClean="0"/>
              <a:t>zza</a:t>
            </a:r>
            <a:r>
              <a:rPr lang="cs-CZ" dirty="0" smtClean="0"/>
              <a:t> rána klientů proud jim ze všech nechrlí komnat,</a:t>
            </a:r>
          </a:p>
          <a:p>
            <a:pPr marL="68580" indent="0">
              <a:buNone/>
            </a:pPr>
            <a:r>
              <a:rPr lang="cs-CZ" dirty="0"/>
              <a:t>t</a:t>
            </a:r>
            <a:r>
              <a:rPr lang="cs-CZ" dirty="0" smtClean="0"/>
              <a:t>řebaže vchod, jenž želvou se skví, v nich nebudí touhu,</a:t>
            </a:r>
          </a:p>
          <a:p>
            <a:pPr marL="68580" indent="0">
              <a:buNone/>
            </a:pPr>
            <a:r>
              <a:rPr lang="cs-CZ" dirty="0"/>
              <a:t>n</a:t>
            </a:r>
            <a:r>
              <a:rPr lang="cs-CZ" dirty="0" smtClean="0"/>
              <a:t>ebudí korintské vázy ni zlatem vyšité šaty, </a:t>
            </a:r>
          </a:p>
          <a:p>
            <a:pPr marL="68580" indent="0">
              <a:buNone/>
            </a:pPr>
            <a:r>
              <a:rPr lang="cs-CZ" dirty="0" smtClean="0"/>
              <a:t>Třebaže fénický nach jim nebarví bělostnou vlnu,</a:t>
            </a:r>
          </a:p>
          <a:p>
            <a:pPr marL="68580" indent="0">
              <a:buNone/>
            </a:pPr>
            <a:r>
              <a:rPr lang="cs-CZ" dirty="0"/>
              <a:t>t</a:t>
            </a:r>
            <a:r>
              <a:rPr lang="cs-CZ" dirty="0" smtClean="0"/>
              <a:t>řebaže skořice vonná se nemísí s olejem čistým.</a:t>
            </a:r>
            <a:endParaRPr lang="cs-CZ" dirty="0"/>
          </a:p>
        </p:txBody>
      </p:sp>
    </p:spTree>
    <p:extLst>
      <p:ext uri="{BB962C8B-B14F-4D97-AF65-F5344CB8AC3E}">
        <p14:creationId xmlns:p14="http://schemas.microsoft.com/office/powerpoint/2010/main" val="1747468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normAutofit fontScale="70000" lnSpcReduction="20000"/>
          </a:bodyPr>
          <a:lstStyle/>
          <a:p>
            <a:pPr marL="68580" indent="0">
              <a:buNone/>
            </a:pPr>
            <a:r>
              <a:rPr lang="cs-CZ" b="1" dirty="0" err="1" smtClean="0"/>
              <a:t>Quintus</a:t>
            </a:r>
            <a:r>
              <a:rPr lang="cs-CZ" b="1" dirty="0" smtClean="0"/>
              <a:t> Horatius </a:t>
            </a:r>
            <a:r>
              <a:rPr lang="cs-CZ" b="1" dirty="0" err="1" smtClean="0"/>
              <a:t>Flaccus</a:t>
            </a:r>
            <a:r>
              <a:rPr lang="cs-CZ" b="1" dirty="0" smtClean="0"/>
              <a:t> </a:t>
            </a:r>
            <a:r>
              <a:rPr lang="cs-CZ" dirty="0" smtClean="0"/>
              <a:t>(65 př. Kr. – 8 př. Kr.)</a:t>
            </a:r>
          </a:p>
          <a:p>
            <a:pPr marL="68580" indent="0">
              <a:buNone/>
            </a:pPr>
            <a:r>
              <a:rPr lang="cs-CZ" i="1" dirty="0" smtClean="0"/>
              <a:t>Epódy</a:t>
            </a:r>
          </a:p>
          <a:p>
            <a:pPr marL="68580" indent="0">
              <a:buNone/>
            </a:pPr>
            <a:r>
              <a:rPr lang="cs-CZ" dirty="0" smtClean="0"/>
              <a:t>Kdo stranou žije tržišť, pěkně v poklidu,</a:t>
            </a:r>
          </a:p>
          <a:p>
            <a:pPr marL="68580" indent="0">
              <a:buNone/>
            </a:pPr>
            <a:r>
              <a:rPr lang="cs-CZ" dirty="0"/>
              <a:t>t</a:t>
            </a:r>
            <a:r>
              <a:rPr lang="cs-CZ" dirty="0" smtClean="0"/>
              <a:t>ak jako naši prapředci, </a:t>
            </a:r>
          </a:p>
          <a:p>
            <a:pPr marL="68580" indent="0">
              <a:buNone/>
            </a:pPr>
            <a:r>
              <a:rPr lang="cs-CZ" dirty="0"/>
              <a:t>t</a:t>
            </a:r>
            <a:r>
              <a:rPr lang="cs-CZ" dirty="0" smtClean="0"/>
              <a:t>en žije šťastně: s volky kypří rodný lán</a:t>
            </a:r>
          </a:p>
          <a:p>
            <a:pPr marL="68580" indent="0">
              <a:buNone/>
            </a:pPr>
            <a:r>
              <a:rPr lang="cs-CZ" dirty="0" smtClean="0"/>
              <a:t>a neví, co je lichvařit.</a:t>
            </a:r>
          </a:p>
          <a:p>
            <a:pPr marL="68580" indent="0">
              <a:buNone/>
            </a:pPr>
            <a:r>
              <a:rPr lang="cs-CZ" dirty="0" smtClean="0"/>
              <a:t>Zlá polnice, hlas vojáků, ho nevzbouzí,</a:t>
            </a:r>
          </a:p>
          <a:p>
            <a:pPr marL="68580" indent="0">
              <a:buNone/>
            </a:pPr>
            <a:r>
              <a:rPr lang="cs-CZ" dirty="0"/>
              <a:t>v</a:t>
            </a:r>
            <a:r>
              <a:rPr lang="cs-CZ" dirty="0" smtClean="0"/>
              <a:t>ztek moře neživí v něm strach,</a:t>
            </a:r>
          </a:p>
          <a:p>
            <a:pPr marL="68580" indent="0">
              <a:buNone/>
            </a:pPr>
            <a:r>
              <a:rPr lang="cs-CZ" dirty="0"/>
              <a:t>v</a:t>
            </a:r>
            <a:r>
              <a:rPr lang="cs-CZ" dirty="0" smtClean="0"/>
              <a:t>šem okázalým prahům vlivných občanů</a:t>
            </a:r>
          </a:p>
          <a:p>
            <a:pPr marL="68580" indent="0">
              <a:buNone/>
            </a:pPr>
            <a:r>
              <a:rPr lang="cs-CZ" dirty="0"/>
              <a:t>a</a:t>
            </a:r>
            <a:r>
              <a:rPr lang="cs-CZ" dirty="0" smtClean="0"/>
              <a:t> </a:t>
            </a:r>
            <a:r>
              <a:rPr lang="cs-CZ" dirty="0" err="1" smtClean="0"/>
              <a:t>Foru</a:t>
            </a:r>
            <a:r>
              <a:rPr lang="cs-CZ" dirty="0" smtClean="0"/>
              <a:t> též se vyhýbá. </a:t>
            </a:r>
          </a:p>
          <a:p>
            <a:pPr marL="68580" indent="0">
              <a:buNone/>
            </a:pPr>
            <a:r>
              <a:rPr lang="cs-CZ" dirty="0" smtClean="0"/>
              <a:t>Svou vlastní rukou se ztepilým topolem </a:t>
            </a:r>
          </a:p>
          <a:p>
            <a:pPr marL="68580" indent="0">
              <a:buNone/>
            </a:pPr>
            <a:r>
              <a:rPr lang="cs-CZ" dirty="0"/>
              <a:t>k</a:t>
            </a:r>
            <a:r>
              <a:rPr lang="cs-CZ" dirty="0" smtClean="0"/>
              <a:t>eř vzrostlé révy sezdává</a:t>
            </a:r>
          </a:p>
          <a:p>
            <a:pPr marL="68580" indent="0">
              <a:buNone/>
            </a:pPr>
            <a:r>
              <a:rPr lang="cs-CZ" dirty="0"/>
              <a:t>a</a:t>
            </a:r>
            <a:r>
              <a:rPr lang="cs-CZ" dirty="0" smtClean="0"/>
              <a:t> pak zas hledí na toulavá stádečka,</a:t>
            </a:r>
          </a:p>
          <a:p>
            <a:pPr marL="68580" indent="0">
              <a:buNone/>
            </a:pPr>
            <a:r>
              <a:rPr lang="cs-CZ" dirty="0"/>
              <a:t>j</a:t>
            </a:r>
            <a:r>
              <a:rPr lang="cs-CZ" dirty="0" smtClean="0"/>
              <a:t>ak bučí v skrytém údolí.</a:t>
            </a:r>
          </a:p>
          <a:p>
            <a:pPr marL="68580" indent="0">
              <a:buNone/>
            </a:pPr>
            <a:r>
              <a:rPr lang="cs-CZ" dirty="0" smtClean="0"/>
              <a:t>Štěp zbavuje všech suchých větví kosířem</a:t>
            </a:r>
          </a:p>
          <a:p>
            <a:pPr marL="68580" indent="0">
              <a:buNone/>
            </a:pPr>
            <a:r>
              <a:rPr lang="cs-CZ" dirty="0" smtClean="0"/>
              <a:t>a úrodnější roubuje;</a:t>
            </a:r>
          </a:p>
          <a:p>
            <a:pPr marL="68580" indent="0">
              <a:buNone/>
            </a:pPr>
            <a:r>
              <a:rPr lang="cs-CZ" dirty="0"/>
              <a:t>m</a:t>
            </a:r>
            <a:r>
              <a:rPr lang="cs-CZ" dirty="0" smtClean="0"/>
              <a:t>ed z plástů do vymytých amfor přelévá</a:t>
            </a:r>
          </a:p>
          <a:p>
            <a:pPr marL="68580" indent="0">
              <a:buNone/>
            </a:pPr>
            <a:r>
              <a:rPr lang="cs-CZ" dirty="0"/>
              <a:t>a</a:t>
            </a:r>
            <a:r>
              <a:rPr lang="cs-CZ" dirty="0" smtClean="0"/>
              <a:t> stříhá slabé ovečky.</a:t>
            </a:r>
            <a:endParaRPr lang="cs-CZ" dirty="0"/>
          </a:p>
        </p:txBody>
      </p:sp>
    </p:spTree>
    <p:extLst>
      <p:ext uri="{BB962C8B-B14F-4D97-AF65-F5344CB8AC3E}">
        <p14:creationId xmlns:p14="http://schemas.microsoft.com/office/powerpoint/2010/main" val="2560841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027664"/>
            <a:ext cx="7024744" cy="601136"/>
          </a:xfrm>
        </p:spPr>
        <p:txBody>
          <a:bodyPr>
            <a:normAutofit/>
          </a:bodyPr>
          <a:lstStyle/>
          <a:p>
            <a:r>
              <a:rPr lang="cs-CZ" sz="3200" dirty="0" smtClean="0"/>
              <a:t>Idyla v době národního obrození</a:t>
            </a:r>
            <a:endParaRPr lang="cs-CZ" sz="3200" dirty="0"/>
          </a:p>
        </p:txBody>
      </p:sp>
      <p:sp>
        <p:nvSpPr>
          <p:cNvPr id="3" name="Zástupný symbol pro obsah 2"/>
          <p:cNvSpPr>
            <a:spLocks noGrp="1"/>
          </p:cNvSpPr>
          <p:nvPr>
            <p:ph idx="1"/>
          </p:nvPr>
        </p:nvSpPr>
        <p:spPr>
          <a:xfrm>
            <a:off x="1043492" y="1772816"/>
            <a:ext cx="6777317" cy="4059813"/>
          </a:xfrm>
        </p:spPr>
        <p:txBody>
          <a:bodyPr>
            <a:normAutofit fontScale="85000" lnSpcReduction="20000"/>
          </a:bodyPr>
          <a:lstStyle/>
          <a:p>
            <a:pPr marL="68580" indent="0">
              <a:buNone/>
            </a:pPr>
            <a:r>
              <a:rPr lang="cs-CZ" dirty="0"/>
              <a:t>„[N]a </a:t>
            </a:r>
            <a:r>
              <a:rPr lang="cs-CZ" dirty="0" smtClean="0"/>
              <a:t>základě stoicismu snažil </a:t>
            </a:r>
            <a:r>
              <a:rPr lang="cs-CZ" dirty="0"/>
              <a:t>se </a:t>
            </a:r>
            <a:r>
              <a:rPr lang="cs-CZ" dirty="0" smtClean="0"/>
              <a:t>[tento postoj] vytvořit </a:t>
            </a:r>
            <a:r>
              <a:rPr lang="cs-CZ" dirty="0"/>
              <a:t>podmínky pro trvalé lidské štěstí, vlastně spokojenost tím, že všechny výstřelky individuálního citu a vůle podřizoval rozumu a ovšem i ctnosti, která v těchto všedních případech neposkytovala sílu k mimořádným výkonům, ale klid čistého, ničím neznepokojeného svědomí. Stoicismus i rozmarný epikureismus byly jádrem tohoto klasicistického názoru na život a na lidské štěstí. Jako obvykle v podobných případech nešlo tu o nějaké hlubší obecné studium těchto filosofických směrů z jejich původních pramenů, nýbrž spíše o zhuštění a zjednodušení nauky v několika obecných tezích, aplikovaných na různé situace životní</a:t>
            </a:r>
            <a:r>
              <a:rPr lang="cs-CZ" dirty="0" smtClean="0"/>
              <a:t>“</a:t>
            </a:r>
          </a:p>
          <a:p>
            <a:pPr marL="68580" indent="0">
              <a:buNone/>
            </a:pPr>
            <a:r>
              <a:rPr lang="cs-CZ" dirty="0" smtClean="0"/>
              <a:t>Karel Krejčí, Od Horáce k Čelakovskému (in: týž, Česká literatura a kulturní proudy evropské, 1975)</a:t>
            </a:r>
            <a:endParaRPr lang="cs-CZ" dirty="0"/>
          </a:p>
        </p:txBody>
      </p:sp>
    </p:spTree>
    <p:extLst>
      <p:ext uri="{BB962C8B-B14F-4D97-AF65-F5344CB8AC3E}">
        <p14:creationId xmlns:p14="http://schemas.microsoft.com/office/powerpoint/2010/main" val="1926575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836712"/>
            <a:ext cx="6777317" cy="4995917"/>
          </a:xfrm>
        </p:spPr>
        <p:txBody>
          <a:bodyPr/>
          <a:lstStyle/>
          <a:p>
            <a:pPr marL="68580" indent="0">
              <a:buNone/>
            </a:pPr>
            <a:r>
              <a:rPr lang="cs-CZ" b="1" dirty="0" smtClean="0"/>
              <a:t>Josef </a:t>
            </a:r>
            <a:r>
              <a:rPr lang="cs-CZ" b="1" dirty="0" err="1" smtClean="0"/>
              <a:t>Rautenkranc</a:t>
            </a:r>
            <a:r>
              <a:rPr lang="cs-CZ" b="1" dirty="0" smtClean="0"/>
              <a:t> </a:t>
            </a:r>
          </a:p>
          <a:p>
            <a:pPr marL="68580" indent="0">
              <a:buNone/>
            </a:pPr>
            <a:r>
              <a:rPr lang="cs-CZ" i="1" dirty="0" smtClean="0"/>
              <a:t>Blažený </a:t>
            </a:r>
            <a:r>
              <a:rPr lang="cs-CZ" i="1" dirty="0" smtClean="0"/>
              <a:t>sedlák</a:t>
            </a:r>
            <a:br>
              <a:rPr lang="cs-CZ" i="1" dirty="0" smtClean="0"/>
            </a:br>
            <a:r>
              <a:rPr lang="cs-CZ" dirty="0" smtClean="0"/>
              <a:t>Naše </a:t>
            </a:r>
            <a:r>
              <a:rPr lang="cs-CZ" dirty="0"/>
              <a:t>duše </a:t>
            </a:r>
            <a:r>
              <a:rPr lang="cs-CZ" dirty="0" smtClean="0"/>
              <a:t>čistá</a:t>
            </a:r>
            <a:br>
              <a:rPr lang="cs-CZ" dirty="0" smtClean="0"/>
            </a:br>
            <a:r>
              <a:rPr lang="cs-CZ" dirty="0" smtClean="0"/>
              <a:t>před </a:t>
            </a:r>
            <a:r>
              <a:rPr lang="cs-CZ" dirty="0" err="1"/>
              <a:t>ouklady</a:t>
            </a:r>
            <a:r>
              <a:rPr lang="cs-CZ" dirty="0"/>
              <a:t> jistá </a:t>
            </a:r>
            <a:r>
              <a:rPr lang="cs-CZ" dirty="0" smtClean="0"/>
              <a:t/>
            </a:r>
            <a:br>
              <a:rPr lang="cs-CZ" dirty="0" smtClean="0"/>
            </a:br>
            <a:r>
              <a:rPr lang="cs-CZ" dirty="0" smtClean="0"/>
              <a:t>ctí </a:t>
            </a:r>
            <a:r>
              <a:rPr lang="cs-CZ" dirty="0"/>
              <a:t>si tichou ves. </a:t>
            </a:r>
            <a:r>
              <a:rPr lang="cs-CZ" dirty="0" smtClean="0"/>
              <a:t/>
            </a:r>
            <a:br>
              <a:rPr lang="cs-CZ" dirty="0" smtClean="0"/>
            </a:br>
            <a:r>
              <a:rPr lang="cs-CZ" dirty="0" smtClean="0"/>
              <a:t>V</a:t>
            </a:r>
            <a:r>
              <a:rPr lang="cs-CZ" dirty="0"/>
              <a:t> věrném milování, </a:t>
            </a:r>
            <a:r>
              <a:rPr lang="cs-CZ" dirty="0" smtClean="0"/>
              <a:t/>
            </a:r>
            <a:br>
              <a:rPr lang="cs-CZ" dirty="0" smtClean="0"/>
            </a:br>
            <a:r>
              <a:rPr lang="cs-CZ" dirty="0" smtClean="0"/>
              <a:t>v</a:t>
            </a:r>
            <a:r>
              <a:rPr lang="cs-CZ" dirty="0"/>
              <a:t> vonném požívání </a:t>
            </a:r>
            <a:r>
              <a:rPr lang="cs-CZ" dirty="0" smtClean="0"/>
              <a:t/>
            </a:r>
            <a:br>
              <a:rPr lang="cs-CZ" dirty="0" smtClean="0"/>
            </a:br>
            <a:r>
              <a:rPr lang="cs-CZ" dirty="0" err="1" smtClean="0"/>
              <a:t>žijem</a:t>
            </a:r>
            <a:r>
              <a:rPr lang="cs-CZ" dirty="0" smtClean="0"/>
              <a:t> </a:t>
            </a:r>
            <a:r>
              <a:rPr lang="cs-CZ" dirty="0"/>
              <a:t>každé </a:t>
            </a:r>
            <a:r>
              <a:rPr lang="cs-CZ" dirty="0" smtClean="0"/>
              <a:t>dnes</a:t>
            </a:r>
            <a:br>
              <a:rPr lang="cs-CZ" dirty="0" smtClean="0"/>
            </a:br>
            <a:r>
              <a:rPr lang="cs-CZ" dirty="0" smtClean="0"/>
              <a:t/>
            </a:r>
            <a:br>
              <a:rPr lang="cs-CZ" dirty="0" smtClean="0"/>
            </a:br>
            <a:r>
              <a:rPr lang="cs-CZ" dirty="0" smtClean="0"/>
              <a:t>(</a:t>
            </a:r>
            <a:r>
              <a:rPr lang="cs-CZ" dirty="0" smtClean="0"/>
              <a:t>in Antonín </a:t>
            </a:r>
            <a:r>
              <a:rPr lang="cs-CZ" dirty="0"/>
              <a:t>Jaroslav </a:t>
            </a:r>
            <a:r>
              <a:rPr lang="cs-CZ" dirty="0" err="1"/>
              <a:t>Puchmajer</a:t>
            </a:r>
            <a:r>
              <a:rPr lang="cs-CZ" dirty="0"/>
              <a:t>: </a:t>
            </a:r>
            <a:r>
              <a:rPr lang="cs-CZ" i="1" dirty="0"/>
              <a:t>Nové básně I</a:t>
            </a:r>
            <a:r>
              <a:rPr lang="cs-CZ" dirty="0"/>
              <a:t> (Praha: Jan </a:t>
            </a:r>
            <a:r>
              <a:rPr lang="cs-CZ" dirty="0" err="1"/>
              <a:t>Herrl</a:t>
            </a:r>
            <a:r>
              <a:rPr lang="cs-CZ" dirty="0"/>
              <a:t>), </a:t>
            </a:r>
            <a:r>
              <a:rPr lang="cs-CZ" dirty="0" smtClean="0"/>
              <a:t>1798, s</a:t>
            </a:r>
            <a:r>
              <a:rPr lang="cs-CZ" dirty="0"/>
              <a:t>. 68–69</a:t>
            </a:r>
          </a:p>
        </p:txBody>
      </p:sp>
    </p:spTree>
    <p:extLst>
      <p:ext uri="{BB962C8B-B14F-4D97-AF65-F5344CB8AC3E}">
        <p14:creationId xmlns:p14="http://schemas.microsoft.com/office/powerpoint/2010/main" val="4290620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3" y="836712"/>
            <a:ext cx="3312484" cy="4995917"/>
          </a:xfrm>
        </p:spPr>
        <p:txBody>
          <a:bodyPr>
            <a:normAutofit fontScale="70000" lnSpcReduction="20000"/>
          </a:bodyPr>
          <a:lstStyle/>
          <a:p>
            <a:pPr marL="68580" indent="0">
              <a:buNone/>
            </a:pPr>
            <a:r>
              <a:rPr lang="cs-CZ" b="1" dirty="0"/>
              <a:t>Antonín Jaroslav </a:t>
            </a:r>
            <a:r>
              <a:rPr lang="cs-CZ" b="1" dirty="0" err="1"/>
              <a:t>Puchmajer</a:t>
            </a:r>
            <a:r>
              <a:rPr lang="cs-CZ" b="1" dirty="0"/>
              <a:t> </a:t>
            </a:r>
            <a:endParaRPr lang="cs-CZ" b="1" dirty="0" smtClean="0"/>
          </a:p>
          <a:p>
            <a:pPr marL="68580" indent="0">
              <a:buNone/>
            </a:pPr>
            <a:r>
              <a:rPr lang="cs-CZ" i="1" dirty="0" smtClean="0"/>
              <a:t>Můj ráj</a:t>
            </a:r>
          </a:p>
          <a:p>
            <a:pPr marL="68580" indent="0">
              <a:buNone/>
            </a:pPr>
            <a:r>
              <a:rPr lang="cs-CZ" dirty="0"/>
              <a:t> </a:t>
            </a:r>
          </a:p>
          <a:p>
            <a:pPr marL="68580" indent="0">
              <a:buNone/>
            </a:pPr>
            <a:r>
              <a:rPr lang="cs-CZ" dirty="0"/>
              <a:t>Nechť tě, kdo chce, Praho! </a:t>
            </a:r>
            <a:endParaRPr lang="cs-CZ" dirty="0" smtClean="0"/>
          </a:p>
          <a:p>
            <a:pPr marL="68580" indent="0">
              <a:buNone/>
            </a:pPr>
            <a:r>
              <a:rPr lang="cs-CZ" dirty="0" smtClean="0"/>
              <a:t>ctí </a:t>
            </a:r>
            <a:r>
              <a:rPr lang="cs-CZ" dirty="0"/>
              <a:t>a schvaluje; </a:t>
            </a:r>
            <a:endParaRPr lang="cs-CZ" dirty="0" smtClean="0"/>
          </a:p>
          <a:p>
            <a:pPr marL="68580" indent="0">
              <a:buNone/>
            </a:pPr>
            <a:r>
              <a:rPr lang="cs-CZ" dirty="0" smtClean="0"/>
              <a:t>nechť </a:t>
            </a:r>
            <a:r>
              <a:rPr lang="cs-CZ" dirty="0"/>
              <a:t>tě, jak chce, draho </a:t>
            </a:r>
            <a:endParaRPr lang="cs-CZ" dirty="0" smtClean="0"/>
          </a:p>
          <a:p>
            <a:pPr marL="68580" indent="0">
              <a:buNone/>
            </a:pPr>
            <a:r>
              <a:rPr lang="cs-CZ" dirty="0" smtClean="0"/>
              <a:t>sobě </a:t>
            </a:r>
            <a:r>
              <a:rPr lang="cs-CZ" dirty="0"/>
              <a:t>šacuje. </a:t>
            </a:r>
            <a:r>
              <a:rPr lang="cs-CZ" dirty="0" smtClean="0"/>
              <a:t>[…] </a:t>
            </a:r>
          </a:p>
          <a:p>
            <a:pPr marL="68580" indent="0">
              <a:buNone/>
            </a:pPr>
            <a:r>
              <a:rPr lang="cs-CZ" dirty="0" smtClean="0"/>
              <a:t>Ale </a:t>
            </a:r>
            <a:r>
              <a:rPr lang="cs-CZ" dirty="0"/>
              <a:t>tvých kdo sídel </a:t>
            </a:r>
            <a:endParaRPr lang="cs-CZ" dirty="0" smtClean="0"/>
          </a:p>
          <a:p>
            <a:pPr marL="68580" indent="0">
              <a:buNone/>
            </a:pPr>
            <a:r>
              <a:rPr lang="cs-CZ" dirty="0" smtClean="0"/>
              <a:t>zlých </a:t>
            </a:r>
            <a:r>
              <a:rPr lang="cs-CZ" dirty="0"/>
              <a:t>se nevzdálí, </a:t>
            </a:r>
            <a:endParaRPr lang="cs-CZ" dirty="0" smtClean="0"/>
          </a:p>
          <a:p>
            <a:pPr marL="68580" indent="0">
              <a:buNone/>
            </a:pPr>
            <a:r>
              <a:rPr lang="cs-CZ" dirty="0" smtClean="0"/>
              <a:t>ten </a:t>
            </a:r>
            <a:r>
              <a:rPr lang="cs-CZ" dirty="0"/>
              <a:t>si často křídel </a:t>
            </a:r>
            <a:endParaRPr lang="cs-CZ" dirty="0" smtClean="0"/>
          </a:p>
          <a:p>
            <a:pPr marL="68580" indent="0">
              <a:buNone/>
            </a:pPr>
            <a:r>
              <a:rPr lang="cs-CZ" dirty="0" smtClean="0"/>
              <a:t>smutně </a:t>
            </a:r>
            <a:r>
              <a:rPr lang="cs-CZ" dirty="0"/>
              <a:t>popálí. </a:t>
            </a:r>
            <a:r>
              <a:rPr lang="cs-CZ" dirty="0" smtClean="0"/>
              <a:t>[…] </a:t>
            </a:r>
          </a:p>
          <a:p>
            <a:pPr marL="68580" indent="0">
              <a:buNone/>
            </a:pPr>
            <a:r>
              <a:rPr lang="cs-CZ" dirty="0" smtClean="0"/>
              <a:t>Ej</a:t>
            </a:r>
            <a:r>
              <a:rPr lang="cs-CZ" dirty="0"/>
              <a:t>! že nejsem v Praze; </a:t>
            </a:r>
            <a:endParaRPr lang="cs-CZ" dirty="0" smtClean="0"/>
          </a:p>
          <a:p>
            <a:pPr marL="68580" indent="0">
              <a:buNone/>
            </a:pPr>
            <a:r>
              <a:rPr lang="cs-CZ" dirty="0" smtClean="0"/>
              <a:t>konec </a:t>
            </a:r>
            <a:r>
              <a:rPr lang="cs-CZ" dirty="0"/>
              <a:t>rozbroji! </a:t>
            </a:r>
            <a:endParaRPr lang="cs-CZ" dirty="0" smtClean="0"/>
          </a:p>
          <a:p>
            <a:pPr marL="68580" indent="0">
              <a:buNone/>
            </a:pPr>
            <a:r>
              <a:rPr lang="cs-CZ" dirty="0" smtClean="0"/>
              <a:t>V</a:t>
            </a:r>
            <a:r>
              <a:rPr lang="cs-CZ" dirty="0"/>
              <a:t> kraji žiji blaze, </a:t>
            </a:r>
            <a:r>
              <a:rPr lang="cs-CZ" dirty="0" smtClean="0"/>
              <a:t>tiše</a:t>
            </a:r>
            <a:r>
              <a:rPr lang="cs-CZ" dirty="0"/>
              <a:t>, v pokoji. </a:t>
            </a:r>
            <a:r>
              <a:rPr lang="cs-CZ" dirty="0" smtClean="0"/>
              <a:t>[…] </a:t>
            </a:r>
          </a:p>
          <a:p>
            <a:pPr marL="68580" indent="0">
              <a:buNone/>
            </a:pPr>
            <a:r>
              <a:rPr lang="cs-CZ" dirty="0" smtClean="0"/>
              <a:t>Vzdálen </a:t>
            </a:r>
            <a:r>
              <a:rPr lang="cs-CZ" dirty="0"/>
              <a:t>Pejchy blesku, </a:t>
            </a:r>
            <a:endParaRPr lang="cs-CZ" dirty="0" smtClean="0"/>
          </a:p>
          <a:p>
            <a:pPr marL="68580" indent="0">
              <a:buNone/>
            </a:pPr>
            <a:endParaRPr lang="cs-CZ" dirty="0" smtClean="0"/>
          </a:p>
          <a:p>
            <a:pPr marL="68580" indent="0">
              <a:buNone/>
            </a:pPr>
            <a:endParaRPr lang="cs-CZ" dirty="0"/>
          </a:p>
        </p:txBody>
      </p:sp>
      <p:sp>
        <p:nvSpPr>
          <p:cNvPr id="5" name="Zástupný symbol pro obsah 2"/>
          <p:cNvSpPr txBox="1">
            <a:spLocks/>
          </p:cNvSpPr>
          <p:nvPr/>
        </p:nvSpPr>
        <p:spPr>
          <a:xfrm>
            <a:off x="4560517" y="1268761"/>
            <a:ext cx="3312484" cy="4824536"/>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buFont typeface="Wingdings 2" pitchFamily="18" charset="2"/>
              <a:buNone/>
            </a:pPr>
            <a:r>
              <a:rPr lang="cs-CZ" sz="1800" dirty="0" smtClean="0"/>
              <a:t/>
            </a:r>
            <a:br>
              <a:rPr lang="cs-CZ" sz="1800" dirty="0" smtClean="0"/>
            </a:br>
            <a:r>
              <a:rPr lang="cs-CZ" sz="1800" dirty="0" smtClean="0"/>
              <a:t>v milé sprostotě, </a:t>
            </a:r>
            <a:br>
              <a:rPr lang="cs-CZ" sz="1800" dirty="0" smtClean="0"/>
            </a:br>
            <a:r>
              <a:rPr lang="cs-CZ" sz="1800" dirty="0" smtClean="0"/>
              <a:t>beze všeho </a:t>
            </a:r>
            <a:r>
              <a:rPr lang="cs-CZ" sz="1800" dirty="0" err="1" smtClean="0"/>
              <a:t>vřesku</a:t>
            </a:r>
            <a:r>
              <a:rPr lang="cs-CZ" sz="1800" dirty="0" smtClean="0"/>
              <a:t> </a:t>
            </a:r>
            <a:br>
              <a:rPr lang="cs-CZ" sz="1800" dirty="0" smtClean="0"/>
            </a:br>
            <a:r>
              <a:rPr lang="cs-CZ" sz="1800" dirty="0" smtClean="0"/>
              <a:t>žiji v samotě. […] </a:t>
            </a:r>
            <a:br>
              <a:rPr lang="cs-CZ" sz="1800" dirty="0" smtClean="0"/>
            </a:br>
            <a:r>
              <a:rPr lang="cs-CZ" sz="1800" dirty="0" smtClean="0"/>
              <a:t>Ráno klestím </a:t>
            </a:r>
            <a:r>
              <a:rPr lang="cs-CZ" sz="1800" dirty="0" err="1" smtClean="0"/>
              <a:t>rývy</a:t>
            </a:r>
            <a:r>
              <a:rPr lang="cs-CZ" sz="1800" dirty="0" smtClean="0"/>
              <a:t>, </a:t>
            </a:r>
            <a:br>
              <a:rPr lang="cs-CZ" sz="1800" dirty="0" smtClean="0"/>
            </a:br>
            <a:r>
              <a:rPr lang="cs-CZ" sz="1800" dirty="0" smtClean="0"/>
              <a:t>kvítí zalívám, </a:t>
            </a:r>
            <a:br>
              <a:rPr lang="cs-CZ" sz="1800" dirty="0" smtClean="0"/>
            </a:br>
            <a:r>
              <a:rPr lang="cs-CZ" sz="1800" dirty="0" smtClean="0"/>
              <a:t>nebo štěpím slívy: </a:t>
            </a:r>
            <a:br>
              <a:rPr lang="cs-CZ" sz="1800" dirty="0" smtClean="0"/>
            </a:br>
            <a:r>
              <a:rPr lang="cs-CZ" sz="1800" dirty="0" err="1" smtClean="0"/>
              <a:t>Takť</a:t>
            </a:r>
            <a:r>
              <a:rPr lang="cs-CZ" sz="1800" dirty="0" smtClean="0"/>
              <a:t> se zabývám! </a:t>
            </a:r>
            <a:br>
              <a:rPr lang="cs-CZ" sz="1800" dirty="0" smtClean="0"/>
            </a:br>
            <a:r>
              <a:rPr lang="cs-CZ" sz="1800" dirty="0" smtClean="0"/>
              <a:t>Večír, po vší práci, </a:t>
            </a:r>
            <a:br>
              <a:rPr lang="cs-CZ" sz="1800" dirty="0" smtClean="0"/>
            </a:br>
            <a:r>
              <a:rPr lang="cs-CZ" sz="1800" dirty="0" err="1" smtClean="0"/>
              <a:t>vezma</a:t>
            </a:r>
            <a:r>
              <a:rPr lang="cs-CZ" sz="1800" dirty="0" smtClean="0"/>
              <a:t> </a:t>
            </a:r>
            <a:r>
              <a:rPr lang="cs-CZ" sz="1800" dirty="0" err="1" smtClean="0"/>
              <a:t>harfičku</a:t>
            </a:r>
            <a:r>
              <a:rPr lang="cs-CZ" sz="1800" dirty="0" smtClean="0"/>
              <a:t>, </a:t>
            </a:r>
            <a:br>
              <a:rPr lang="cs-CZ" sz="1800" dirty="0" smtClean="0"/>
            </a:br>
            <a:r>
              <a:rPr lang="cs-CZ" sz="1800" dirty="0" err="1" smtClean="0"/>
              <a:t>zavzním</a:t>
            </a:r>
            <a:r>
              <a:rPr lang="cs-CZ" sz="1800" dirty="0" smtClean="0"/>
              <a:t> po Horáci </a:t>
            </a:r>
            <a:br>
              <a:rPr lang="cs-CZ" sz="1800" dirty="0" smtClean="0"/>
            </a:br>
            <a:r>
              <a:rPr lang="cs-CZ" sz="1800" dirty="0" smtClean="0"/>
              <a:t>libou písničku </a:t>
            </a:r>
          </a:p>
          <a:p>
            <a:pPr marL="68580" indent="0">
              <a:buNone/>
            </a:pPr>
            <a:r>
              <a:rPr lang="cs-CZ" sz="1800" dirty="0" smtClean="0"/>
              <a:t/>
            </a:r>
            <a:br>
              <a:rPr lang="cs-CZ" sz="1800" dirty="0" smtClean="0"/>
            </a:br>
            <a:r>
              <a:rPr lang="cs-CZ" sz="1800" dirty="0" smtClean="0"/>
              <a:t>(</a:t>
            </a:r>
            <a:r>
              <a:rPr lang="cs-CZ" sz="1800" dirty="0"/>
              <a:t>in Antonín Jaroslav </a:t>
            </a:r>
            <a:r>
              <a:rPr lang="cs-CZ" sz="1800" dirty="0" err="1"/>
              <a:t>Puchmajer</a:t>
            </a:r>
            <a:r>
              <a:rPr lang="cs-CZ" sz="1800" dirty="0"/>
              <a:t>: </a:t>
            </a:r>
            <a:r>
              <a:rPr lang="cs-CZ" sz="1800" i="1" dirty="0"/>
              <a:t>Nové básně I</a:t>
            </a:r>
            <a:r>
              <a:rPr lang="cs-CZ" sz="1800" dirty="0"/>
              <a:t> (Praha: Jan </a:t>
            </a:r>
            <a:r>
              <a:rPr lang="cs-CZ" sz="1800" dirty="0" err="1"/>
              <a:t>Herrl</a:t>
            </a:r>
            <a:r>
              <a:rPr lang="cs-CZ" sz="1800" dirty="0"/>
              <a:t>), 1798, s. 68–69</a:t>
            </a:r>
          </a:p>
          <a:p>
            <a:pPr marL="68580" indent="0">
              <a:buFont typeface="Wingdings 2" pitchFamily="18" charset="2"/>
              <a:buNone/>
            </a:pPr>
            <a:endParaRPr lang="cs-CZ" dirty="0" smtClean="0"/>
          </a:p>
          <a:p>
            <a:pPr marL="68580" indent="0">
              <a:buFont typeface="Wingdings 2" pitchFamily="18" charset="2"/>
              <a:buNone/>
            </a:pPr>
            <a:endParaRPr lang="cs-CZ" dirty="0"/>
          </a:p>
        </p:txBody>
      </p:sp>
    </p:spTree>
    <p:extLst>
      <p:ext uri="{BB962C8B-B14F-4D97-AF65-F5344CB8AC3E}">
        <p14:creationId xmlns:p14="http://schemas.microsoft.com/office/powerpoint/2010/main" val="8610231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551</TotalTime>
  <Words>2154</Words>
  <Application>Microsoft Office PowerPoint</Application>
  <PresentationFormat>Předvádění na obrazovce (4:3)</PresentationFormat>
  <Paragraphs>239</Paragraphs>
  <Slides>35</Slides>
  <Notes>0</Notes>
  <HiddenSlides>0</HiddenSlides>
  <MMClips>0</MMClips>
  <ScaleCrop>false</ScaleCrop>
  <HeadingPairs>
    <vt:vector size="4" baseType="variant">
      <vt:variant>
        <vt:lpstr>Motiv</vt:lpstr>
      </vt:variant>
      <vt:variant>
        <vt:i4>1</vt:i4>
      </vt:variant>
      <vt:variant>
        <vt:lpstr>Nadpisy snímků</vt:lpstr>
      </vt:variant>
      <vt:variant>
        <vt:i4>35</vt:i4>
      </vt:variant>
    </vt:vector>
  </HeadingPairs>
  <TitlesOfParts>
    <vt:vector size="36" baseType="lpstr">
      <vt:lpstr>Austin</vt:lpstr>
      <vt:lpstr>Idyla a idylično v české kultuře</vt:lpstr>
      <vt:lpstr>Osnova přednášek</vt:lpstr>
      <vt:lpstr>Prezentace aplikace PowerPoint</vt:lpstr>
      <vt:lpstr>Idyla v antice</vt:lpstr>
      <vt:lpstr>Prezentace aplikace PowerPoint</vt:lpstr>
      <vt:lpstr>Prezentace aplikace PowerPoint</vt:lpstr>
      <vt:lpstr>Idyla v době národního obrození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Idyla v družině májovců</vt:lpstr>
      <vt:lpstr>Prezentace aplikace PowerPoint</vt:lpstr>
      <vt:lpstr>Prezentace aplikace PowerPoint</vt:lpstr>
      <vt:lpstr>Idyla parnasistní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Realistická idyla</vt:lpstr>
      <vt:lpstr>Prezentace aplikace PowerPoint</vt:lpstr>
      <vt:lpstr>Idyla v 1. polovině 20. století</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Idyla a idylično v české kultuře</dc:title>
  <dc:creator>Michal Fránek</dc:creator>
  <cp:lastModifiedBy>Marcela</cp:lastModifiedBy>
  <cp:revision>38</cp:revision>
  <dcterms:created xsi:type="dcterms:W3CDTF">2017-09-20T11:34:19Z</dcterms:created>
  <dcterms:modified xsi:type="dcterms:W3CDTF">2017-12-09T19:17:49Z</dcterms:modified>
</cp:coreProperties>
</file>