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8" r:id="rId3"/>
    <p:sldId id="257" r:id="rId4"/>
    <p:sldId id="280" r:id="rId5"/>
    <p:sldId id="282" r:id="rId6"/>
    <p:sldId id="295" r:id="rId7"/>
    <p:sldId id="291" r:id="rId8"/>
    <p:sldId id="296" r:id="rId9"/>
    <p:sldId id="281" r:id="rId10"/>
    <p:sldId id="297" r:id="rId11"/>
    <p:sldId id="283" r:id="rId12"/>
    <p:sldId id="298" r:id="rId13"/>
    <p:sldId id="285" r:id="rId14"/>
    <p:sldId id="299" r:id="rId15"/>
    <p:sldId id="284" r:id="rId16"/>
    <p:sldId id="300" r:id="rId17"/>
    <p:sldId id="286" r:id="rId18"/>
    <p:sldId id="301" r:id="rId19"/>
    <p:sldId id="287" r:id="rId20"/>
    <p:sldId id="302" r:id="rId21"/>
    <p:sldId id="288" r:id="rId22"/>
    <p:sldId id="303" r:id="rId23"/>
    <p:sldId id="289" r:id="rId24"/>
    <p:sldId id="304" r:id="rId25"/>
    <p:sldId id="290" r:id="rId26"/>
    <p:sldId id="305" r:id="rId27"/>
    <p:sldId id="292" r:id="rId28"/>
    <p:sldId id="306" r:id="rId29"/>
    <p:sldId id="342" r:id="rId30"/>
    <p:sldId id="343" r:id="rId31"/>
    <p:sldId id="344" r:id="rId32"/>
    <p:sldId id="345" r:id="rId33"/>
    <p:sldId id="277" r:id="rId34"/>
    <p:sldId id="307" r:id="rId35"/>
    <p:sldId id="308" r:id="rId36"/>
    <p:sldId id="311" r:id="rId37"/>
    <p:sldId id="312" r:id="rId38"/>
    <p:sldId id="279" r:id="rId39"/>
    <p:sldId id="258" r:id="rId40"/>
    <p:sldId id="265" r:id="rId41"/>
    <p:sldId id="266" r:id="rId42"/>
    <p:sldId id="259" r:id="rId43"/>
    <p:sldId id="260" r:id="rId44"/>
    <p:sldId id="271" r:id="rId45"/>
    <p:sldId id="272" r:id="rId46"/>
    <p:sldId id="263" r:id="rId47"/>
    <p:sldId id="264" r:id="rId48"/>
    <p:sldId id="267" r:id="rId49"/>
    <p:sldId id="269" r:id="rId50"/>
    <p:sldId id="268" r:id="rId51"/>
    <p:sldId id="270" r:id="rId52"/>
    <p:sldId id="273" r:id="rId53"/>
    <p:sldId id="274" r:id="rId54"/>
    <p:sldId id="275" r:id="rId55"/>
    <p:sldId id="276" r:id="rId56"/>
    <p:sldId id="294" r:id="rId57"/>
    <p:sldId id="293" r:id="rId58"/>
    <p:sldId id="309" r:id="rId59"/>
    <p:sldId id="313" r:id="rId60"/>
    <p:sldId id="310" r:id="rId61"/>
    <p:sldId id="314" r:id="rId62"/>
    <p:sldId id="315" r:id="rId63"/>
    <p:sldId id="323" r:id="rId64"/>
    <p:sldId id="316" r:id="rId65"/>
    <p:sldId id="324" r:id="rId66"/>
    <p:sldId id="317" r:id="rId67"/>
    <p:sldId id="325" r:id="rId68"/>
    <p:sldId id="318" r:id="rId69"/>
    <p:sldId id="326" r:id="rId70"/>
    <p:sldId id="319" r:id="rId71"/>
    <p:sldId id="327" r:id="rId72"/>
    <p:sldId id="328" r:id="rId73"/>
    <p:sldId id="320" r:id="rId74"/>
    <p:sldId id="321" r:id="rId75"/>
    <p:sldId id="329" r:id="rId76"/>
    <p:sldId id="322" r:id="rId77"/>
    <p:sldId id="330" r:id="rId78"/>
    <p:sldId id="331" r:id="rId79"/>
    <p:sldId id="333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6" r:id="rId88"/>
    <p:sldId id="347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77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60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1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61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86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067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65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6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27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6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527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27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509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06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713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6EE41F-32B8-4B34-A50D-BB0559AA6ACB}" type="datetimeFigureOut">
              <a:rPr lang="nl-BE" smtClean="0"/>
              <a:t>5/12/2017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710946-138D-423D-97EE-73D584EFEA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478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cs-CZ" sz="8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Herhaling</a:t>
            </a:r>
            <a: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academische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taal</a:t>
            </a:r>
            <a:endParaRPr lang="nl-BE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wijzen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auteurs wijzen erop dat mensen zich gemiddeld met 5 kilometer per uur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voortbewegen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onderzoek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doen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onderzoek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doen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naar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S. Wells (2003) deed onderzoek naar EFT en fobieën voor kleine dieren.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verwijzen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verwijzen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naar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Ik verwijs in dit verband naar het onderzoek dat in 2008 in opdracht van het ministerie van Jeugd en Gezin is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verricht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refereren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refereren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auteur refereert aan het werk van Albrecht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Dürer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beschouwen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beschouwen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als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Autisme wordt beschouwd als een ontwikkelingsstoornis met een neurologische oorzaak.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richten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cs-CZ" sz="6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Preposities</a:t>
            </a:r>
            <a: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vul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  <a:endParaRPr lang="nl-BE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richten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 dit hoofdstuk richt ik me op het </a:t>
            </a:r>
            <a:r>
              <a:rPr lang="nl-NL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macronivea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u. 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toepassen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toepassen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rubriek SEMIOTIEK EN LITERATUUR bevat twee artikelen, vertaald en ingeleid door Dirk de Geest, waarin het model wordt toegepast op literaire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teksten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beperken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beperken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tot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In de rest van de paragraaf beperk ik mij tot de vraag of opzet een psychisch begrip is. 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afwijken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afwijken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Deze resultaten wijken af van andere onderzoeken. 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gebruik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gebruik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Voor dit onderzoek maak ik gebruik van twee onderzoekstechnieken: een vragenlijst en een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focusgroepgesprek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stroken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ingaan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stroken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met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Dat strookt met de bevindingen van </a:t>
            </a:r>
            <a:r>
              <a:rPr lang="nl-NL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Berkers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bestaan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bestaan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uit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Deze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scriptie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bestaat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uit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drie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grote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onderdelen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cs-CZ" sz="6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Werkwoorden</a:t>
            </a:r>
            <a: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vul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  <a:endParaRPr lang="nl-BE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onder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loep</a:t>
            </a:r>
            <a:r>
              <a:rPr lang="cs-CZ" dirty="0" smtClean="0">
                <a:latin typeface="Century Gothic" panose="020B0502020202020204" pitchFamily="34" charset="0"/>
              </a:rPr>
              <a:t>…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nemen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onder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loep</a:t>
            </a:r>
            <a:r>
              <a:rPr lang="cs-CZ" dirty="0" smtClean="0">
                <a:latin typeface="Century Gothic" panose="020B0502020202020204" pitchFamily="34" charset="0"/>
              </a:rPr>
              <a:t>…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dit hoofdstuk neem ik beide systemen onder de loep.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buiten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beschouwing</a:t>
            </a:r>
            <a:r>
              <a:rPr lang="cs-CZ" dirty="0" smtClean="0">
                <a:latin typeface="Century Gothic" panose="020B0502020202020204" pitchFamily="34" charset="0"/>
              </a:rPr>
              <a:t>…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laten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buiten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beschouwing</a:t>
            </a:r>
            <a:r>
              <a:rPr lang="cs-CZ" dirty="0" smtClean="0">
                <a:latin typeface="Century Gothic" panose="020B0502020202020204" pitchFamily="34" charset="0"/>
              </a:rPr>
              <a:t>…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veranderingen in protestantse kringen laat ik in dit artikel buiten beschouwing.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analyse … </a:t>
            </a:r>
            <a:endParaRPr lang="nl-B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onderwerpen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analyse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Wij hebben de gegevens aan een analyse onderworpen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ingaan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 gaan in op manieren waarop je sociale media kunt inzetten op het niveau van een team en een organisatie.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Ergens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licht</a:t>
            </a:r>
            <a:r>
              <a:rPr lang="cs-CZ" dirty="0" smtClean="0">
                <a:latin typeface="Century Gothic" panose="020B0502020202020204" pitchFamily="34" charset="0"/>
              </a:rPr>
              <a:t> op …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werpen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Ergens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licht</a:t>
            </a:r>
            <a:r>
              <a:rPr lang="cs-CZ" dirty="0" smtClean="0">
                <a:latin typeface="Century Gothic" panose="020B0502020202020204" pitchFamily="34" charset="0"/>
              </a:rPr>
              <a:t> op …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Dit onderzoek werpt een licht op de complexe realiteit zoals de Turkse en Marokkaanse Belgen die beleven.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Ergens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aandacht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besteden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Ergens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aandacht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In dit vak wordt aandacht besteed aan inhoud en chronologische indeling van de </a:t>
            </a:r>
            <a:r>
              <a:rPr lang="nl-BE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bijbelboeken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van het Oude en Nieuwe Testament.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De </a:t>
            </a:r>
            <a:r>
              <a:rPr lang="cs-CZ" dirty="0" err="1" smtClean="0">
                <a:latin typeface="Century Gothic" panose="020B0502020202020204" pitchFamily="34" charset="0"/>
              </a:rPr>
              <a:t>aandacht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zal</a:t>
            </a:r>
            <a:r>
              <a:rPr lang="cs-CZ" dirty="0" smtClean="0">
                <a:latin typeface="Century Gothic" panose="020B0502020202020204" pitchFamily="34" charset="0"/>
              </a:rPr>
              <a:t> … </a:t>
            </a:r>
            <a:r>
              <a:rPr lang="cs-CZ" dirty="0" err="1" smtClean="0">
                <a:latin typeface="Century Gothic" panose="020B0502020202020204" pitchFamily="34" charset="0"/>
              </a:rPr>
              <a:t>naar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uitgaan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De </a:t>
            </a:r>
            <a:r>
              <a:rPr lang="cs-CZ" dirty="0" err="1" smtClean="0">
                <a:latin typeface="Century Gothic" panose="020B0502020202020204" pitchFamily="34" charset="0"/>
              </a:rPr>
              <a:t>aandacht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zal</a:t>
            </a:r>
            <a:r>
              <a:rPr lang="cs-CZ" dirty="0" smtClean="0">
                <a:latin typeface="Century Gothic" panose="020B0502020202020204" pitchFamily="34" charset="0"/>
              </a:rPr>
              <a:t> … </a:t>
            </a:r>
            <a:r>
              <a:rPr lang="cs-CZ" dirty="0" err="1" smtClean="0">
                <a:latin typeface="Century Gothic" panose="020B0502020202020204" pitchFamily="34" charset="0"/>
              </a:rPr>
              <a:t>naar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aandacht gaat uit naar het spellingproduct (zoveel mogelijk woorden goed schrijven), en naar het spellingproces (de juiste denkwijze volgen).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op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rij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zetten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op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rij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voor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- en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nadelen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worden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op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rij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gezet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orde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komen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orde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milieuaspecten komen aan de orde in hoofdstuk 4.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focussen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orde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stellen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orde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Deze vragen worden aan de orde gesteld in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hoofdstuk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3. 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De </a:t>
            </a:r>
            <a:r>
              <a:rPr lang="cs-CZ" dirty="0" err="1" smtClean="0">
                <a:latin typeface="Century Gothic" panose="020B0502020202020204" pitchFamily="34" charset="0"/>
              </a:rPr>
              <a:t>vraag</a:t>
            </a:r>
            <a:r>
              <a:rPr lang="cs-CZ" dirty="0" smtClean="0">
                <a:latin typeface="Century Gothic" panose="020B0502020202020204" pitchFamily="34" charset="0"/>
              </a:rPr>
              <a:t> … (</a:t>
            </a:r>
            <a:r>
              <a:rPr lang="cs-CZ" dirty="0" err="1" smtClean="0">
                <a:latin typeface="Century Gothic" panose="020B0502020202020204" pitchFamily="34" charset="0"/>
              </a:rPr>
              <a:t>als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volgt</a:t>
            </a:r>
            <a:r>
              <a:rPr lang="cs-CZ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luiden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De </a:t>
            </a:r>
            <a:r>
              <a:rPr lang="cs-CZ" dirty="0" err="1" smtClean="0">
                <a:latin typeface="Century Gothic" panose="020B0502020202020204" pitchFamily="34" charset="0"/>
              </a:rPr>
              <a:t>vraag</a:t>
            </a:r>
            <a:r>
              <a:rPr lang="cs-CZ" dirty="0" smtClean="0">
                <a:latin typeface="Century Gothic" panose="020B0502020202020204" pitchFamily="34" charset="0"/>
              </a:rPr>
              <a:t> …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 onderzoeksvraag luidt als volgt: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at beïnvloedt adequaat handelen van politiemedewerkers in de frontlinie?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Ergens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onderscheid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tussen</a:t>
            </a:r>
            <a:r>
              <a:rPr lang="cs-CZ" dirty="0" smtClean="0">
                <a:latin typeface="Century Gothic" panose="020B0502020202020204" pitchFamily="34" charset="0"/>
              </a:rPr>
              <a:t> …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maken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Ergens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onderscheid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tussen</a:t>
            </a:r>
            <a:r>
              <a:rPr lang="cs-CZ" dirty="0" smtClean="0">
                <a:latin typeface="Century Gothic" panose="020B0502020202020204" pitchFamily="34" charset="0"/>
              </a:rPr>
              <a:t> …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Men dient een onderscheid te maken tussen het namaken van documenten en het vervalsen ervan.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in </a:t>
            </a:r>
            <a:r>
              <a:rPr lang="cs-CZ" dirty="0" err="1" smtClean="0">
                <a:latin typeface="Century Gothic" panose="020B0502020202020204" pitchFamily="34" charset="0"/>
              </a:rPr>
              <a:t>kaart</a:t>
            </a:r>
            <a:r>
              <a:rPr lang="cs-CZ" dirty="0" smtClean="0">
                <a:latin typeface="Century Gothic" panose="020B0502020202020204" pitchFamily="34" charset="0"/>
              </a:rPr>
              <a:t>… 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brengen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in </a:t>
            </a:r>
            <a:r>
              <a:rPr lang="cs-CZ" dirty="0" err="1" smtClean="0">
                <a:latin typeface="Century Gothic" panose="020B0502020202020204" pitchFamily="34" charset="0"/>
              </a:rPr>
              <a:t>kaart</a:t>
            </a:r>
            <a:r>
              <a:rPr lang="cs-CZ" dirty="0" smtClean="0">
                <a:latin typeface="Century Gothic" panose="020B0502020202020204" pitchFamily="34" charset="0"/>
              </a:rPr>
              <a:t>… 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Ook brengt dit onderzoek in kaart welke groepen op de arbeidsmarkt de grootste bijdrage aan bepaalde transities hebben geleverd.</a:t>
            </a:r>
            <a:endParaRPr lang="nl-B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cs-CZ" sz="6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Preposities</a:t>
            </a:r>
            <a: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cs-CZ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vul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  <a:endParaRPr lang="nl-BE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Gothic" panose="020B0502020202020204" pitchFamily="34" charset="0"/>
              </a:rPr>
              <a:t>Preposities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2487168"/>
            <a:ext cx="3617544" cy="3447288"/>
          </a:xfrm>
        </p:spPr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kader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 </a:t>
            </a:r>
            <a:r>
              <a:rPr lang="cs-CZ" dirty="0" err="1" smtClean="0">
                <a:latin typeface="Century Gothic" panose="020B0502020202020204" pitchFamily="34" charset="0"/>
              </a:rPr>
              <a:t>aanleiding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endParaRPr lang="cs-CZ" b="1" dirty="0" smtClean="0">
              <a:latin typeface="Century Gothic" panose="020B0502020202020204" pitchFamily="34" charset="0"/>
            </a:endParaRP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opzichte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 </a:t>
            </a: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loop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perspectief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endParaRPr lang="cs-CZ" b="1" dirty="0">
              <a:latin typeface="Century Gothic" panose="020B0502020202020204" pitchFamily="34" charset="0"/>
            </a:endParaRPr>
          </a:p>
          <a:p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671264" cy="3447288"/>
          </a:xfrm>
        </p:spPr>
        <p:txBody>
          <a:bodyPr/>
          <a:lstStyle/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behulp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endParaRPr lang="cs-CZ" b="1" dirty="0" smtClean="0">
              <a:latin typeface="Century Gothic" panose="020B0502020202020204" pitchFamily="34" charset="0"/>
            </a:endParaRPr>
          </a:p>
          <a:p>
            <a:r>
              <a:rPr lang="cs-CZ" b="1" dirty="0">
                <a:latin typeface="Century Gothic" panose="020B0502020202020204" pitchFamily="34" charset="0"/>
              </a:rPr>
              <a:t>??? </a:t>
            </a:r>
            <a:r>
              <a:rPr lang="cs-CZ" dirty="0" smtClean="0">
                <a:latin typeface="Century Gothic" panose="020B0502020202020204" pitchFamily="34" charset="0"/>
              </a:rPr>
              <a:t>de hand </a:t>
            </a:r>
            <a:r>
              <a:rPr lang="cs-CZ" b="1" dirty="0">
                <a:latin typeface="Century Gothic" panose="020B0502020202020204" pitchFamily="34" charset="0"/>
              </a:rPr>
              <a:t>???</a:t>
            </a:r>
            <a:endParaRPr lang="cs-CZ" b="1" dirty="0" smtClean="0">
              <a:latin typeface="Century Gothic" panose="020B0502020202020204" pitchFamily="34" charset="0"/>
            </a:endParaRP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basis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grond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>
                <a:latin typeface="Century Gothic" panose="020B0502020202020204" pitchFamily="34" charset="0"/>
              </a:rPr>
              <a:t>???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cs-CZ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r>
              <a:rPr lang="cs-CZ" dirty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gebied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???</a:t>
            </a:r>
            <a:endParaRPr lang="cs-CZ" b="1" dirty="0">
              <a:latin typeface="Century Gothic" panose="020B0502020202020204" pitchFamily="34" charset="0"/>
            </a:endParaRPr>
          </a:p>
          <a:p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focussen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eerste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deel van dit hoofdstuk focus ik op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Disability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Studies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Gothic" panose="020B0502020202020204" pitchFamily="34" charset="0"/>
              </a:rPr>
              <a:t>Preposities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2487168"/>
            <a:ext cx="3745560" cy="3447288"/>
          </a:xfrm>
        </p:spPr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in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kader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cs-CZ" b="1" dirty="0" err="1" smtClean="0">
                <a:latin typeface="Century Gothic" panose="020B0502020202020204" pitchFamily="34" charset="0"/>
              </a:rPr>
              <a:t>naar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aanleiding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ten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opzichte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  <a:r>
              <a:rPr lang="cs-CZ" dirty="0" smtClean="0">
                <a:latin typeface="Century Gothic" panose="020B0502020202020204" pitchFamily="34" charset="0"/>
              </a:rPr>
              <a:t> 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in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loop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</a:p>
          <a:p>
            <a:r>
              <a:rPr lang="cs-CZ" b="1" dirty="0" err="1" smtClean="0">
                <a:latin typeface="Century Gothic" panose="020B0502020202020204" pitchFamily="34" charset="0"/>
              </a:rPr>
              <a:t>vanuit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perspectief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  <a:endParaRPr lang="cs-CZ" b="1" dirty="0">
              <a:latin typeface="Century Gothic" panose="020B0502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4498848" cy="3447288"/>
          </a:xfrm>
        </p:spPr>
        <p:txBody>
          <a:bodyPr/>
          <a:lstStyle/>
          <a:p>
            <a:r>
              <a:rPr lang="cs-CZ" b="1" dirty="0" smtClean="0">
                <a:latin typeface="Century Gothic" panose="020B0502020202020204" pitchFamily="34" charset="0"/>
              </a:rPr>
              <a:t>met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behulp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</a:p>
          <a:p>
            <a:r>
              <a:rPr lang="cs-CZ" b="1" dirty="0" err="1" smtClean="0">
                <a:latin typeface="Century Gothic" panose="020B0502020202020204" pitchFamily="34" charset="0"/>
              </a:rPr>
              <a:t>aan</a:t>
            </a:r>
            <a:r>
              <a:rPr lang="cs-CZ" dirty="0" smtClean="0">
                <a:latin typeface="Century Gothic" panose="020B0502020202020204" pitchFamily="34" charset="0"/>
              </a:rPr>
              <a:t> de hand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</a:p>
          <a:p>
            <a:r>
              <a:rPr lang="cs-CZ" b="1" dirty="0">
                <a:latin typeface="Century Gothic" panose="020B0502020202020204" pitchFamily="34" charset="0"/>
              </a:rPr>
              <a:t>o</a:t>
            </a:r>
            <a:r>
              <a:rPr lang="cs-CZ" b="1" dirty="0" smtClean="0">
                <a:latin typeface="Century Gothic" panose="020B0502020202020204" pitchFamily="34" charset="0"/>
              </a:rPr>
              <a:t>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basis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op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grond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cs-CZ" b="1" dirty="0" smtClean="0">
                <a:latin typeface="Century Gothic" panose="020B0502020202020204" pitchFamily="34" charset="0"/>
              </a:rPr>
              <a:t>op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gebied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van</a:t>
            </a:r>
            <a:endParaRPr lang="cs-CZ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308866" cy="1515533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Signaal</a:t>
            </a:r>
            <a:r>
              <a:rPr lang="cs-CZ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en </a:t>
            </a:r>
            <a:r>
              <a:rPr lang="cs-CZ" sz="4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structuurwoorden</a:t>
            </a:r>
            <a:endParaRPr lang="nl-BE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De leerlingen werden </a:t>
            </a:r>
            <a:r>
              <a:rPr lang="cs-CZ" dirty="0" err="1" smtClean="0">
                <a:latin typeface="Century Gothic" panose="020B0502020202020204" pitchFamily="34" charset="0"/>
              </a:rPr>
              <a:t>tijdens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lesuren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uitgenodigd om aan de computertest deel te nemen. </a:t>
            </a:r>
            <a:r>
              <a:rPr lang="nl-NL" dirty="0" smtClean="0">
                <a:latin typeface="Century Gothic" panose="020B0502020202020204" pitchFamily="34" charset="0"/>
              </a:rPr>
              <a:t>De </a:t>
            </a:r>
            <a:r>
              <a:rPr lang="nl-NL" dirty="0">
                <a:latin typeface="Century Gothic" panose="020B0502020202020204" pitchFamily="34" charset="0"/>
              </a:rPr>
              <a:t>groep Leuvense studenten nam </a:t>
            </a:r>
            <a:r>
              <a:rPr lang="nl-NL" b="1" dirty="0" smtClean="0">
                <a:latin typeface="Century Gothic" panose="020B0502020202020204" pitchFamily="34" charset="0"/>
              </a:rPr>
              <a:t>echter</a:t>
            </a:r>
            <a:r>
              <a:rPr lang="cs-CZ" b="1" dirty="0" smtClean="0">
                <a:latin typeface="Century Gothic" panose="020B0502020202020204" pitchFamily="34" charset="0"/>
              </a:rPr>
              <a:t> / maar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op vrijwillige basis deel aan het onderzoek.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echter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De leerlingen werden </a:t>
            </a:r>
            <a:r>
              <a:rPr lang="cs-CZ" dirty="0" err="1" smtClean="0">
                <a:latin typeface="Century Gothic" panose="020B0502020202020204" pitchFamily="34" charset="0"/>
              </a:rPr>
              <a:t>tijdens</a:t>
            </a:r>
            <a:r>
              <a:rPr lang="cs-CZ" dirty="0" smtClean="0">
                <a:latin typeface="Century Gothic" panose="020B0502020202020204" pitchFamily="34" charset="0"/>
              </a:rPr>
              <a:t> de </a:t>
            </a:r>
            <a:r>
              <a:rPr lang="cs-CZ" dirty="0" err="1" smtClean="0">
                <a:latin typeface="Century Gothic" panose="020B0502020202020204" pitchFamily="34" charset="0"/>
              </a:rPr>
              <a:t>lesuren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uitgenodigd om aan de computertest deel te nemen. </a:t>
            </a:r>
            <a:r>
              <a:rPr lang="nl-NL" dirty="0" smtClean="0">
                <a:latin typeface="Century Gothic" panose="020B0502020202020204" pitchFamily="34" charset="0"/>
              </a:rPr>
              <a:t>De </a:t>
            </a:r>
            <a:r>
              <a:rPr lang="nl-NL" dirty="0">
                <a:latin typeface="Century Gothic" panose="020B0502020202020204" pitchFamily="34" charset="0"/>
              </a:rPr>
              <a:t>groep Leuvense studenten nam </a:t>
            </a:r>
            <a:r>
              <a:rPr lang="nl-NL" b="1" dirty="0" smtClean="0">
                <a:latin typeface="Century Gothic" panose="020B0502020202020204" pitchFamily="34" charset="0"/>
              </a:rPr>
              <a:t>echter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cs-CZ" b="1" strike="sngStrike" dirty="0" smtClean="0">
                <a:latin typeface="Century Gothic" panose="020B0502020202020204" pitchFamily="34" charset="0"/>
              </a:rPr>
              <a:t>maar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op vrijwillige basis deel aan het onderzoek.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latin typeface="Century Gothic" panose="020B0502020202020204" pitchFamily="34" charset="0"/>
              </a:rPr>
              <a:t>Ondanks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cs-CZ" b="1" dirty="0" err="1" smtClean="0">
                <a:latin typeface="Century Gothic" panose="020B0502020202020204" pitchFamily="34" charset="0"/>
              </a:rPr>
              <a:t>Hoewel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de beperkte data, merkt deze studie enkele tendensen op.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ondanks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latin typeface="Century Gothic" panose="020B0502020202020204" pitchFamily="34" charset="0"/>
              </a:rPr>
              <a:t>Ondanks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cs-CZ" b="1" strike="sngStrike" dirty="0" err="1" smtClean="0">
                <a:latin typeface="Century Gothic" panose="020B0502020202020204" pitchFamily="34" charset="0"/>
              </a:rPr>
              <a:t>Hoewel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de beperkte data, merkt deze studie enkele tendensen op.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Wanneer de kandidaat voldoende scoort op de computertest, mag hij of zij deelnemen aan het mondelinge deel dat uit twee spreekopdrachten bestaat, </a:t>
            </a:r>
            <a:r>
              <a:rPr lang="cs-CZ" b="1" dirty="0" smtClean="0">
                <a:latin typeface="Century Gothic" panose="020B0502020202020204" pitchFamily="34" charset="0"/>
              </a:rPr>
              <a:t>met </a:t>
            </a:r>
            <a:r>
              <a:rPr lang="cs-CZ" b="1" dirty="0" err="1" smtClean="0">
                <a:latin typeface="Century Gothic" panose="020B0502020202020204" pitchFamily="34" charset="0"/>
              </a:rPr>
              <a:t>name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nl-NL" b="1" dirty="0" smtClean="0">
                <a:latin typeface="Century Gothic" panose="020B0502020202020204" pitchFamily="34" charset="0"/>
              </a:rPr>
              <a:t>namelijk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een presentatie en een argumentatie.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namelijk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Wanneer de kandidaat voldoende scoort op de computertest, mag hij of zij deelnemen aan het mondelinge deel dat uit twee spreekopdrachten bestaat, </a:t>
            </a:r>
            <a:r>
              <a:rPr lang="cs-CZ" b="1" strike="sngStrike" dirty="0" smtClean="0">
                <a:latin typeface="Century Gothic" panose="020B0502020202020204" pitchFamily="34" charset="0"/>
              </a:rPr>
              <a:t>met </a:t>
            </a:r>
            <a:r>
              <a:rPr lang="cs-CZ" b="1" strike="sngStrike" dirty="0" err="1" smtClean="0">
                <a:latin typeface="Century Gothic" panose="020B0502020202020204" pitchFamily="34" charset="0"/>
              </a:rPr>
              <a:t>name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nl-NL" b="1" dirty="0" smtClean="0">
                <a:latin typeface="Century Gothic" panose="020B0502020202020204" pitchFamily="34" charset="0"/>
              </a:rPr>
              <a:t>namelijk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een presentatie en een argumentatie.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>
                <a:latin typeface="Century Gothic" panose="020B0502020202020204" pitchFamily="34" charset="0"/>
              </a:rPr>
              <a:t>Terwijl</a:t>
            </a:r>
            <a:r>
              <a:rPr lang="cs-CZ" b="1" dirty="0" smtClean="0">
                <a:latin typeface="Century Gothic" panose="020B0502020202020204" pitchFamily="34" charset="0"/>
              </a:rPr>
              <a:t> / A</a:t>
            </a:r>
            <a:r>
              <a:rPr lang="nl-NL" b="1" dirty="0" err="1" smtClean="0">
                <a:latin typeface="Century Gothic" panose="020B0502020202020204" pitchFamily="34" charset="0"/>
              </a:rPr>
              <a:t>angezien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deze masterproef de prestaties van Vlaamse laatstejaarsscholieren secundair onderwijs onderzoekt, is de enige vereiste dat de leerling in zijn of haar afstudeerjaar zit.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aangezien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strike="sngStrike" dirty="0" err="1" smtClean="0">
                <a:latin typeface="Century Gothic" panose="020B0502020202020204" pitchFamily="34" charset="0"/>
              </a:rPr>
              <a:t>Terwijl</a:t>
            </a:r>
            <a:r>
              <a:rPr lang="cs-CZ" b="1" dirty="0" smtClean="0">
                <a:latin typeface="Century Gothic" panose="020B0502020202020204" pitchFamily="34" charset="0"/>
              </a:rPr>
              <a:t> / A</a:t>
            </a:r>
            <a:r>
              <a:rPr lang="nl-NL" b="1" dirty="0" err="1" smtClean="0">
                <a:latin typeface="Century Gothic" panose="020B0502020202020204" pitchFamily="34" charset="0"/>
              </a:rPr>
              <a:t>angezien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deze masterproef de prestaties van Vlaamse laatstejaarsscholieren secundair onderwijs onderzoekt, is de enige vereiste dat de leerling in zijn of haar afstudeerjaar zit.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toespitsen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Het lichaam krijgt in </a:t>
            </a:r>
            <a:r>
              <a:rPr lang="nl-NL" dirty="0" smtClean="0">
                <a:latin typeface="Century Gothic" panose="020B0502020202020204" pitchFamily="34" charset="0"/>
              </a:rPr>
              <a:t>zijn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werk veel </a:t>
            </a:r>
            <a:r>
              <a:rPr lang="nl-NL" dirty="0">
                <a:latin typeface="Century Gothic" panose="020B0502020202020204" pitchFamily="34" charset="0"/>
              </a:rPr>
              <a:t>aandacht en vormt samen met de verbeelding één van de kernpunten van zijn oeuvre. </a:t>
            </a:r>
            <a:r>
              <a:rPr lang="nl-NL" dirty="0" smtClean="0">
                <a:latin typeface="Century Gothic" panose="020B0502020202020204" pitchFamily="34" charset="0"/>
              </a:rPr>
              <a:t>De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relatie </a:t>
            </a:r>
            <a:r>
              <a:rPr lang="nl-NL" dirty="0">
                <a:latin typeface="Century Gothic" panose="020B0502020202020204" pitchFamily="34" charset="0"/>
              </a:rPr>
              <a:t>tussen lichaam (realiteit) en verbeelding (het transcendente) zal </a:t>
            </a:r>
            <a:r>
              <a:rPr lang="nl-NL" b="1" dirty="0">
                <a:latin typeface="Century Gothic" panose="020B0502020202020204" pitchFamily="34" charset="0"/>
              </a:rPr>
              <a:t>dan ook </a:t>
            </a:r>
            <a:r>
              <a:rPr lang="cs-CZ" b="1" dirty="0" smtClean="0">
                <a:latin typeface="Century Gothic" panose="020B0502020202020204" pitchFamily="34" charset="0"/>
              </a:rPr>
              <a:t>/ </a:t>
            </a:r>
            <a:r>
              <a:rPr lang="cs-CZ" b="1" dirty="0" err="1" smtClean="0">
                <a:latin typeface="Century Gothic" panose="020B0502020202020204" pitchFamily="34" charset="0"/>
              </a:rPr>
              <a:t>ook</a:t>
            </a:r>
            <a:r>
              <a:rPr lang="cs-CZ" b="1" dirty="0" smtClean="0">
                <a:latin typeface="Century Gothic" panose="020B0502020202020204" pitchFamily="34" charset="0"/>
              </a:rPr>
              <a:t> dan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een </a:t>
            </a:r>
            <a:r>
              <a:rPr lang="nl-NL" dirty="0">
                <a:latin typeface="Century Gothic" panose="020B0502020202020204" pitchFamily="34" charset="0"/>
              </a:rPr>
              <a:t>cruciaal </a:t>
            </a:r>
            <a:r>
              <a:rPr lang="nl-NL" dirty="0" smtClean="0">
                <a:latin typeface="Century Gothic" panose="020B0502020202020204" pitchFamily="34" charset="0"/>
              </a:rPr>
              <a:t>aandachtspunt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vormen </a:t>
            </a:r>
            <a:r>
              <a:rPr lang="nl-NL" dirty="0">
                <a:latin typeface="Century Gothic" panose="020B0502020202020204" pitchFamily="34" charset="0"/>
              </a:rPr>
              <a:t>van deze bespreking.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dan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ook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Het lichaam krijgt in </a:t>
            </a:r>
            <a:r>
              <a:rPr lang="nl-NL" dirty="0" smtClean="0">
                <a:latin typeface="Century Gothic" panose="020B0502020202020204" pitchFamily="34" charset="0"/>
              </a:rPr>
              <a:t>zijn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werk veel </a:t>
            </a:r>
            <a:r>
              <a:rPr lang="nl-NL" dirty="0">
                <a:latin typeface="Century Gothic" panose="020B0502020202020204" pitchFamily="34" charset="0"/>
              </a:rPr>
              <a:t>aandacht en vormt samen met de verbeelding één van de kernpunten van zijn oeuvre. </a:t>
            </a:r>
            <a:r>
              <a:rPr lang="nl-NL" dirty="0" smtClean="0">
                <a:latin typeface="Century Gothic" panose="020B0502020202020204" pitchFamily="34" charset="0"/>
              </a:rPr>
              <a:t>De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relatie </a:t>
            </a:r>
            <a:r>
              <a:rPr lang="nl-NL" dirty="0">
                <a:latin typeface="Century Gothic" panose="020B0502020202020204" pitchFamily="34" charset="0"/>
              </a:rPr>
              <a:t>tussen lichaam (realiteit) en verbeelding (het transcendente) zal </a:t>
            </a:r>
            <a:r>
              <a:rPr lang="nl-NL" b="1" dirty="0">
                <a:latin typeface="Century Gothic" panose="020B0502020202020204" pitchFamily="34" charset="0"/>
              </a:rPr>
              <a:t>dan ook </a:t>
            </a:r>
            <a:r>
              <a:rPr lang="cs-CZ" b="1" dirty="0" smtClean="0">
                <a:latin typeface="Century Gothic" panose="020B0502020202020204" pitchFamily="34" charset="0"/>
              </a:rPr>
              <a:t>/ </a:t>
            </a:r>
            <a:r>
              <a:rPr lang="cs-CZ" b="1" strike="sngStrike" dirty="0" err="1" smtClean="0">
                <a:latin typeface="Century Gothic" panose="020B0502020202020204" pitchFamily="34" charset="0"/>
              </a:rPr>
              <a:t>ook</a:t>
            </a:r>
            <a:r>
              <a:rPr lang="cs-CZ" b="1" strike="sngStrike" dirty="0" smtClean="0">
                <a:latin typeface="Century Gothic" panose="020B0502020202020204" pitchFamily="34" charset="0"/>
              </a:rPr>
              <a:t> dan</a:t>
            </a:r>
            <a:r>
              <a:rPr lang="cs-CZ" strike="sngStrike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een </a:t>
            </a:r>
            <a:r>
              <a:rPr lang="nl-NL" dirty="0">
                <a:latin typeface="Century Gothic" panose="020B0502020202020204" pitchFamily="34" charset="0"/>
              </a:rPr>
              <a:t>cruciaal </a:t>
            </a:r>
            <a:r>
              <a:rPr lang="nl-NL" dirty="0" smtClean="0">
                <a:latin typeface="Century Gothic" panose="020B0502020202020204" pitchFamily="34" charset="0"/>
              </a:rPr>
              <a:t>aandachtspunt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vormen </a:t>
            </a:r>
            <a:r>
              <a:rPr lang="nl-NL" dirty="0">
                <a:latin typeface="Century Gothic" panose="020B0502020202020204" pitchFamily="34" charset="0"/>
              </a:rPr>
              <a:t>van deze bespreking. 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Interessant in dat opzicht zijn de jongere personages die het verhaal bevolken, </a:t>
            </a:r>
            <a:r>
              <a:rPr lang="nl-NL" b="1" dirty="0">
                <a:latin typeface="Century Gothic" panose="020B0502020202020204" pitchFamily="34" charset="0"/>
              </a:rPr>
              <a:t>met name </a:t>
            </a:r>
            <a:r>
              <a:rPr lang="cs-CZ" b="1" dirty="0" smtClean="0">
                <a:latin typeface="Century Gothic" panose="020B0502020202020204" pitchFamily="34" charset="0"/>
              </a:rPr>
              <a:t>/ </a:t>
            </a:r>
            <a:r>
              <a:rPr lang="cs-CZ" b="1" dirty="0" err="1" smtClean="0">
                <a:latin typeface="Century Gothic" panose="020B0502020202020204" pitchFamily="34" charset="0"/>
              </a:rPr>
              <a:t>namelijk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de dokterszoon</a:t>
            </a:r>
            <a:r>
              <a:rPr lang="cs-CZ" dirty="0" smtClean="0">
                <a:latin typeface="Century Gothic" panose="020B0502020202020204" pitchFamily="34" charset="0"/>
              </a:rPr>
              <a:t> en </a:t>
            </a:r>
            <a:r>
              <a:rPr lang="nl-NL" dirty="0" smtClean="0">
                <a:latin typeface="Century Gothic" panose="020B0502020202020204" pitchFamily="34" charset="0"/>
              </a:rPr>
              <a:t>de </a:t>
            </a:r>
            <a:r>
              <a:rPr lang="nl-NL" dirty="0">
                <a:latin typeface="Century Gothic" panose="020B0502020202020204" pitchFamily="34" charset="0"/>
              </a:rPr>
              <a:t>roodharige </a:t>
            </a:r>
            <a:r>
              <a:rPr lang="nl-NL" dirty="0" smtClean="0">
                <a:latin typeface="Century Gothic" panose="020B0502020202020204" pitchFamily="34" charset="0"/>
              </a:rPr>
              <a:t>jonge</a:t>
            </a:r>
            <a:r>
              <a:rPr lang="cs-CZ" dirty="0">
                <a:latin typeface="Century Gothic" panose="020B0502020202020204" pitchFamily="34" charset="0"/>
              </a:rPr>
              <a:t>n</a:t>
            </a:r>
            <a:r>
              <a:rPr lang="nl-NL" dirty="0" smtClean="0">
                <a:latin typeface="Century Gothic" panose="020B0502020202020204" pitchFamily="34" charset="0"/>
              </a:rPr>
              <a:t>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met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name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Interessant in dat opzicht zijn de jongere personages die het verhaal bevolken, </a:t>
            </a:r>
            <a:r>
              <a:rPr lang="nl-NL" b="1" dirty="0">
                <a:latin typeface="Century Gothic" panose="020B0502020202020204" pitchFamily="34" charset="0"/>
              </a:rPr>
              <a:t>met name </a:t>
            </a:r>
            <a:r>
              <a:rPr lang="cs-CZ" b="1" dirty="0" smtClean="0">
                <a:latin typeface="Century Gothic" panose="020B0502020202020204" pitchFamily="34" charset="0"/>
              </a:rPr>
              <a:t>/ </a:t>
            </a:r>
            <a:r>
              <a:rPr lang="cs-CZ" b="1" strike="sngStrike" dirty="0" err="1" smtClean="0">
                <a:latin typeface="Century Gothic" panose="020B0502020202020204" pitchFamily="34" charset="0"/>
              </a:rPr>
              <a:t>namelijk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de dokterszoon</a:t>
            </a:r>
            <a:r>
              <a:rPr lang="cs-CZ" dirty="0" smtClean="0">
                <a:latin typeface="Century Gothic" panose="020B0502020202020204" pitchFamily="34" charset="0"/>
              </a:rPr>
              <a:t> en </a:t>
            </a:r>
            <a:r>
              <a:rPr lang="nl-NL" dirty="0" smtClean="0">
                <a:latin typeface="Century Gothic" panose="020B0502020202020204" pitchFamily="34" charset="0"/>
              </a:rPr>
              <a:t>de </a:t>
            </a:r>
            <a:r>
              <a:rPr lang="nl-NL" dirty="0">
                <a:latin typeface="Century Gothic" panose="020B0502020202020204" pitchFamily="34" charset="0"/>
              </a:rPr>
              <a:t>roodharige </a:t>
            </a:r>
            <a:r>
              <a:rPr lang="nl-NL" dirty="0" smtClean="0">
                <a:latin typeface="Century Gothic" panose="020B0502020202020204" pitchFamily="34" charset="0"/>
              </a:rPr>
              <a:t>jonge</a:t>
            </a:r>
            <a:r>
              <a:rPr lang="cs-CZ" dirty="0">
                <a:latin typeface="Century Gothic" panose="020B0502020202020204" pitchFamily="34" charset="0"/>
              </a:rPr>
              <a:t>n</a:t>
            </a:r>
            <a:r>
              <a:rPr lang="nl-NL" dirty="0" smtClean="0">
                <a:latin typeface="Century Gothic" panose="020B0502020202020204" pitchFamily="34" charset="0"/>
              </a:rPr>
              <a:t>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 </a:t>
            </a:r>
            <a:r>
              <a:rPr lang="nl-NL" i="1" dirty="0" err="1">
                <a:latin typeface="Century Gothic" panose="020B0502020202020204" pitchFamily="34" charset="0"/>
              </a:rPr>
              <a:t>Momo</a:t>
            </a:r>
            <a:r>
              <a:rPr lang="nl-NL" dirty="0">
                <a:latin typeface="Century Gothic" panose="020B0502020202020204" pitchFamily="34" charset="0"/>
              </a:rPr>
              <a:t> richtte zijn pijlen nog vooral op de Nederlandse maatschappij </a:t>
            </a:r>
            <a:r>
              <a:rPr lang="nl-NL" dirty="0" smtClean="0">
                <a:latin typeface="Century Gothic" panose="020B0502020202020204" pitchFamily="34" charset="0"/>
              </a:rPr>
              <a:t>zelf,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i="1" dirty="0" smtClean="0">
                <a:latin typeface="Century Gothic" panose="020B0502020202020204" pitchFamily="34" charset="0"/>
              </a:rPr>
              <a:t>Spotvogel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waarschuwt </a:t>
            </a:r>
            <a:r>
              <a:rPr lang="nl-NL" b="1" dirty="0">
                <a:latin typeface="Century Gothic" panose="020B0502020202020204" pitchFamily="34" charset="0"/>
              </a:rPr>
              <a:t>daarentegen </a:t>
            </a:r>
            <a:r>
              <a:rPr lang="cs-CZ" b="1" dirty="0" smtClean="0">
                <a:latin typeface="Century Gothic" panose="020B0502020202020204" pitchFamily="34" charset="0"/>
              </a:rPr>
              <a:t>/ </a:t>
            </a:r>
            <a:r>
              <a:rPr lang="cs-CZ" b="1" dirty="0" err="1" smtClean="0">
                <a:latin typeface="Century Gothic" panose="020B0502020202020204" pitchFamily="34" charset="0"/>
              </a:rPr>
              <a:t>integendeel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voor </a:t>
            </a:r>
            <a:r>
              <a:rPr lang="nl-NL" dirty="0">
                <a:latin typeface="Century Gothic" panose="020B0502020202020204" pitchFamily="34" charset="0"/>
              </a:rPr>
              <a:t>de gevolgen van culturele oppressie uit islamitische hoek.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daarentegen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entury Gothic" panose="020B0502020202020204" pitchFamily="34" charset="0"/>
              </a:rPr>
              <a:t> </a:t>
            </a:r>
            <a:r>
              <a:rPr lang="nl-NL" i="1" dirty="0" err="1">
                <a:latin typeface="Century Gothic" panose="020B0502020202020204" pitchFamily="34" charset="0"/>
              </a:rPr>
              <a:t>Momo</a:t>
            </a:r>
            <a:r>
              <a:rPr lang="nl-NL" dirty="0">
                <a:latin typeface="Century Gothic" panose="020B0502020202020204" pitchFamily="34" charset="0"/>
              </a:rPr>
              <a:t> richtte zijn pijlen nog vooral op de Nederlandse maatschappij </a:t>
            </a:r>
            <a:r>
              <a:rPr lang="nl-NL" dirty="0" smtClean="0">
                <a:latin typeface="Century Gothic" panose="020B0502020202020204" pitchFamily="34" charset="0"/>
              </a:rPr>
              <a:t>zelf,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i="1" dirty="0" smtClean="0">
                <a:latin typeface="Century Gothic" panose="020B0502020202020204" pitchFamily="34" charset="0"/>
              </a:rPr>
              <a:t>Spotvogel</a:t>
            </a:r>
            <a:r>
              <a:rPr lang="nl-NL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waarschuwt </a:t>
            </a:r>
            <a:r>
              <a:rPr lang="nl-NL" b="1" dirty="0">
                <a:latin typeface="Century Gothic" panose="020B0502020202020204" pitchFamily="34" charset="0"/>
              </a:rPr>
              <a:t>daarentegen </a:t>
            </a:r>
            <a:r>
              <a:rPr lang="cs-CZ" b="1" dirty="0" smtClean="0">
                <a:latin typeface="Century Gothic" panose="020B0502020202020204" pitchFamily="34" charset="0"/>
              </a:rPr>
              <a:t>/ </a:t>
            </a:r>
            <a:r>
              <a:rPr lang="cs-CZ" b="1" strike="sngStrike" dirty="0" err="1" smtClean="0">
                <a:latin typeface="Century Gothic" panose="020B0502020202020204" pitchFamily="34" charset="0"/>
              </a:rPr>
              <a:t>integendeel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voor </a:t>
            </a:r>
            <a:r>
              <a:rPr lang="nl-NL" dirty="0">
                <a:latin typeface="Century Gothic" panose="020B0502020202020204" pitchFamily="34" charset="0"/>
              </a:rPr>
              <a:t>de gevolgen van culturele oppressie uit islamitische hoek.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latin typeface="Century Gothic" panose="020B0502020202020204" pitchFamily="34" charset="0"/>
              </a:rPr>
              <a:t>Ook </a:t>
            </a:r>
            <a:r>
              <a:rPr lang="nl-NL" dirty="0">
                <a:latin typeface="Century Gothic" panose="020B0502020202020204" pitchFamily="34" charset="0"/>
              </a:rPr>
              <a:t>in het </a:t>
            </a:r>
            <a:r>
              <a:rPr lang="nl-NL" dirty="0" smtClean="0">
                <a:latin typeface="Century Gothic" panose="020B0502020202020204" pitchFamily="34" charset="0"/>
              </a:rPr>
              <a:t>culturele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veld </a:t>
            </a:r>
            <a:r>
              <a:rPr lang="nl-NL" dirty="0">
                <a:latin typeface="Century Gothic" panose="020B0502020202020204" pitchFamily="34" charset="0"/>
              </a:rPr>
              <a:t>werd het taalgebruik vernederlandst. </a:t>
            </a:r>
            <a:r>
              <a:rPr lang="nl-NL" b="1" dirty="0" smtClean="0">
                <a:latin typeface="Century Gothic" panose="020B0502020202020204" pitchFamily="34" charset="0"/>
              </a:rPr>
              <a:t>Zo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cs-CZ" b="1" dirty="0" err="1" smtClean="0">
                <a:latin typeface="Century Gothic" panose="020B0502020202020204" pitchFamily="34" charset="0"/>
              </a:rPr>
              <a:t>Wegens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kenden de strips van Suske en </a:t>
            </a:r>
            <a:r>
              <a:rPr lang="nl-NL" dirty="0" err="1">
                <a:latin typeface="Century Gothic" panose="020B0502020202020204" pitchFamily="34" charset="0"/>
              </a:rPr>
              <a:t>Wiske</a:t>
            </a:r>
            <a:r>
              <a:rPr lang="nl-NL" dirty="0">
                <a:latin typeface="Century Gothic" panose="020B0502020202020204" pitchFamily="34" charset="0"/>
              </a:rPr>
              <a:t> ook </a:t>
            </a:r>
            <a:r>
              <a:rPr lang="nl-NL" dirty="0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evolutie </a:t>
            </a:r>
            <a:r>
              <a:rPr lang="nl-NL" dirty="0">
                <a:latin typeface="Century Gothic" panose="020B0502020202020204" pitchFamily="34" charset="0"/>
              </a:rPr>
              <a:t>van uitgaven in het ‘Vlaams’ naar uitgaven in het Standaardnederlands.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zo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latin typeface="Century Gothic" panose="020B0502020202020204" pitchFamily="34" charset="0"/>
              </a:rPr>
              <a:t>Ook </a:t>
            </a:r>
            <a:r>
              <a:rPr lang="nl-NL" dirty="0">
                <a:latin typeface="Century Gothic" panose="020B0502020202020204" pitchFamily="34" charset="0"/>
              </a:rPr>
              <a:t>in het </a:t>
            </a:r>
            <a:r>
              <a:rPr lang="nl-NL" dirty="0" smtClean="0">
                <a:latin typeface="Century Gothic" panose="020B0502020202020204" pitchFamily="34" charset="0"/>
              </a:rPr>
              <a:t>culturele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veld </a:t>
            </a:r>
            <a:r>
              <a:rPr lang="nl-NL" dirty="0">
                <a:latin typeface="Century Gothic" panose="020B0502020202020204" pitchFamily="34" charset="0"/>
              </a:rPr>
              <a:t>werd het taalgebruik vernederlandst. </a:t>
            </a:r>
            <a:r>
              <a:rPr lang="nl-NL" b="1" dirty="0" smtClean="0">
                <a:latin typeface="Century Gothic" panose="020B0502020202020204" pitchFamily="34" charset="0"/>
              </a:rPr>
              <a:t>Zo</a:t>
            </a:r>
            <a:r>
              <a:rPr lang="cs-CZ" b="1" dirty="0" smtClean="0">
                <a:latin typeface="Century Gothic" panose="020B0502020202020204" pitchFamily="34" charset="0"/>
              </a:rPr>
              <a:t> / </a:t>
            </a:r>
            <a:r>
              <a:rPr lang="cs-CZ" b="1" strike="sngStrike" dirty="0" err="1" smtClean="0">
                <a:latin typeface="Century Gothic" panose="020B0502020202020204" pitchFamily="34" charset="0"/>
              </a:rPr>
              <a:t>Wegens</a:t>
            </a:r>
            <a:r>
              <a:rPr lang="nl-NL" b="1" dirty="0" smtClean="0">
                <a:latin typeface="Century Gothic" panose="020B0502020202020204" pitchFamily="34" charset="0"/>
              </a:rPr>
              <a:t> </a:t>
            </a:r>
            <a:r>
              <a:rPr lang="nl-NL" dirty="0">
                <a:latin typeface="Century Gothic" panose="020B0502020202020204" pitchFamily="34" charset="0"/>
              </a:rPr>
              <a:t>kenden de strips van Suske en </a:t>
            </a:r>
            <a:r>
              <a:rPr lang="nl-NL" dirty="0" err="1">
                <a:latin typeface="Century Gothic" panose="020B0502020202020204" pitchFamily="34" charset="0"/>
              </a:rPr>
              <a:t>Wiske</a:t>
            </a:r>
            <a:r>
              <a:rPr lang="nl-NL" dirty="0">
                <a:latin typeface="Century Gothic" panose="020B0502020202020204" pitchFamily="34" charset="0"/>
              </a:rPr>
              <a:t> ook </a:t>
            </a:r>
            <a:r>
              <a:rPr lang="nl-NL" dirty="0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nl-NL" dirty="0" smtClean="0">
                <a:latin typeface="Century Gothic" panose="020B0502020202020204" pitchFamily="34" charset="0"/>
              </a:rPr>
              <a:t>evolutie </a:t>
            </a:r>
            <a:r>
              <a:rPr lang="nl-NL" dirty="0">
                <a:latin typeface="Century Gothic" panose="020B0502020202020204" pitchFamily="34" charset="0"/>
              </a:rPr>
              <a:t>van uitgaven in het ‘Vlaams’ naar uitgaven in het Standaardnederlands.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308866" cy="1515533"/>
          </a:xfrm>
        </p:spPr>
        <p:txBody>
          <a:bodyPr>
            <a:noAutofit/>
          </a:bodyPr>
          <a:lstStyle/>
          <a:p>
            <a:r>
              <a:rPr lang="cs-CZ" sz="4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Citeerwerkwoorden</a:t>
            </a:r>
            <a:r>
              <a:rPr lang="cs-CZ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cs-CZ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nl-BE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b………….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zeggen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zonder</a:t>
            </a:r>
            <a:r>
              <a:rPr lang="cs-CZ" dirty="0" smtClean="0">
                <a:latin typeface="Century Gothic" panose="020B0502020202020204" pitchFamily="34" charset="0"/>
              </a:rPr>
              <a:t> dat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bewezen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is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toespitsen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op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Haar onderzoek spitst zich toe op kwaliteit van bestaan bij personen met een beperking.</a:t>
            </a: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beweren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zeggen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zonder</a:t>
            </a:r>
            <a:r>
              <a:rPr lang="cs-CZ" dirty="0" smtClean="0">
                <a:latin typeface="Century Gothic" panose="020B0502020202020204" pitchFamily="34" charset="0"/>
              </a:rPr>
              <a:t> dat </a:t>
            </a:r>
            <a:r>
              <a:rPr lang="cs-CZ" dirty="0" err="1" smtClean="0">
                <a:latin typeface="Century Gothic" panose="020B0502020202020204" pitchFamily="34" charset="0"/>
              </a:rPr>
              <a:t>het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bewezen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is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Dat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vertaalt zich ook naar de stijl van het boek die, in tegenstelling tot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wat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Boer (1998)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beweert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, helemaal niet ‘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Allochtoons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’ is, maar net teruggrijpt naar de stijl van de Tachtigers,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een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soortgelijk project ambieerden. </a:t>
            </a:r>
            <a:endParaRPr lang="cs-CZ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v…………..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constateren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vaststellen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constateren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Dat strookt met de bevindingen van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Berkers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e.a. (2014), die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vaststellen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dat ‘[…]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whereas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these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specific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labels make up 31 per cent of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all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ethnic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minority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background labels in Dutch reviews in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period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1995–2002,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this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percentage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actually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declines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to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4 per cent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after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2002 […]’.</a:t>
            </a:r>
          </a:p>
        </p:txBody>
      </p:sp>
    </p:spTree>
    <p:extLst>
      <p:ext uri="{BB962C8B-B14F-4D97-AF65-F5344CB8AC3E}">
        <p14:creationId xmlns:p14="http://schemas.microsoft.com/office/powerpoint/2010/main" val="28690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a…………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bewijzen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aantonen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bewijzen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nl-NL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nderzoek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heeft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aangetoond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dat koffie slecht is voor de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gezondheid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nl-NL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b……………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redenen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geven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om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te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bewijzen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betogen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redenen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geven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om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iets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te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bewijzen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 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wetenschapper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betoogde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dat geweld op de televisie leidt tot geweld op straat</a:t>
            </a:r>
          </a:p>
        </p:txBody>
      </p:sp>
    </p:spTree>
    <p:extLst>
      <p:ext uri="{BB962C8B-B14F-4D97-AF65-F5344CB8AC3E}">
        <p14:creationId xmlns:p14="http://schemas.microsoft.com/office/powerpoint/2010/main" val="31664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…. a………….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zichzelf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vraag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stellen</a:t>
            </a:r>
            <a:endParaRPr lang="cs-CZ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zich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afvragen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entury Gothic" panose="020B0502020202020204" pitchFamily="34" charset="0"/>
              </a:rPr>
              <a:t>= </a:t>
            </a:r>
            <a:r>
              <a:rPr lang="cs-CZ" dirty="0" err="1" smtClean="0">
                <a:latin typeface="Century Gothic" panose="020B0502020202020204" pitchFamily="34" charset="0"/>
              </a:rPr>
              <a:t>zichzelf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een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vraag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latin typeface="Century Gothic" panose="020B0502020202020204" pitchFamily="34" charset="0"/>
              </a:rPr>
              <a:t>stellen</a:t>
            </a: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Wetenschappers </a:t>
            </a:r>
            <a:r>
              <a:rPr lang="nl-NL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vragen zich af </a:t>
            </a:r>
            <a:r>
              <a:rPr lang="nl-NL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het als cultusplaats of als grafruimte is gebruikt.</a:t>
            </a:r>
          </a:p>
        </p:txBody>
      </p:sp>
    </p:spTree>
    <p:extLst>
      <p:ext uri="{BB962C8B-B14F-4D97-AF65-F5344CB8AC3E}">
        <p14:creationId xmlns:p14="http://schemas.microsoft.com/office/powerpoint/2010/main" val="29770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wijzen</a:t>
            </a:r>
            <a:r>
              <a:rPr lang="cs-CZ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…?</a:t>
            </a:r>
            <a:endParaRPr lang="nl-BE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1401</Words>
  <Application>Microsoft Office PowerPoint</Application>
  <PresentationFormat>Předvádění na obrazovce (4:3)</PresentationFormat>
  <Paragraphs>207</Paragraphs>
  <Slides>88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88</vt:i4>
      </vt:variant>
    </vt:vector>
  </HeadingPairs>
  <TitlesOfParts>
    <vt:vector size="92" baseType="lpstr">
      <vt:lpstr>Arial</vt:lpstr>
      <vt:lpstr>Century Gothic</vt:lpstr>
      <vt:lpstr>Garamond</vt:lpstr>
      <vt:lpstr>Organika</vt:lpstr>
      <vt:lpstr>Herhaling  academische taal</vt:lpstr>
      <vt:lpstr>Preposities vul aan!</vt:lpstr>
      <vt:lpstr>ingaan …?</vt:lpstr>
      <vt:lpstr>ingaan op</vt:lpstr>
      <vt:lpstr>focussen …?</vt:lpstr>
      <vt:lpstr>focussen op</vt:lpstr>
      <vt:lpstr>zich toespitsen …?</vt:lpstr>
      <vt:lpstr>zich toespitsen op</vt:lpstr>
      <vt:lpstr>wijzen …?</vt:lpstr>
      <vt:lpstr>wijzen op</vt:lpstr>
      <vt:lpstr>onderzoek doen …?</vt:lpstr>
      <vt:lpstr>onderzoek doen naar</vt:lpstr>
      <vt:lpstr>verwijzen …?</vt:lpstr>
      <vt:lpstr>verwijzen naar</vt:lpstr>
      <vt:lpstr>refereren …?</vt:lpstr>
      <vt:lpstr>refereren aan</vt:lpstr>
      <vt:lpstr>beschouwen …?</vt:lpstr>
      <vt:lpstr>beschouwen als</vt:lpstr>
      <vt:lpstr>zich richten …?</vt:lpstr>
      <vt:lpstr>zich richten op</vt:lpstr>
      <vt:lpstr>toepassen …?</vt:lpstr>
      <vt:lpstr>toepassen op</vt:lpstr>
      <vt:lpstr>zich beperken …?</vt:lpstr>
      <vt:lpstr>zich beperken tot</vt:lpstr>
      <vt:lpstr>afwijken …?</vt:lpstr>
      <vt:lpstr>afwijken van</vt:lpstr>
      <vt:lpstr>gebruik maken …?</vt:lpstr>
      <vt:lpstr>gebruik maken van</vt:lpstr>
      <vt:lpstr>stroken …?</vt:lpstr>
      <vt:lpstr>stroken met</vt:lpstr>
      <vt:lpstr>bestaan …?</vt:lpstr>
      <vt:lpstr>bestaan uit</vt:lpstr>
      <vt:lpstr>Werkwoorden vul aan!</vt:lpstr>
      <vt:lpstr>?</vt:lpstr>
      <vt:lpstr>nemen</vt:lpstr>
      <vt:lpstr>?</vt:lpstr>
      <vt:lpstr>laten</vt:lpstr>
      <vt:lpstr>?</vt:lpstr>
      <vt:lpstr>onderwerpen</vt:lpstr>
      <vt:lpstr>?</vt:lpstr>
      <vt:lpstr>werpen</vt:lpstr>
      <vt:lpstr>?</vt:lpstr>
      <vt:lpstr>besteden</vt:lpstr>
      <vt:lpstr>?</vt:lpstr>
      <vt:lpstr>uitgaan</vt:lpstr>
      <vt:lpstr>?</vt:lpstr>
      <vt:lpstr>zetten</vt:lpstr>
      <vt:lpstr>?</vt:lpstr>
      <vt:lpstr>komen</vt:lpstr>
      <vt:lpstr>?</vt:lpstr>
      <vt:lpstr>stellen</vt:lpstr>
      <vt:lpstr>?</vt:lpstr>
      <vt:lpstr>luiden</vt:lpstr>
      <vt:lpstr>?</vt:lpstr>
      <vt:lpstr>maken</vt:lpstr>
      <vt:lpstr>?</vt:lpstr>
      <vt:lpstr>brengen</vt:lpstr>
      <vt:lpstr>Preposities vul aan!</vt:lpstr>
      <vt:lpstr>Preposities</vt:lpstr>
      <vt:lpstr>Preposities</vt:lpstr>
      <vt:lpstr>Signaal- en structuurwoorden</vt:lpstr>
      <vt:lpstr>?</vt:lpstr>
      <vt:lpstr>echter</vt:lpstr>
      <vt:lpstr>?</vt:lpstr>
      <vt:lpstr>ondanks</vt:lpstr>
      <vt:lpstr>?</vt:lpstr>
      <vt:lpstr>namelijk</vt:lpstr>
      <vt:lpstr>?</vt:lpstr>
      <vt:lpstr>aangezien</vt:lpstr>
      <vt:lpstr>?</vt:lpstr>
      <vt:lpstr>dan ook</vt:lpstr>
      <vt:lpstr>?</vt:lpstr>
      <vt:lpstr>met name</vt:lpstr>
      <vt:lpstr>?</vt:lpstr>
      <vt:lpstr>daarentegen</vt:lpstr>
      <vt:lpstr>?</vt:lpstr>
      <vt:lpstr>zo</vt:lpstr>
      <vt:lpstr>Citeerwerkwoorden </vt:lpstr>
      <vt:lpstr>b………….</vt:lpstr>
      <vt:lpstr>beweren</vt:lpstr>
      <vt:lpstr>v…………..</vt:lpstr>
      <vt:lpstr>vaststellen</vt:lpstr>
      <vt:lpstr>a…………</vt:lpstr>
      <vt:lpstr>aantonen</vt:lpstr>
      <vt:lpstr>b……………</vt:lpstr>
      <vt:lpstr>betogen</vt:lpstr>
      <vt:lpstr>…. a………….</vt:lpstr>
      <vt:lpstr>zich afvragen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Herhaling 5.1</dc:title>
  <dc:creator>Sofie Rose-Anne W. Royeaerd</dc:creator>
  <cp:lastModifiedBy>Sofie Rose-Anne W. Royeaerd</cp:lastModifiedBy>
  <cp:revision>33</cp:revision>
  <dcterms:created xsi:type="dcterms:W3CDTF">2015-12-08T09:09:23Z</dcterms:created>
  <dcterms:modified xsi:type="dcterms:W3CDTF">2017-12-05T09:43:34Z</dcterms:modified>
</cp:coreProperties>
</file>