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339" r:id="rId4"/>
    <p:sldId id="258" r:id="rId5"/>
    <p:sldId id="259" r:id="rId6"/>
    <p:sldId id="260" r:id="rId7"/>
    <p:sldId id="274" r:id="rId8"/>
    <p:sldId id="275" r:id="rId9"/>
    <p:sldId id="276" r:id="rId10"/>
    <p:sldId id="362" r:id="rId11"/>
    <p:sldId id="363" r:id="rId12"/>
    <p:sldId id="364" r:id="rId13"/>
    <p:sldId id="365" r:id="rId14"/>
    <p:sldId id="367" r:id="rId15"/>
    <p:sldId id="366" r:id="rId16"/>
    <p:sldId id="368" r:id="rId17"/>
    <p:sldId id="522" r:id="rId18"/>
    <p:sldId id="369" r:id="rId19"/>
    <p:sldId id="492" r:id="rId20"/>
    <p:sldId id="493" r:id="rId21"/>
    <p:sldId id="494" r:id="rId22"/>
    <p:sldId id="495" r:id="rId23"/>
    <p:sldId id="496" r:id="rId24"/>
    <p:sldId id="527" r:id="rId25"/>
    <p:sldId id="528" r:id="rId26"/>
    <p:sldId id="529" r:id="rId27"/>
    <p:sldId id="530" r:id="rId28"/>
    <p:sldId id="532" r:id="rId29"/>
    <p:sldId id="573"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581" r:id="rId44"/>
    <p:sldId id="394" r:id="rId45"/>
    <p:sldId id="576" r:id="rId46"/>
    <p:sldId id="577" r:id="rId47"/>
    <p:sldId id="578" r:id="rId48"/>
    <p:sldId id="579" r:id="rId49"/>
    <p:sldId id="580" r:id="rId50"/>
    <p:sldId id="582" r:id="rId51"/>
    <p:sldId id="583" r:id="rId52"/>
    <p:sldId id="584" r:id="rId53"/>
    <p:sldId id="585" r:id="rId54"/>
    <p:sldId id="586" r:id="rId55"/>
    <p:sldId id="587" r:id="rId56"/>
    <p:sldId id="406" r:id="rId57"/>
    <p:sldId id="407" r:id="rId58"/>
    <p:sldId id="408" r:id="rId59"/>
    <p:sldId id="409" r:id="rId60"/>
    <p:sldId id="410" r:id="rId61"/>
    <p:sldId id="574" r:id="rId62"/>
    <p:sldId id="412" r:id="rId63"/>
    <p:sldId id="517" r:id="rId64"/>
    <p:sldId id="518" r:id="rId65"/>
    <p:sldId id="519" r:id="rId66"/>
    <p:sldId id="520" r:id="rId67"/>
    <p:sldId id="572" r:id="rId68"/>
    <p:sldId id="418" r:id="rId69"/>
    <p:sldId id="524" r:id="rId70"/>
    <p:sldId id="419" r:id="rId71"/>
    <p:sldId id="588" r:id="rId72"/>
    <p:sldId id="589" r:id="rId73"/>
    <p:sldId id="590" r:id="rId74"/>
    <p:sldId id="591" r:id="rId75"/>
    <p:sldId id="592" r:id="rId76"/>
    <p:sldId id="593" r:id="rId77"/>
    <p:sldId id="594" r:id="rId78"/>
    <p:sldId id="595" r:id="rId79"/>
    <p:sldId id="596" r:id="rId80"/>
    <p:sldId id="597" r:id="rId81"/>
    <p:sldId id="598" r:id="rId82"/>
    <p:sldId id="434" r:id="rId83"/>
    <p:sldId id="497" r:id="rId84"/>
    <p:sldId id="498" r:id="rId85"/>
    <p:sldId id="499" r:id="rId86"/>
    <p:sldId id="500" r:id="rId87"/>
    <p:sldId id="501" r:id="rId88"/>
    <p:sldId id="435" r:id="rId89"/>
    <p:sldId id="436" r:id="rId90"/>
    <p:sldId id="437" r:id="rId91"/>
    <p:sldId id="438" r:id="rId92"/>
    <p:sldId id="439" r:id="rId93"/>
    <p:sldId id="440" r:id="rId94"/>
    <p:sldId id="441" r:id="rId95"/>
    <p:sldId id="525" r:id="rId96"/>
    <p:sldId id="352" r:id="rId97"/>
    <p:sldId id="599" r:id="rId98"/>
    <p:sldId id="600" r:id="rId99"/>
    <p:sldId id="601" r:id="rId100"/>
    <p:sldId id="602" r:id="rId101"/>
    <p:sldId id="603" r:id="rId102"/>
    <p:sldId id="604" r:id="rId103"/>
    <p:sldId id="605" r:id="rId104"/>
    <p:sldId id="606" r:id="rId105"/>
    <p:sldId id="607" r:id="rId106"/>
    <p:sldId id="608" r:id="rId107"/>
    <p:sldId id="547" r:id="rId108"/>
    <p:sldId id="453" r:id="rId109"/>
    <p:sldId id="454" r:id="rId110"/>
    <p:sldId id="455" r:id="rId111"/>
    <p:sldId id="456" r:id="rId112"/>
    <p:sldId id="549" r:id="rId113"/>
    <p:sldId id="458" r:id="rId114"/>
    <p:sldId id="459" r:id="rId115"/>
    <p:sldId id="460" r:id="rId116"/>
    <p:sldId id="461" r:id="rId117"/>
    <p:sldId id="462" r:id="rId118"/>
    <p:sldId id="463" r:id="rId119"/>
    <p:sldId id="464" r:id="rId120"/>
    <p:sldId id="465" r:id="rId121"/>
    <p:sldId id="526" r:id="rId122"/>
    <p:sldId id="467" r:id="rId123"/>
    <p:sldId id="609" r:id="rId124"/>
    <p:sldId id="610" r:id="rId125"/>
    <p:sldId id="611" r:id="rId126"/>
    <p:sldId id="612" r:id="rId127"/>
    <p:sldId id="613" r:id="rId128"/>
    <p:sldId id="555" r:id="rId129"/>
    <p:sldId id="568" r:id="rId130"/>
    <p:sldId id="557" r:id="rId131"/>
    <p:sldId id="558" r:id="rId132"/>
    <p:sldId id="569" r:id="rId133"/>
    <p:sldId id="562" r:id="rId134"/>
    <p:sldId id="481" r:id="rId135"/>
    <p:sldId id="479" r:id="rId136"/>
    <p:sldId id="482" r:id="rId1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7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8" d="100"/>
          <a:sy n="68" d="100"/>
        </p:scale>
        <p:origin x="6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5" name="Zástupný symbol pro zápatí 4"/>
          <p:cNvSpPr>
            <a:spLocks noGrp="1"/>
          </p:cNvSpPr>
          <p:nvPr>
            <p:ph type="ftr" sz="quarter" idx="11"/>
          </p:nvPr>
        </p:nvSpPr>
        <p:spPr/>
        <p:txBody>
          <a:bodyPr/>
          <a:lstStyle/>
          <a:p>
            <a:endParaRPr lang="en-GB" dirty="0"/>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135686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5" name="Zástupný symbol pro zápatí 4"/>
          <p:cNvSpPr>
            <a:spLocks noGrp="1"/>
          </p:cNvSpPr>
          <p:nvPr>
            <p:ph type="ftr" sz="quarter" idx="11"/>
          </p:nvPr>
        </p:nvSpPr>
        <p:spPr/>
        <p:txBody>
          <a:bodyPr/>
          <a:lstStyle/>
          <a:p>
            <a:endParaRPr lang="en-GB" dirty="0"/>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247067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5" name="Zástupný symbol pro zápatí 4"/>
          <p:cNvSpPr>
            <a:spLocks noGrp="1"/>
          </p:cNvSpPr>
          <p:nvPr>
            <p:ph type="ftr" sz="quarter" idx="11"/>
          </p:nvPr>
        </p:nvSpPr>
        <p:spPr/>
        <p:txBody>
          <a:bodyPr/>
          <a:lstStyle/>
          <a:p>
            <a:endParaRPr lang="en-GB" dirty="0"/>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96537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5" name="Zástupný symbol pro zápatí 4"/>
          <p:cNvSpPr>
            <a:spLocks noGrp="1"/>
          </p:cNvSpPr>
          <p:nvPr>
            <p:ph type="ftr" sz="quarter" idx="11"/>
          </p:nvPr>
        </p:nvSpPr>
        <p:spPr/>
        <p:txBody>
          <a:bodyPr/>
          <a:lstStyle/>
          <a:p>
            <a:endParaRPr lang="en-GB" dirty="0"/>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389571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5" name="Zástupný symbol pro zápatí 4"/>
          <p:cNvSpPr>
            <a:spLocks noGrp="1"/>
          </p:cNvSpPr>
          <p:nvPr>
            <p:ph type="ftr" sz="quarter" idx="11"/>
          </p:nvPr>
        </p:nvSpPr>
        <p:spPr/>
        <p:txBody>
          <a:bodyPr/>
          <a:lstStyle/>
          <a:p>
            <a:endParaRPr lang="en-GB" dirty="0"/>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311961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6" name="Zástupný symbol pro zápatí 5"/>
          <p:cNvSpPr>
            <a:spLocks noGrp="1"/>
          </p:cNvSpPr>
          <p:nvPr>
            <p:ph type="ftr" sz="quarter" idx="11"/>
          </p:nvPr>
        </p:nvSpPr>
        <p:spPr/>
        <p:txBody>
          <a:bodyPr/>
          <a:lstStyle/>
          <a:p>
            <a:endParaRPr lang="en-GB" dirty="0"/>
          </a:p>
        </p:txBody>
      </p:sp>
      <p:sp>
        <p:nvSpPr>
          <p:cNvPr id="7" name="Zástupný symbol pro číslo snímku 6"/>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107046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8" name="Zástupný symbol pro zápatí 7"/>
          <p:cNvSpPr>
            <a:spLocks noGrp="1"/>
          </p:cNvSpPr>
          <p:nvPr>
            <p:ph type="ftr" sz="quarter" idx="11"/>
          </p:nvPr>
        </p:nvSpPr>
        <p:spPr/>
        <p:txBody>
          <a:bodyPr/>
          <a:lstStyle/>
          <a:p>
            <a:endParaRPr lang="en-GB" dirty="0"/>
          </a:p>
        </p:txBody>
      </p:sp>
      <p:sp>
        <p:nvSpPr>
          <p:cNvPr id="9" name="Zástupný symbol pro číslo snímku 8"/>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41712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140118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3" name="Zástupný symbol pro zápatí 2"/>
          <p:cNvSpPr>
            <a:spLocks noGrp="1"/>
          </p:cNvSpPr>
          <p:nvPr>
            <p:ph type="ftr" sz="quarter" idx="11"/>
          </p:nvPr>
        </p:nvSpPr>
        <p:spPr/>
        <p:txBody>
          <a:bodyPr/>
          <a:lstStyle/>
          <a:p>
            <a:endParaRPr lang="en-GB" dirty="0"/>
          </a:p>
        </p:txBody>
      </p:sp>
      <p:sp>
        <p:nvSpPr>
          <p:cNvPr id="4" name="Zástupný symbol pro číslo snímku 3"/>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242107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6" name="Zástupný symbol pro zápatí 5"/>
          <p:cNvSpPr>
            <a:spLocks noGrp="1"/>
          </p:cNvSpPr>
          <p:nvPr>
            <p:ph type="ftr" sz="quarter" idx="11"/>
          </p:nvPr>
        </p:nvSpPr>
        <p:spPr/>
        <p:txBody>
          <a:bodyPr/>
          <a:lstStyle/>
          <a:p>
            <a:endParaRPr lang="en-GB" dirty="0"/>
          </a:p>
        </p:txBody>
      </p:sp>
      <p:sp>
        <p:nvSpPr>
          <p:cNvPr id="7" name="Zástupný symbol pro číslo snímku 6"/>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318924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E55A4FE3-C4E8-47E6-BB05-8929D98BF4B4}" type="datetimeFigureOut">
              <a:rPr lang="en-GB" smtClean="0"/>
              <a:t>23/11/2017</a:t>
            </a:fld>
            <a:endParaRPr lang="en-GB" dirty="0"/>
          </a:p>
        </p:txBody>
      </p:sp>
      <p:sp>
        <p:nvSpPr>
          <p:cNvPr id="6" name="Zástupný symbol pro zápatí 5"/>
          <p:cNvSpPr>
            <a:spLocks noGrp="1"/>
          </p:cNvSpPr>
          <p:nvPr>
            <p:ph type="ftr" sz="quarter" idx="11"/>
          </p:nvPr>
        </p:nvSpPr>
        <p:spPr/>
        <p:txBody>
          <a:bodyPr/>
          <a:lstStyle/>
          <a:p>
            <a:endParaRPr lang="en-GB" dirty="0"/>
          </a:p>
        </p:txBody>
      </p:sp>
      <p:sp>
        <p:nvSpPr>
          <p:cNvPr id="7" name="Zástupný symbol pro číslo snímku 6"/>
          <p:cNvSpPr>
            <a:spLocks noGrp="1"/>
          </p:cNvSpPr>
          <p:nvPr>
            <p:ph type="sldNum" sz="quarter" idx="12"/>
          </p:nvPr>
        </p:nvSpPr>
        <p:spPr/>
        <p:txBody>
          <a:bodyPr/>
          <a:lstStyle/>
          <a:p>
            <a:fld id="{6E446217-D5B6-4EB2-8D11-34BB72D54B7A}" type="slidenum">
              <a:rPr lang="en-GB" smtClean="0"/>
              <a:t>‹#›</a:t>
            </a:fld>
            <a:endParaRPr lang="en-GB" dirty="0"/>
          </a:p>
        </p:txBody>
      </p:sp>
    </p:spTree>
    <p:extLst>
      <p:ext uri="{BB962C8B-B14F-4D97-AF65-F5344CB8AC3E}">
        <p14:creationId xmlns:p14="http://schemas.microsoft.com/office/powerpoint/2010/main" val="385703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4FE3-C4E8-47E6-BB05-8929D98BF4B4}" type="datetimeFigureOut">
              <a:rPr lang="en-GB" smtClean="0"/>
              <a:t>23/11/2017</a:t>
            </a:fld>
            <a:endParaRPr lang="en-GB"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46217-D5B6-4EB2-8D11-34BB72D54B7A}" type="slidenum">
              <a:rPr lang="en-GB" smtClean="0"/>
              <a:t>‹#›</a:t>
            </a:fld>
            <a:endParaRPr lang="en-GB" dirty="0"/>
          </a:p>
        </p:txBody>
      </p:sp>
    </p:spTree>
    <p:extLst>
      <p:ext uri="{BB962C8B-B14F-4D97-AF65-F5344CB8AC3E}">
        <p14:creationId xmlns:p14="http://schemas.microsoft.com/office/powerpoint/2010/main" val="254844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gif"/><Relationship Id="rId4" Type="http://schemas.openxmlformats.org/officeDocument/2006/relationships/image" Target="../media/image13.jpg"/></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gif"/><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gif"/><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gif"/><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gif"/><Relationship Id="rId4" Type="http://schemas.openxmlformats.org/officeDocument/2006/relationships/image" Target="../media/image13.jpg"/></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871223" y="3818435"/>
            <a:ext cx="10464800" cy="2387600"/>
          </a:xfrm>
        </p:spPr>
        <p:txBody>
          <a:bodyPr>
            <a:noAutofit/>
          </a:bodyPr>
          <a:lstStyle/>
          <a:p>
            <a:r>
              <a:rPr lang="de-DE" sz="7200" dirty="0">
                <a:latin typeface="Arial Rounded MT Bold" panose="020F0704030504030204" pitchFamily="34" charset="0"/>
              </a:rPr>
              <a:t>Deutschsprachiges</a:t>
            </a:r>
            <a:br>
              <a:rPr lang="de-DE" sz="7200" dirty="0">
                <a:latin typeface="Arial Rounded MT Bold" panose="020F0704030504030204" pitchFamily="34" charset="0"/>
              </a:rPr>
            </a:br>
            <a:r>
              <a:rPr lang="de-DE" sz="13800" dirty="0">
                <a:latin typeface="Arial Rounded MT Bold" panose="020F0704030504030204" pitchFamily="34" charset="0"/>
              </a:rPr>
              <a:t>Pubquiz</a:t>
            </a:r>
            <a:endParaRPr lang="de-DE" sz="7200" dirty="0">
              <a:latin typeface="Arial Rounded MT Bold" panose="020F0704030504030204" pitchFamily="34" charset="0"/>
            </a:endParaRPr>
          </a:p>
        </p:txBody>
      </p:sp>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655" y="710027"/>
            <a:ext cx="3938691" cy="1306519"/>
          </a:xfrm>
          <a:prstGeom prst="rect">
            <a:avLst/>
          </a:prstGeom>
        </p:spPr>
      </p:pic>
      <p:sp>
        <p:nvSpPr>
          <p:cNvPr id="18" name="TextovéPole 17"/>
          <p:cNvSpPr txBox="1"/>
          <p:nvPr/>
        </p:nvSpPr>
        <p:spPr>
          <a:xfrm>
            <a:off x="2551522" y="2475701"/>
            <a:ext cx="7088956" cy="584775"/>
          </a:xfrm>
          <a:prstGeom prst="rect">
            <a:avLst/>
          </a:prstGeom>
          <a:noFill/>
        </p:spPr>
        <p:txBody>
          <a:bodyPr wrap="square" rtlCol="0">
            <a:spAutoFit/>
          </a:bodyPr>
          <a:lstStyle/>
          <a:p>
            <a:pPr algn="ctr"/>
            <a:r>
              <a:rPr lang="de-DE" sz="3200" b="1" spc="600" dirty="0">
                <a:latin typeface="Arial Rounded MT Bold" panose="020F0704030504030204" pitchFamily="34" charset="0"/>
              </a:rPr>
              <a:t>präsentiert:</a:t>
            </a:r>
            <a:endParaRPr lang="en-GB" sz="3600" b="1" spc="600" dirty="0">
              <a:latin typeface="Arial Rounded MT Bold" panose="020F0704030504030204" pitchFamily="34" charset="0"/>
            </a:endParaRPr>
          </a:p>
        </p:txBody>
      </p:sp>
    </p:spTree>
    <p:extLst>
      <p:ext uri="{BB962C8B-B14F-4D97-AF65-F5344CB8AC3E}">
        <p14:creationId xmlns:p14="http://schemas.microsoft.com/office/powerpoint/2010/main" val="248081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Sprache </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8399709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a:extLst>
              <a:ext uri="{FF2B5EF4-FFF2-40B4-BE49-F238E27FC236}">
                <a16:creationId xmlns:a16="http://schemas.microsoft.com/office/drawing/2014/main" id="{54CA79AB-3081-44C7-8BB9-C8386583E232}"/>
              </a:ext>
            </a:extLst>
          </p:cNvPr>
          <p:cNvSpPr/>
          <p:nvPr/>
        </p:nvSpPr>
        <p:spPr>
          <a:xfrm>
            <a:off x="3187831" y="2554664"/>
            <a:ext cx="5816338"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t>
            </a:r>
            <a:r>
              <a:rPr lang="de-DE" sz="2800" dirty="0">
                <a:latin typeface="Arial" panose="020B0604020202020204" pitchFamily="34" charset="0"/>
                <a:cs typeface="Arial" panose="020B0604020202020204" pitchFamily="34" charset="0"/>
              </a:rPr>
              <a:t>Heute</a:t>
            </a:r>
            <a:r>
              <a:rPr lang="en-GB"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Europa</a:t>
            </a:r>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morgen die Welt</a:t>
            </a:r>
            <a:r>
              <a:rPr lang="en-GB" sz="280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081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923098"/>
            <a:ext cx="9954634" cy="4832092"/>
          </a:xfrm>
          <a:prstGeom prst="rect">
            <a:avLst/>
          </a:prstGeom>
          <a:noFill/>
        </p:spPr>
        <p:txBody>
          <a:bodyPr wrap="square" rtlCol="0">
            <a:spAutoFit/>
          </a:bodyPr>
          <a:lstStyle/>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A. Hitler: </a:t>
            </a:r>
            <a:r>
              <a:rPr lang="de-DE" sz="2800" dirty="0">
                <a:latin typeface="Arial" panose="020B0604020202020204" pitchFamily="34" charset="0"/>
                <a:cs typeface="Arial" panose="020B0604020202020204" pitchFamily="34" charset="0"/>
              </a:rPr>
              <a:t>Betrinke dich nie!</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A. Merkel: </a:t>
            </a:r>
            <a:r>
              <a:rPr lang="de-DE" sz="2800" dirty="0">
                <a:latin typeface="Arial" panose="020B0604020202020204" pitchFamily="34" charset="0"/>
                <a:cs typeface="Arial" panose="020B0604020202020204" pitchFamily="34" charset="0"/>
              </a:rPr>
              <a:t>Wir schaffen das!</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M. Zeman: </a:t>
            </a:r>
            <a:r>
              <a:rPr lang="de-DE" sz="2800" dirty="0">
                <a:latin typeface="Arial" panose="020B0604020202020204" pitchFamily="34" charset="0"/>
                <a:cs typeface="Arial" panose="020B0604020202020204" pitchFamily="34" charset="0"/>
              </a:rPr>
              <a:t>Fotze hier, Fotze da…</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A. Einstein: </a:t>
            </a:r>
            <a:r>
              <a:rPr lang="de-DE" sz="2800" dirty="0">
                <a:latin typeface="Arial" panose="020B0604020202020204" pitchFamily="34" charset="0"/>
                <a:cs typeface="Arial" panose="020B0604020202020204" pitchFamily="34" charset="0"/>
              </a:rPr>
              <a:t>Ich denke niemals an die Zukunft. Sie kommt früh genug.</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T. Mann: </a:t>
            </a:r>
            <a:r>
              <a:rPr lang="de-DE" sz="2800" dirty="0">
                <a:latin typeface="Arial" panose="020B0604020202020204" pitchFamily="34" charset="0"/>
                <a:cs typeface="Arial" panose="020B0604020202020204" pitchFamily="34" charset="0"/>
              </a:rPr>
              <a:t>Arbeit ist schwer, ist oft genug ein freudloses und mühseliges Stochern; aber nicht arbeiten - das ist die Hölle.</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K. Marx: </a:t>
            </a:r>
            <a:r>
              <a:rPr lang="de-DE" sz="2800" dirty="0">
                <a:latin typeface="Arial" panose="020B0604020202020204" pitchFamily="34" charset="0"/>
                <a:cs typeface="Arial" panose="020B0604020202020204" pitchFamily="34" charset="0"/>
              </a:rPr>
              <a:t>Freiheit ist, oh Weib, wo du nicht bist.</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J. W. Goethe: </a:t>
            </a:r>
            <a:r>
              <a:rPr lang="de-DE" sz="2800" dirty="0">
                <a:latin typeface="Arial" panose="020B0604020202020204" pitchFamily="34" charset="0"/>
                <a:cs typeface="Arial" panose="020B0604020202020204" pitchFamily="34" charset="0"/>
              </a:rPr>
              <a:t>Heinrich, mir graut</a:t>
            </a:r>
            <a:r>
              <a:rPr lang="en-GB" sz="2800" dirty="0">
                <a:latin typeface="Arial" panose="020B0604020202020204" pitchFamily="34" charset="0"/>
                <a:cs typeface="Arial" panose="020B0604020202020204" pitchFamily="34" charset="0"/>
              </a:rPr>
              <a:t>’s </a:t>
            </a:r>
            <a:r>
              <a:rPr lang="de-DE" sz="2800" dirty="0">
                <a:latin typeface="Arial" panose="020B0604020202020204" pitchFamily="34" charset="0"/>
                <a:cs typeface="Arial" panose="020B0604020202020204" pitchFamily="34" charset="0"/>
              </a:rPr>
              <a:t>vor</a:t>
            </a:r>
            <a:r>
              <a:rPr lang="en-GB"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dir</a:t>
            </a:r>
            <a:r>
              <a:rPr lang="en-GB" sz="2800" dirty="0">
                <a:latin typeface="Arial" panose="020B0604020202020204" pitchFamily="34" charset="0"/>
                <a:cs typeface="Arial" panose="020B0604020202020204" pitchFamily="34" charset="0"/>
              </a:rPr>
              <a:t>!</a:t>
            </a:r>
            <a:r>
              <a:rPr lang="de-DE" sz="2800" dirty="0">
                <a:latin typeface="Arial" panose="020B0604020202020204" pitchFamily="34" charset="0"/>
                <a:cs typeface="Arial" panose="020B0604020202020204" pitchFamily="34" charset="0"/>
              </a:rPr>
              <a:t> </a:t>
            </a:r>
          </a:p>
          <a:p>
            <a:pPr marL="514350" lvl="0" indent="-514350" algn="ctr">
              <a:buFont typeface="+mj-lt"/>
              <a:buAutoNum type="alphaLcParenR"/>
            </a:pP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2679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193899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heißt einer der größten Festival Deutschlands, das an der Strecke von Formel 1 stattfindet?</a:t>
            </a:r>
          </a:p>
          <a:p>
            <a:pPr lvl="0" algn="ctr"/>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Rock am Ring</a:t>
            </a:r>
            <a:endParaRPr lang="en-GB" sz="3200" dirty="0"/>
          </a:p>
        </p:txBody>
      </p:sp>
    </p:spTree>
    <p:extLst>
      <p:ext uri="{BB962C8B-B14F-4D97-AF65-F5344CB8AC3E}">
        <p14:creationId xmlns:p14="http://schemas.microsoft.com/office/powerpoint/2010/main" val="16675213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61543"/>
            <a:ext cx="9954634" cy="156966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Sample 1</a:t>
            </a:r>
          </a:p>
          <a:p>
            <a:pPr algn="ctr"/>
            <a:endParaRPr lang="de-DE" sz="3200" dirty="0">
              <a:latin typeface="Arial" panose="020B0604020202020204" pitchFamily="34" charset="0"/>
              <a:cs typeface="Arial" panose="020B0604020202020204" pitchFamily="34" charset="0"/>
            </a:endParaRPr>
          </a:p>
          <a:p>
            <a:pPr algn="ctr"/>
            <a:r>
              <a:rPr lang="de-DE" sz="3600" dirty="0" err="1">
                <a:latin typeface="Arial" panose="020B0604020202020204" pitchFamily="34" charset="0"/>
                <a:cs typeface="Arial" panose="020B0604020202020204" pitchFamily="34" charset="0"/>
              </a:rPr>
              <a:t>Alligatoah</a:t>
            </a:r>
            <a:r>
              <a:rPr lang="de-DE" sz="3600" dirty="0">
                <a:latin typeface="Arial" panose="020B0604020202020204" pitchFamily="34" charset="0"/>
                <a:cs typeface="Arial" panose="020B0604020202020204" pitchFamily="34" charset="0"/>
              </a:rPr>
              <a:t>: Faust Interpretation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4743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00517"/>
            <a:ext cx="9954634" cy="193899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Welcher deutscher Schauspieler hat in dem Film “Rush - Alles für den Sieg” die Rolle von Niki Lauda gespielt?</a:t>
            </a:r>
          </a:p>
          <a:p>
            <a:pPr lvl="0" algn="ctr"/>
            <a:endParaRPr lang="de-DE" sz="2800" dirty="0">
              <a:latin typeface="Arial" panose="020B0604020202020204" pitchFamily="34" charset="0"/>
              <a:cs typeface="Arial" panose="020B0604020202020204" pitchFamily="34" charset="0"/>
            </a:endParaRPr>
          </a:p>
          <a:p>
            <a:pPr lvl="0" algn="ctr"/>
            <a:r>
              <a:rPr lang="de-DE" sz="3600" dirty="0">
                <a:latin typeface="Arial" panose="020B0604020202020204" pitchFamily="34" charset="0"/>
                <a:cs typeface="Arial" panose="020B0604020202020204" pitchFamily="34" charset="0"/>
              </a:rPr>
              <a:t>Daniel Brühl</a:t>
            </a:r>
            <a:endParaRPr lang="en-GB" sz="3600" dirty="0"/>
          </a:p>
        </p:txBody>
      </p:sp>
    </p:spTree>
    <p:extLst>
      <p:ext uri="{BB962C8B-B14F-4D97-AF65-F5344CB8AC3E}">
        <p14:creationId xmlns:p14="http://schemas.microsoft.com/office/powerpoint/2010/main" val="23051354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94787"/>
            <a:ext cx="9954634" cy="1938992"/>
          </a:xfrm>
          <a:prstGeom prst="rect">
            <a:avLst/>
          </a:prstGeom>
          <a:noFill/>
        </p:spPr>
        <p:txBody>
          <a:bodyPr wrap="square" rtlCol="0">
            <a:spAutoFit/>
          </a:bodyPr>
          <a:lstStyle/>
          <a:p>
            <a:pPr lvl="0" algn="ctr"/>
            <a:r>
              <a:rPr lang="en-GB" sz="2800" dirty="0">
                <a:latin typeface="Arial" panose="020B0604020202020204" pitchFamily="34" charset="0"/>
                <a:cs typeface="Arial" panose="020B0604020202020204" pitchFamily="34" charset="0"/>
              </a:rPr>
              <a:t>Sample 2</a:t>
            </a:r>
          </a:p>
          <a:p>
            <a:pPr lvl="0" algn="ctr"/>
            <a:endParaRPr lang="de-DE" sz="2800" dirty="0">
              <a:latin typeface="Arial" panose="020B0604020202020204" pitchFamily="34" charset="0"/>
              <a:cs typeface="Arial" panose="020B0604020202020204" pitchFamily="34" charset="0"/>
            </a:endParaRPr>
          </a:p>
          <a:p>
            <a:pPr lvl="0" algn="ctr"/>
            <a:r>
              <a:rPr lang="de-DE" sz="3600" dirty="0">
                <a:latin typeface="Arial" panose="020B0604020202020204" pitchFamily="34" charset="0"/>
                <a:cs typeface="Arial" panose="020B0604020202020204" pitchFamily="34" charset="0"/>
              </a:rPr>
              <a:t>SS</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9309267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9" name="TextovéPole 8"/>
          <p:cNvSpPr txBox="1"/>
          <p:nvPr/>
        </p:nvSpPr>
        <p:spPr>
          <a:xfrm>
            <a:off x="1118683" y="1894787"/>
            <a:ext cx="9954634" cy="1384995"/>
          </a:xfrm>
          <a:prstGeom prst="rect">
            <a:avLst/>
          </a:prstGeom>
          <a:noFill/>
        </p:spPr>
        <p:txBody>
          <a:bodyPr wrap="square" rtlCol="0">
            <a:spAutoFit/>
          </a:bodyPr>
          <a:lstStyle/>
          <a:p>
            <a:pPr lvl="0" algn="ctr"/>
            <a:r>
              <a:rPr lang="en-GB" sz="2800" dirty="0">
                <a:latin typeface="Arial" panose="020B0604020202020204" pitchFamily="34" charset="0"/>
                <a:cs typeface="Arial" panose="020B0604020202020204" pitchFamily="34" charset="0"/>
              </a:rPr>
              <a:t>?</a:t>
            </a:r>
          </a:p>
          <a:p>
            <a:pPr lvl="0" algn="ctr"/>
            <a:r>
              <a:rPr lang="en-GB" sz="2800" dirty="0" err="1">
                <a:latin typeface="Arial" panose="020B0604020202020204" pitchFamily="34" charset="0"/>
                <a:cs typeface="Arial" panose="020B0604020202020204" pitchFamily="34" charset="0"/>
              </a:rPr>
              <a:t>Hitlers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Lieblingsregisseur</a:t>
            </a:r>
            <a:r>
              <a:rPr lang="en-GB" sz="2800" dirty="0">
                <a:latin typeface="Arial" panose="020B0604020202020204" pitchFamily="34" charset="0"/>
                <a:cs typeface="Arial" panose="020B0604020202020204" pitchFamily="34" charset="0"/>
              </a:rPr>
              <a:t>?</a:t>
            </a:r>
          </a:p>
          <a:p>
            <a:pPr algn="just"/>
            <a:endParaRPr lang="en-GB" sz="2800" dirty="0"/>
          </a:p>
        </p:txBody>
      </p:sp>
    </p:spTree>
    <p:extLst>
      <p:ext uri="{BB962C8B-B14F-4D97-AF65-F5344CB8AC3E}">
        <p14:creationId xmlns:p14="http://schemas.microsoft.com/office/powerpoint/2010/main" val="27991827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18732"/>
            <a:ext cx="9954634" cy="1384995"/>
          </a:xfrm>
          <a:prstGeom prst="rect">
            <a:avLst/>
          </a:prstGeom>
          <a:noFill/>
        </p:spPr>
        <p:txBody>
          <a:bodyPr wrap="square" rtlCol="0">
            <a:spAutoFit/>
          </a:bodyPr>
          <a:lstStyle/>
          <a:p>
            <a:pPr lvl="0" algn="just"/>
            <a:r>
              <a:rPr lang="en-GB" sz="2800" dirty="0" err="1">
                <a:latin typeface="Arial" panose="020B0604020202020204" pitchFamily="34" charset="0"/>
                <a:cs typeface="Arial" panose="020B0604020202020204" pitchFamily="34" charset="0"/>
              </a:rPr>
              <a:t>Noch</a:t>
            </a:r>
            <a:r>
              <a:rPr lang="en-GB" sz="2800" dirty="0">
                <a:latin typeface="Arial" panose="020B0604020202020204" pitchFamily="34" charset="0"/>
                <a:cs typeface="Arial" panose="020B0604020202020204" pitchFamily="34" charset="0"/>
              </a:rPr>
              <a:t> nix</a:t>
            </a:r>
            <a:endParaRPr lang="sk-SK" sz="2800" dirty="0">
              <a:latin typeface="Arial" panose="020B0604020202020204" pitchFamily="34" charset="0"/>
              <a:cs typeface="Arial" panose="020B0604020202020204" pitchFamily="34" charset="0"/>
            </a:endParaRPr>
          </a:p>
          <a:p>
            <a:pPr lvl="0" algn="just"/>
            <a:endParaRPr lang="sk-SK" sz="2800" dirty="0">
              <a:latin typeface="Arial" panose="020B0604020202020204" pitchFamily="34" charset="0"/>
              <a:cs typeface="Arial" panose="020B0604020202020204" pitchFamily="34" charset="0"/>
            </a:endParaRPr>
          </a:p>
          <a:p>
            <a:pPr lvl="0" algn="just"/>
            <a:r>
              <a:rPr lang="sk-SK" sz="2800" dirty="0">
                <a:latin typeface="Arial" panose="020B0604020202020204" pitchFamily="34" charset="0"/>
                <a:cs typeface="Arial" panose="020B0604020202020204" pitchFamily="34" charset="0"/>
              </a:rPr>
              <a:t>	</a:t>
            </a:r>
            <a:endParaRPr lang="en-GB" sz="2800" dirty="0"/>
          </a:p>
        </p:txBody>
      </p:sp>
    </p:spTree>
    <p:extLst>
      <p:ext uri="{BB962C8B-B14F-4D97-AF65-F5344CB8AC3E}">
        <p14:creationId xmlns:p14="http://schemas.microsoft.com/office/powerpoint/2010/main" val="39100685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Unternehmen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7090826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In welchem Bundesland ist das Hauptquartier der zwei deutschen Betriebe “Puma” und “Adidas”?</a:t>
            </a:r>
            <a:endParaRPr lang="en-GB" sz="2800" dirty="0"/>
          </a:p>
        </p:txBody>
      </p:sp>
    </p:spTree>
    <p:extLst>
      <p:ext uri="{BB962C8B-B14F-4D97-AF65-F5344CB8AC3E}">
        <p14:creationId xmlns:p14="http://schemas.microsoft.com/office/powerpoint/2010/main" val="11538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329251" y="1785827"/>
            <a:ext cx="9533498" cy="1384995"/>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In welchem Jahr wurde das erste Band Des Deutschen Wörterbuches mit einer umfassenden Rede Jacob Grimms veröffentlicht? Toleranz: 5 Jahre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8441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329251" y="2029497"/>
            <a:ext cx="9674372" cy="139950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Das Suchtmittel Heroin wurde ursprünglich, als eine Hustenmedizin von einer deutschen Pharmakonzern entwickelt. Welcher war es?</a:t>
            </a:r>
            <a:endParaRPr lang="en-GB" sz="2800" dirty="0"/>
          </a:p>
        </p:txBody>
      </p:sp>
    </p:spTree>
    <p:extLst>
      <p:ext uri="{BB962C8B-B14F-4D97-AF65-F5344CB8AC3E}">
        <p14:creationId xmlns:p14="http://schemas.microsoft.com/office/powerpoint/2010/main" val="35049512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6754" y="1850386"/>
            <a:ext cx="10338492" cy="310854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Der Österreicher Daniel Swarovski hat im Jahre 1895  seine Firma, die sich zum Weltmarktführer für geschliffenes Kristallglas entwickelte, gegründet. Auch heutzutage beschäftigen sich die Familienmitglieder damit. Wo befindet sich der Stammsitz von Swarovski-Familienunternehmen?</a:t>
            </a:r>
          </a:p>
          <a:p>
            <a:pPr lvl="0" algn="just"/>
            <a:endParaRPr lang="de-DE" sz="2800" dirty="0">
              <a:latin typeface="Arial" panose="020B0604020202020204" pitchFamily="34" charset="0"/>
              <a:cs typeface="Arial" panose="020B0604020202020204" pitchFamily="34" charset="0"/>
            </a:endParaRPr>
          </a:p>
          <a:p>
            <a:pPr lvl="0" algn="just"/>
            <a:r>
              <a:rPr lang="de-DE" sz="2800" dirty="0" err="1">
                <a:latin typeface="Arial" panose="020B0604020202020204" pitchFamily="34" charset="0"/>
                <a:cs typeface="Arial" panose="020B0604020202020204" pitchFamily="34" charset="0"/>
              </a:rPr>
              <a:t>Chceme</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presne</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mesto</a:t>
            </a:r>
            <a:r>
              <a:rPr lang="de-DE" sz="2800" dirty="0">
                <a:latin typeface="Arial" panose="020B0604020202020204" pitchFamily="34" charset="0"/>
                <a:cs typeface="Arial" panose="020B0604020202020204" pitchFamily="34" charset="0"/>
              </a:rPr>
              <a:t>? </a:t>
            </a:r>
            <a:endParaRPr lang="en-GB" sz="2800" dirty="0"/>
          </a:p>
        </p:txBody>
      </p:sp>
    </p:spTree>
    <p:extLst>
      <p:ext uri="{BB962C8B-B14F-4D97-AF65-F5344CB8AC3E}">
        <p14:creationId xmlns:p14="http://schemas.microsoft.com/office/powerpoint/2010/main" val="3879433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Haribo frage</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29219824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168563" y="1811239"/>
            <a:ext cx="10266575" cy="954107"/>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Diese Firma wurde 1945 in der Region Hannover gegründet. Was stellt sie her und wie heißt sie?</a:t>
            </a:r>
          </a:p>
        </p:txBody>
      </p:sp>
    </p:spTree>
    <p:extLst>
      <p:ext uri="{BB962C8B-B14F-4D97-AF65-F5344CB8AC3E}">
        <p14:creationId xmlns:p14="http://schemas.microsoft.com/office/powerpoint/2010/main" val="39111850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Verschiedenes</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0986048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096646" y="2152225"/>
            <a:ext cx="10338492" cy="954107"/>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42268281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58117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301823"/>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14" name="TextovéPole 13"/>
          <p:cNvSpPr txBox="1"/>
          <p:nvPr/>
        </p:nvSpPr>
        <p:spPr>
          <a:xfrm>
            <a:off x="927199" y="1569169"/>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23171391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6754" y="2152225"/>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pPr algn="ctr"/>
            <a:endParaRPr lang="en-GB" sz="2800" dirty="0"/>
          </a:p>
        </p:txBody>
      </p:sp>
    </p:spTree>
    <p:extLst>
      <p:ext uri="{BB962C8B-B14F-4D97-AF65-F5344CB8AC3E}">
        <p14:creationId xmlns:p14="http://schemas.microsoft.com/office/powerpoint/2010/main" val="11560301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3628719" y="1876933"/>
            <a:ext cx="4934561"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a:p>
            <a:pPr algn="ctr"/>
            <a:endParaRPr lang="en-GB" sz="2800" dirty="0"/>
          </a:p>
        </p:txBody>
      </p:sp>
    </p:spTree>
    <p:extLst>
      <p:ext uri="{BB962C8B-B14F-4D97-AF65-F5344CB8AC3E}">
        <p14:creationId xmlns:p14="http://schemas.microsoft.com/office/powerpoint/2010/main" val="9774698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8341027" cy="523220"/>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6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209386" y="1799121"/>
            <a:ext cx="9794237" cy="2246769"/>
          </a:xfrm>
          <a:prstGeom prst="rect">
            <a:avLst/>
          </a:prstGeom>
        </p:spPr>
        <p:txBody>
          <a:bodyPr wrap="square">
            <a:spAutoFit/>
          </a:bodyPr>
          <a:lstStyle/>
          <a:p>
            <a:pPr algn="just"/>
            <a:r>
              <a:rPr lang="de-DE" sz="2800" dirty="0">
                <a:latin typeface="Arial" panose="020B0604020202020204" pitchFamily="34" charset="0"/>
              </a:rPr>
              <a:t>Die Namen der deutschen Wochentage gehen auf die römischen und germanischen Götter zurück. So ist der Montag Tag des Mondes und der Donnerstag Tag des Donar/Thor. Was bedeutet aber der mundartliche Ausdruck </a:t>
            </a:r>
            <a:r>
              <a:rPr lang="de-DE" sz="2800" b="1" dirty="0">
                <a:latin typeface="Arial" panose="020B0604020202020204" pitchFamily="34" charset="0"/>
              </a:rPr>
              <a:t>Pfinztag/</a:t>
            </a:r>
            <a:r>
              <a:rPr lang="de-DE" sz="2800" b="1" dirty="0" err="1">
                <a:latin typeface="Arial" panose="020B0604020202020204" pitchFamily="34" charset="0"/>
              </a:rPr>
              <a:t>Pfinsda</a:t>
            </a:r>
            <a:r>
              <a:rPr lang="de-DE" sz="2800" dirty="0">
                <a:latin typeface="Arial" panose="020B0604020202020204" pitchFamily="34" charset="0"/>
              </a:rPr>
              <a:t>, der den Donnerstag bezeichnet?</a:t>
            </a:r>
            <a:endParaRPr lang="en-GB" sz="2800" dirty="0"/>
          </a:p>
        </p:txBody>
      </p:sp>
    </p:spTree>
    <p:extLst>
      <p:ext uri="{BB962C8B-B14F-4D97-AF65-F5344CB8AC3E}">
        <p14:creationId xmlns:p14="http://schemas.microsoft.com/office/powerpoint/2010/main" val="29762909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6754" y="1876933"/>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viele Tonnen Milka-Tafelschokoladesorten werden jährlich in Lörrach, Deutschland produziert?</a:t>
            </a:r>
            <a:endParaRPr lang="en-GB" sz="2800" dirty="0"/>
          </a:p>
        </p:txBody>
      </p:sp>
    </p:spTree>
    <p:extLst>
      <p:ext uri="{BB962C8B-B14F-4D97-AF65-F5344CB8AC3E}">
        <p14:creationId xmlns:p14="http://schemas.microsoft.com/office/powerpoint/2010/main" val="5081056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13797220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8785450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193899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In welchem Bundesland ist das Hauptquartier der zwei deutschen Betriebe “Puma” und “Adidas”?</a:t>
            </a:r>
          </a:p>
          <a:p>
            <a:pPr lvl="0" algn="ctr"/>
            <a:endParaRPr lang="de-DE" sz="2800" dirty="0">
              <a:latin typeface="Arial" panose="020B0604020202020204" pitchFamily="34" charset="0"/>
              <a:cs typeface="Arial" panose="020B0604020202020204" pitchFamily="34" charset="0"/>
            </a:endParaRPr>
          </a:p>
          <a:p>
            <a:pPr lvl="0" algn="ctr"/>
            <a:r>
              <a:rPr lang="de-DE" sz="3600" dirty="0">
                <a:latin typeface="Arial" panose="020B0604020202020204" pitchFamily="34" charset="0"/>
                <a:cs typeface="Arial" panose="020B0604020202020204" pitchFamily="34" charset="0"/>
              </a:rPr>
              <a:t>In Bayern</a:t>
            </a:r>
            <a:endParaRPr lang="en-GB" sz="3600" dirty="0"/>
          </a:p>
        </p:txBody>
      </p:sp>
    </p:spTree>
    <p:extLst>
      <p:ext uri="{BB962C8B-B14F-4D97-AF65-F5344CB8AC3E}">
        <p14:creationId xmlns:p14="http://schemas.microsoft.com/office/powerpoint/2010/main" val="9549474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329251" y="2029497"/>
            <a:ext cx="9674372" cy="2308324"/>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Das Suchtmittel Heroin wurde ursprünglich, als eine Hustenmedizin von einer deutschen Pharmakonzern entwickelt. Welcher war es?</a:t>
            </a:r>
          </a:p>
          <a:p>
            <a:pPr lvl="0" algn="just"/>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BAYER</a:t>
            </a:r>
            <a:endParaRPr lang="en-GB" sz="2800" dirty="0"/>
          </a:p>
        </p:txBody>
      </p:sp>
    </p:spTree>
    <p:extLst>
      <p:ext uri="{BB962C8B-B14F-4D97-AF65-F5344CB8AC3E}">
        <p14:creationId xmlns:p14="http://schemas.microsoft.com/office/powerpoint/2010/main" val="39899838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6754" y="1850386"/>
            <a:ext cx="10338492" cy="310854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Der Österreicher Daniel Swarovski hat im Jahre 1895  seine Firma, die sich zum Weltmarktführer für geschliffenes Kristallglas entwickelte, gegründet. Auch heutzutage beschäftigen sich die Familienmitglieder damit. Wo befindet sich der Stammsitz von Swarovski-Familienunternehmen?</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Wattens</a:t>
            </a:r>
            <a:r>
              <a:rPr lang="en-GB" sz="2800" dirty="0">
                <a:latin typeface="Arial" panose="020B0604020202020204" pitchFamily="34" charset="0"/>
                <a:cs typeface="Arial" panose="020B0604020202020204" pitchFamily="34" charset="0"/>
              </a:rPr>
              <a:t>, Tirol </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3393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Haribo frage</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30195598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168563" y="1811239"/>
            <a:ext cx="10266575" cy="1938992"/>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Diese Firma wurde 1945 in der Region Hannover gegründet. Was stellt sie her und wie heißt sie?</a:t>
            </a:r>
          </a:p>
          <a:p>
            <a:pPr algn="ctr"/>
            <a:endParaRPr lang="de-DE" sz="2800" dirty="0">
              <a:latin typeface="Arial" panose="020B0604020202020204" pitchFamily="34" charset="0"/>
              <a:cs typeface="Arial" panose="020B0604020202020204" pitchFamily="34" charset="0"/>
            </a:endParaRPr>
          </a:p>
          <a:p>
            <a:pPr algn="ctr"/>
            <a:r>
              <a:rPr lang="de-DE" sz="3600" dirty="0">
                <a:latin typeface="Arial" panose="020B0604020202020204" pitchFamily="34" charset="0"/>
                <a:cs typeface="Arial" panose="020B0604020202020204" pitchFamily="34" charset="0"/>
              </a:rPr>
              <a:t>Sennheiser, </a:t>
            </a:r>
            <a:r>
              <a:rPr lang="de-DE" sz="3600" dirty="0" err="1">
                <a:latin typeface="Arial" panose="020B0604020202020204" pitchFamily="34" charset="0"/>
                <a:cs typeface="Arial" panose="020B0604020202020204" pitchFamily="34" charset="0"/>
              </a:rPr>
              <a:t>Ohrhöher</a:t>
            </a:r>
            <a:r>
              <a:rPr lang="de-DE" sz="2800" dirty="0">
                <a:latin typeface="Arial" panose="020B0604020202020204" pitchFamily="34" charset="0"/>
                <a:cs typeface="Arial" panose="020B0604020202020204" pitchFamily="34" charset="0"/>
              </a:rPr>
              <a:t> </a:t>
            </a: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1077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096646" y="2152225"/>
            <a:ext cx="10338492" cy="954107"/>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Welches Verkehrsmittel wurde 1817 in Deutschland erfunden?</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878" y="2758799"/>
            <a:ext cx="5930244" cy="394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59248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58117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301823"/>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14" name="TextovéPole 13"/>
          <p:cNvSpPr txBox="1"/>
          <p:nvPr/>
        </p:nvSpPr>
        <p:spPr>
          <a:xfrm>
            <a:off x="927199" y="1569169"/>
            <a:ext cx="10338492"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 Telefonnummer hat der polizeiliche Notruf in Deutschland? </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855" y="2756846"/>
            <a:ext cx="5821132" cy="349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ovéPole 1"/>
          <p:cNvSpPr txBox="1"/>
          <p:nvPr/>
        </p:nvSpPr>
        <p:spPr>
          <a:xfrm>
            <a:off x="7911519" y="2844225"/>
            <a:ext cx="2763748"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110</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8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121790" y="1900719"/>
            <a:ext cx="9881833" cy="2246769"/>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 berühmte Hamburger Rap-Crew Beginner meldete sich 2016 nach 13 Jahren langen Pause mit einem neuen Track zurück. Sie nannten ihn </a:t>
            </a:r>
            <a:r>
              <a:rPr lang="de-DE" sz="2800" i="1" dirty="0" err="1">
                <a:latin typeface="Arial" panose="020B0604020202020204" pitchFamily="34" charset="0"/>
                <a:cs typeface="Arial" panose="020B0604020202020204" pitchFamily="34" charset="0"/>
              </a:rPr>
              <a:t>Ahnma</a:t>
            </a:r>
            <a:r>
              <a:rPr lang="de-DE" sz="2800" dirty="0">
                <a:latin typeface="Arial" panose="020B0604020202020204" pitchFamily="34" charset="0"/>
                <a:cs typeface="Arial" panose="020B0604020202020204" pitchFamily="34" charset="0"/>
              </a:rPr>
              <a:t> und kümmerten sich so um zahlreiche Debatten im Internet, was dies eigentlich bedeutet. Was bedeutet </a:t>
            </a:r>
            <a:r>
              <a:rPr lang="de-DE" sz="2800" i="1" dirty="0" err="1">
                <a:latin typeface="Arial" panose="020B0604020202020204" pitchFamily="34" charset="0"/>
                <a:cs typeface="Arial" panose="020B0604020202020204" pitchFamily="34" charset="0"/>
              </a:rPr>
              <a:t>Ahnma</a:t>
            </a:r>
            <a:r>
              <a:rPr lang="de-DE"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854335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6754" y="1861543"/>
            <a:ext cx="10338492" cy="1446550"/>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heißt die Nationalhymne Österreichs?</a:t>
            </a:r>
          </a:p>
          <a:p>
            <a:pPr lvl="0" algn="ctr"/>
            <a:r>
              <a:rPr lang="de-DE" sz="3200" dirty="0">
                <a:latin typeface="Arial" panose="020B0604020202020204" pitchFamily="34" charset="0"/>
                <a:cs typeface="Arial" panose="020B0604020202020204" pitchFamily="34" charset="0"/>
              </a:rPr>
              <a:t>Land der Berge, Land am Strome </a:t>
            </a:r>
            <a:endParaRPr lang="en-GB" sz="3200" dirty="0">
              <a:latin typeface="Arial" panose="020B0604020202020204" pitchFamily="34" charset="0"/>
              <a:cs typeface="Arial" panose="020B0604020202020204" pitchFamily="34" charset="0"/>
            </a:endParaRPr>
          </a:p>
          <a:p>
            <a:pPr algn="ct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463" y="3017674"/>
            <a:ext cx="5306165" cy="3496163"/>
          </a:xfrm>
          <a:prstGeom prst="rect">
            <a:avLst/>
          </a:prstGeom>
        </p:spPr>
      </p:pic>
    </p:spTree>
    <p:extLst>
      <p:ext uri="{BB962C8B-B14F-4D97-AF65-F5344CB8AC3E}">
        <p14:creationId xmlns:p14="http://schemas.microsoft.com/office/powerpoint/2010/main" val="15209846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5859924" y="2289186"/>
            <a:ext cx="4934561" cy="378565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Welches Ereignis ist auf diesem Foto abgebildet?</a:t>
            </a:r>
          </a:p>
          <a:p>
            <a:pPr lvl="0" algn="ctr"/>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Der millionste Gastarbeiter bekommt ein Moped geschenkt. </a:t>
            </a:r>
          </a:p>
          <a:p>
            <a:pPr lvl="0" algn="ctr"/>
            <a:r>
              <a:rPr lang="de-DE" sz="3200" dirty="0">
                <a:latin typeface="Arial" panose="020B0604020202020204" pitchFamily="34" charset="0"/>
                <a:cs typeface="Arial" panose="020B0604020202020204" pitchFamily="34" charset="0"/>
              </a:rPr>
              <a:t>(1964)</a:t>
            </a:r>
            <a:endParaRPr lang="en-GB" sz="3200" dirty="0">
              <a:latin typeface="Arial" panose="020B0604020202020204" pitchFamily="34" charset="0"/>
              <a:cs typeface="Arial" panose="020B0604020202020204" pitchFamily="34" charset="0"/>
            </a:endParaRPr>
          </a:p>
          <a:p>
            <a:pPr algn="ct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205" y="1664733"/>
            <a:ext cx="3784582" cy="5013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41723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3231654"/>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Diese besondere Spezialität für null Euro findet man meist auf Karten in kinderfreundlichen Restaurants. Sie stellen Kindern einen leeren Teller und Besteck zur Verfügung. Die lieben Kleinen können dann mit den Eltern mitessen. Wie heißt diese leckere Spezialität?</a:t>
            </a:r>
          </a:p>
          <a:p>
            <a:pPr algn="just"/>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Räuberteller</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7158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17772" y="1515473"/>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viele Currywürste werden pro Jahr in Deutschland 	gegessen?	 	</a:t>
            </a: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411" y="2692729"/>
            <a:ext cx="7167477" cy="4031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9298112" y="2969231"/>
            <a:ext cx="1958152" cy="1600438"/>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800 Millionen</a:t>
            </a:r>
            <a:r>
              <a:rPr lang="de-DE"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984221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Auswertung</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709" y="2092027"/>
            <a:ext cx="4372583" cy="4177481"/>
          </a:xfrm>
          <a:prstGeom prst="rect">
            <a:avLst/>
          </a:prstGeom>
        </p:spPr>
      </p:pic>
    </p:spTree>
    <p:extLst>
      <p:ext uri="{BB962C8B-B14F-4D97-AF65-F5344CB8AC3E}">
        <p14:creationId xmlns:p14="http://schemas.microsoft.com/office/powerpoint/2010/main" val="15344140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174884"/>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56. Frage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521547"/>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159498" y="1517702"/>
            <a:ext cx="9919541" cy="2677656"/>
          </a:xfrm>
          <a:prstGeom prst="rect">
            <a:avLst/>
          </a:prstGeom>
          <a:noFill/>
        </p:spPr>
        <p:txBody>
          <a:bodyPr wrap="square" rtlCol="0">
            <a:spAutoFit/>
          </a:bodyPr>
          <a:lstStyle/>
          <a:p>
            <a:pPr algn="just"/>
            <a:r>
              <a:rPr lang="de-DE" sz="2800" b="1" dirty="0">
                <a:latin typeface="Arial" panose="020B0604020202020204" pitchFamily="34" charset="0"/>
                <a:cs typeface="Arial" panose="020B0604020202020204" pitchFamily="34" charset="0"/>
              </a:rPr>
              <a:t>Mit stolzen 144 Litern pro Einwohner pro Jahr wird in Tschechien weltweit das meiste Bier getrunken. Deutschland mit seinen 107 Litern liegt auf dem zweiten Platz, knapp vor Österreich mit 104 Litern. Aber wie viele Liter Bier wurden während dieses Pubquiz bis jetzt bestellt?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1919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56. Antwort</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81790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9</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178333" y="2165898"/>
            <a:ext cx="9794237" cy="523220"/>
          </a:xfrm>
          <a:prstGeom prst="rect">
            <a:avLst/>
          </a:prstGeom>
        </p:spPr>
        <p:txBody>
          <a:bodyPr wrap="square">
            <a:spAutoFit/>
          </a:bodyPr>
          <a:lstStyle/>
          <a:p>
            <a:pPr algn="ctr"/>
            <a:r>
              <a:rPr lang="de-DE" sz="2800" dirty="0">
                <a:latin typeface="Arial" panose="020B0604020202020204" pitchFamily="34" charset="0"/>
              </a:rPr>
              <a:t>? </a:t>
            </a:r>
            <a:endParaRPr lang="de-DE" sz="2800" dirty="0"/>
          </a:p>
        </p:txBody>
      </p:sp>
    </p:spTree>
    <p:extLst>
      <p:ext uri="{BB962C8B-B14F-4D97-AF65-F5344CB8AC3E}">
        <p14:creationId xmlns:p14="http://schemas.microsoft.com/office/powerpoint/2010/main" val="347149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10</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756881" y="1900719"/>
            <a:ext cx="8630292"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2977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739757" y="2523263"/>
            <a:ext cx="8712486"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Wie viele Sprachen kannte Jacob Grimm passiv?</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41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382137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39088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a:extLst>
              <a:ext uri="{FF2B5EF4-FFF2-40B4-BE49-F238E27FC236}">
                <a16:creationId xmlns:a16="http://schemas.microsoft.com/office/drawing/2014/main" id="{0D5D1C52-F781-437B-B19D-8881F73AF028}"/>
              </a:ext>
            </a:extLst>
          </p:cNvPr>
          <p:cNvSpPr txBox="1"/>
          <p:nvPr/>
        </p:nvSpPr>
        <p:spPr>
          <a:xfrm>
            <a:off x="4053284" y="1895600"/>
            <a:ext cx="3714827"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Sophie Scholl</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89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70000"/>
          </a:blip>
          <a:tile tx="0" ty="0" sx="100000" sy="100000" flip="none" algn="tl"/>
        </a:blipFill>
        <a:effectLst/>
      </p:bgPr>
    </p:bg>
    <p:spTree>
      <p:nvGrpSpPr>
        <p:cNvPr id="1" name=""/>
        <p:cNvGrpSpPr/>
        <p:nvPr/>
      </p:nvGrpSpPr>
      <p:grpSpPr>
        <a:xfrm>
          <a:off x="0" y="0"/>
          <a:ext cx="0" cy="0"/>
          <a:chOff x="0" y="0"/>
          <a:chExt cx="0" cy="0"/>
        </a:xfrm>
      </p:grpSpPr>
      <p:sp>
        <p:nvSpPr>
          <p:cNvPr id="3" name="Obdélník 2"/>
          <p:cNvSpPr/>
          <p:nvPr/>
        </p:nvSpPr>
        <p:spPr>
          <a:xfrm>
            <a:off x="388375" y="2828041"/>
            <a:ext cx="11415251" cy="34502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cxnSp>
        <p:nvCxnSpPr>
          <p:cNvPr id="7" name="Přímá spojnice 6"/>
          <p:cNvCxnSpPr/>
          <p:nvPr/>
        </p:nvCxnSpPr>
        <p:spPr>
          <a:xfrm flipH="1">
            <a:off x="1922288" y="2305425"/>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2660" y="3420301"/>
            <a:ext cx="2156489" cy="2408079"/>
          </a:xfrm>
          <a:prstGeom prst="rect">
            <a:avLst/>
          </a:prstGeom>
        </p:spPr>
      </p:pic>
      <p:pic>
        <p:nvPicPr>
          <p:cNvPr id="13" name="Obrázek 12">
            <a:extLst>
              <a:ext uri="{FF2B5EF4-FFF2-40B4-BE49-F238E27FC236}">
                <a16:creationId xmlns:a16="http://schemas.microsoft.com/office/drawing/2014/main" id="{4548431B-FBF7-49AF-88AB-051C776BC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41" y="3854828"/>
            <a:ext cx="6933333" cy="1219048"/>
          </a:xfrm>
          <a:prstGeom prst="rect">
            <a:avLst/>
          </a:prstGeom>
        </p:spPr>
      </p:pic>
    </p:spTree>
    <p:extLst>
      <p:ext uri="{BB962C8B-B14F-4D97-AF65-F5344CB8AC3E}">
        <p14:creationId xmlns:p14="http://schemas.microsoft.com/office/powerpoint/2010/main" val="341511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8" name="TextovéPole 7">
            <a:extLst>
              <a:ext uri="{FF2B5EF4-FFF2-40B4-BE49-F238E27FC236}">
                <a16:creationId xmlns:a16="http://schemas.microsoft.com/office/drawing/2014/main" id="{BFFCA3A3-0ED6-49FB-9732-76CF3BAC7A57}"/>
              </a:ext>
            </a:extLst>
          </p:cNvPr>
          <p:cNvSpPr txBox="1"/>
          <p:nvPr/>
        </p:nvSpPr>
        <p:spPr>
          <a:xfrm>
            <a:off x="4053284" y="1895600"/>
            <a:ext cx="3714827"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Sophie Scholl</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0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4053284" y="1895600"/>
            <a:ext cx="3714827"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Sophie Scholl</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25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2274337" y="1654022"/>
            <a:ext cx="3714827"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Bjarne Mädel</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284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260049" y="1857083"/>
            <a:ext cx="9671901" cy="954107"/>
          </a:xfrm>
          <a:prstGeom prst="rect">
            <a:avLst/>
          </a:prstGeom>
        </p:spPr>
        <p:txBody>
          <a:bodyPr wrap="square">
            <a:spAutoFit/>
          </a:bodyPr>
          <a:lstStyle/>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
        <p:nvSpPr>
          <p:cNvPr id="7" name="TextovéPole 6"/>
          <p:cNvSpPr txBox="1"/>
          <p:nvPr/>
        </p:nvSpPr>
        <p:spPr>
          <a:xfrm>
            <a:off x="1168924" y="1654022"/>
            <a:ext cx="9834699" cy="523220"/>
          </a:xfrm>
          <a:prstGeom prst="rect">
            <a:avLst/>
          </a:prstGeom>
          <a:noFill/>
        </p:spPr>
        <p:txBody>
          <a:bodyPr wrap="square" rtlCol="0">
            <a:spAutoFit/>
          </a:bodyPr>
          <a:lstStyle/>
          <a:p>
            <a:pPr algn="ctr"/>
            <a:r>
              <a:rPr lang="de-DE" sz="2800" b="1" dirty="0">
                <a:latin typeface="Arial" panose="020B0604020202020204" pitchFamily="34" charset="0"/>
                <a:cs typeface="Arial" panose="020B0604020202020204" pitchFamily="34" charset="0"/>
              </a:rPr>
              <a:t>Elisabeth Amalie Eugenie, Herzogin in Bayern (</a:t>
            </a:r>
            <a:r>
              <a:rPr lang="de-DE" sz="2800" b="1" dirty="0" err="1">
                <a:latin typeface="Arial" panose="020B0604020202020204" pitchFamily="34" charset="0"/>
                <a:cs typeface="Arial" panose="020B0604020202020204" pitchFamily="34" charset="0"/>
              </a:rPr>
              <a:t>Sisi</a:t>
            </a:r>
            <a:r>
              <a:rPr lang="de-DE" sz="2800" b="1" dirty="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64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2630184" y="1785827"/>
            <a:ext cx="7191910"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Frankfurt am Main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35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329251" y="2289186"/>
            <a:ext cx="9794237" cy="1015663"/>
          </a:xfrm>
          <a:prstGeom prst="rect">
            <a:avLst/>
          </a:prstGeom>
        </p:spPr>
        <p:txBody>
          <a:bodyPr wrap="square">
            <a:spAutoFit/>
          </a:bodyPr>
          <a:lstStyle/>
          <a:p>
            <a:pPr algn="ctr"/>
            <a:endParaRPr lang="de-DE" sz="2800" dirty="0">
              <a:latin typeface="Arial" panose="020B0604020202020204" pitchFamily="34" charset="0"/>
            </a:endParaRPr>
          </a:p>
          <a:p>
            <a:pPr algn="ctr"/>
            <a:r>
              <a:rPr lang="de-DE" sz="3200" dirty="0">
                <a:latin typeface="Arial" panose="020B0604020202020204" pitchFamily="34" charset="0"/>
              </a:rPr>
              <a:t>Niedersachsen</a:t>
            </a:r>
            <a:endParaRPr lang="en-GB" sz="3200" dirty="0"/>
          </a:p>
        </p:txBody>
      </p:sp>
    </p:spTree>
    <p:extLst>
      <p:ext uri="{BB962C8B-B14F-4D97-AF65-F5344CB8AC3E}">
        <p14:creationId xmlns:p14="http://schemas.microsoft.com/office/powerpoint/2010/main" val="322201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79610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9</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11206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10</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58260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424054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de-DE" sz="5400" dirty="0">
                <a:latin typeface="Arial Black" panose="020B0A04020102020204" pitchFamily="34" charset="0"/>
              </a:rPr>
              <a:t>Regeln</a:t>
            </a:r>
            <a:endParaRPr lang="en-GB" sz="5400" dirty="0">
              <a:latin typeface="Arial Black" panose="020B0A04020102020204" pitchFamily="34" charset="0"/>
            </a:endParaRPr>
          </a:p>
        </p:txBody>
      </p:sp>
      <p:sp>
        <p:nvSpPr>
          <p:cNvPr id="3" name="Zástupný symbol pro obsah 2"/>
          <p:cNvSpPr>
            <a:spLocks noGrp="1"/>
          </p:cNvSpPr>
          <p:nvPr>
            <p:ph idx="1"/>
          </p:nvPr>
        </p:nvSpPr>
        <p:spPr/>
        <p:txBody>
          <a:bodyPr>
            <a:normAutofit lnSpcReduction="10000"/>
          </a:bodyPr>
          <a:lstStyle/>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5 Runden; eine Runde </a:t>
            </a:r>
            <a:r>
              <a:rPr lang="en-GB"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10 Fragen in zwei Themenbereiche geteilt </a:t>
            </a:r>
            <a:r>
              <a:rPr lang="sk-SK"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eine Bonusfrage; nach diesen 55 Fragen kommt noch eine selbstständige Bonusfrage</a:t>
            </a:r>
          </a:p>
          <a:p>
            <a:pPr algn="just">
              <a:buFont typeface="Wingdings" panose="05000000000000000000" pitchFamily="2" charset="2"/>
              <a:buChar char="§"/>
            </a:pPr>
            <a:r>
              <a:rPr lang="sk-SK" dirty="0">
                <a:latin typeface="Arial" panose="020B0604020202020204" pitchFamily="34" charset="0"/>
                <a:cs typeface="Arial" panose="020B0604020202020204" pitchFamily="34" charset="0"/>
              </a:rPr>
              <a:t>60 </a:t>
            </a:r>
            <a:r>
              <a:rPr lang="de-DE" dirty="0">
                <a:latin typeface="Arial" panose="020B0604020202020204" pitchFamily="34" charset="0"/>
                <a:cs typeface="Arial" panose="020B0604020202020204" pitchFamily="34" charset="0"/>
              </a:rPr>
              <a:t>Sekunden</a:t>
            </a:r>
            <a:r>
              <a:rPr lang="sk-SK"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je Frage </a:t>
            </a:r>
          </a:p>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Die 56. Frage wird selbständig gewertet, sie wird nicht zum Hauptwettbewerb gezählt (außer </a:t>
            </a:r>
            <a:r>
              <a:rPr lang="sk-SK" dirty="0">
                <a:latin typeface="Arial" panose="020B0604020202020204" pitchFamily="34" charset="0"/>
                <a:cs typeface="Arial" panose="020B0604020202020204" pitchFamily="34" charset="0"/>
              </a:rPr>
              <a:t>im </a:t>
            </a:r>
            <a:r>
              <a:rPr lang="de-DE" dirty="0">
                <a:latin typeface="Arial" panose="020B0604020202020204" pitchFamily="34" charset="0"/>
                <a:cs typeface="Arial" panose="020B0604020202020204" pitchFamily="34" charset="0"/>
              </a:rPr>
              <a:t>Fall </a:t>
            </a:r>
            <a:r>
              <a:rPr lang="de-DE" dirty="0" err="1">
                <a:latin typeface="Arial" panose="020B0604020202020204" pitchFamily="34" charset="0"/>
                <a:cs typeface="Arial" panose="020B0604020202020204" pitchFamily="34" charset="0"/>
              </a:rPr>
              <a:t>vo</a:t>
            </a:r>
            <a:r>
              <a:rPr lang="sk-SK" dirty="0">
                <a:latin typeface="Arial" panose="020B0604020202020204" pitchFamily="34" charset="0"/>
                <a:cs typeface="Arial" panose="020B0604020202020204" pitchFamily="34" charset="0"/>
              </a:rPr>
              <a:t>n</a:t>
            </a:r>
            <a:r>
              <a:rPr lang="de-DE" dirty="0">
                <a:latin typeface="Arial" panose="020B0604020202020204" pitchFamily="34" charset="0"/>
                <a:cs typeface="Arial" panose="020B0604020202020204" pitchFamily="34" charset="0"/>
              </a:rPr>
              <a:t> Gleichstand)</a:t>
            </a:r>
          </a:p>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Im Fall </a:t>
            </a:r>
            <a:r>
              <a:rPr lang="de-DE" dirty="0" err="1">
                <a:latin typeface="Arial" panose="020B0604020202020204" pitchFamily="34" charset="0"/>
                <a:cs typeface="Arial" panose="020B0604020202020204" pitchFamily="34" charset="0"/>
              </a:rPr>
              <a:t>vo</a:t>
            </a:r>
            <a:r>
              <a:rPr lang="sk-SK" dirty="0">
                <a:latin typeface="Arial" panose="020B0604020202020204" pitchFamily="34" charset="0"/>
                <a:cs typeface="Arial" panose="020B0604020202020204" pitchFamily="34" charset="0"/>
              </a:rPr>
              <a:t>n</a:t>
            </a:r>
            <a:r>
              <a:rPr lang="de-DE" dirty="0">
                <a:latin typeface="Arial" panose="020B0604020202020204" pitchFamily="34" charset="0"/>
                <a:cs typeface="Arial" panose="020B0604020202020204" pitchFamily="34" charset="0"/>
              </a:rPr>
              <a:t> Gleichstand gewinnt das Team mit </a:t>
            </a:r>
            <a:r>
              <a:rPr lang="de-DE" b="1" dirty="0">
                <a:latin typeface="Arial" panose="020B0604020202020204" pitchFamily="34" charset="0"/>
                <a:cs typeface="Arial" panose="020B0604020202020204" pitchFamily="34" charset="0"/>
              </a:rPr>
              <a:t>weniger Mitglieder</a:t>
            </a:r>
            <a:r>
              <a:rPr lang="sk-SK" b="1" dirty="0">
                <a:latin typeface="Arial" panose="020B0604020202020204" pitchFamily="34" charset="0"/>
                <a:cs typeface="Arial" panose="020B0604020202020204" pitchFamily="34" charset="0"/>
              </a:rPr>
              <a:t>n</a:t>
            </a:r>
            <a:r>
              <a:rPr lang="de-DE" dirty="0">
                <a:latin typeface="Arial" panose="020B0604020202020204" pitchFamily="34" charset="0"/>
                <a:cs typeface="Arial" panose="020B0604020202020204" pitchFamily="34" charset="0"/>
              </a:rPr>
              <a:t> oder das Team mit </a:t>
            </a:r>
            <a:r>
              <a:rPr lang="de-DE" b="1" dirty="0">
                <a:latin typeface="Arial" panose="020B0604020202020204" pitchFamily="34" charset="0"/>
                <a:cs typeface="Arial" panose="020B0604020202020204" pitchFamily="34" charset="0"/>
              </a:rPr>
              <a:t>weniger Bonusfragenpunkten</a:t>
            </a:r>
            <a:r>
              <a:rPr lang="de-DE" dirty="0">
                <a:latin typeface="Arial" panose="020B0604020202020204" pitchFamily="34" charset="0"/>
                <a:cs typeface="Arial" panose="020B0604020202020204" pitchFamily="34" charset="0"/>
              </a:rPr>
              <a:t> oder das Team mit der </a:t>
            </a:r>
            <a:r>
              <a:rPr lang="de-DE" b="1" dirty="0">
                <a:latin typeface="Arial" panose="020B0604020202020204" pitchFamily="34" charset="0"/>
                <a:cs typeface="Arial" panose="020B0604020202020204" pitchFamily="34" charset="0"/>
              </a:rPr>
              <a:t>genaueren Schätzung der 56. Frage</a:t>
            </a:r>
            <a:endParaRPr lang="de-DE"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Keine Handys oder andere Hilfsmittel! </a:t>
            </a:r>
          </a:p>
          <a:p>
            <a:pPr algn="just">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cxnSp>
        <p:nvCxnSpPr>
          <p:cNvPr id="6" name="Přímá spojnice 5"/>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854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Orte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73358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118683" y="1651574"/>
            <a:ext cx="9954634" cy="954107"/>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Wie heißt Hamburger bekannteste Straße, die auch als “die sündigste Meile der Welt” genannt wird?</a:t>
            </a:r>
          </a:p>
        </p:txBody>
      </p:sp>
    </p:spTree>
    <p:extLst>
      <p:ext uri="{BB962C8B-B14F-4D97-AF65-F5344CB8AC3E}">
        <p14:creationId xmlns:p14="http://schemas.microsoft.com/office/powerpoint/2010/main" val="2069694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369332"/>
          </a:xfrm>
          <a:prstGeom prst="rect">
            <a:avLst/>
          </a:prstGeom>
          <a:noFill/>
        </p:spPr>
        <p:txBody>
          <a:bodyPr wrap="square" rtlCol="0">
            <a:spAutoFit/>
          </a:bodyPr>
          <a:lstStyle/>
          <a:p>
            <a:endParaRPr lang="en-GB" dirty="0"/>
          </a:p>
        </p:txBody>
      </p:sp>
      <p:sp>
        <p:nvSpPr>
          <p:cNvPr id="3" name="TextovéPole 2"/>
          <p:cNvSpPr txBox="1"/>
          <p:nvPr/>
        </p:nvSpPr>
        <p:spPr>
          <a:xfrm>
            <a:off x="1157943" y="2083324"/>
            <a:ext cx="9876113" cy="954107"/>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Gegen 1900 war Prag die größte </a:t>
            </a:r>
            <a:r>
              <a:rPr lang="de-DE" sz="2800" dirty="0" err="1">
                <a:latin typeface="Arial" panose="020B0604020202020204" pitchFamily="34" charset="0"/>
                <a:cs typeface="Arial" panose="020B0604020202020204" pitchFamily="34" charset="0"/>
              </a:rPr>
              <a:t>tschechischsprachige</a:t>
            </a:r>
            <a:r>
              <a:rPr lang="de-DE" sz="2800" dirty="0">
                <a:latin typeface="Arial" panose="020B0604020202020204" pitchFamily="34" charset="0"/>
                <a:cs typeface="Arial" panose="020B0604020202020204" pitchFamily="34" charset="0"/>
              </a:rPr>
              <a:t> Stadt Europas. Welche Stadt war auf dem zweiten Platz?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37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954107"/>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In welchem Schloss befindet sich das Große Fass, das das größte Weinfass der Welt ist?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16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Obdélník 6">
            <a:extLst>
              <a:ext uri="{FF2B5EF4-FFF2-40B4-BE49-F238E27FC236}">
                <a16:creationId xmlns:a16="http://schemas.microsoft.com/office/drawing/2014/main" id="{9FB124B8-8326-469D-A4B4-7FB62502B1C7}"/>
              </a:ext>
            </a:extLst>
          </p:cNvPr>
          <p:cNvSpPr/>
          <p:nvPr/>
        </p:nvSpPr>
        <p:spPr>
          <a:xfrm>
            <a:off x="4197369" y="2289186"/>
            <a:ext cx="3567002" cy="523220"/>
          </a:xfrm>
          <a:prstGeom prst="rect">
            <a:avLst/>
          </a:prstGeom>
        </p:spPr>
        <p:txBody>
          <a:bodyPr wrap="none">
            <a:spAutoFit/>
          </a:bodyPr>
          <a:lstStyle/>
          <a:p>
            <a:r>
              <a:rPr lang="en-GB" sz="2800" dirty="0" err="1">
                <a:latin typeface="Arial" panose="020B0604020202020204" pitchFamily="34" charset="0"/>
                <a:cs typeface="Arial" panose="020B0604020202020204" pitchFamily="34" charset="0"/>
              </a:rPr>
              <a:t>ein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dreibeiniger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Stuhl</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020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582392"/>
            <a:ext cx="9954634" cy="4524315"/>
          </a:xfrm>
          <a:prstGeom prst="rect">
            <a:avLst/>
          </a:prstGeom>
          <a:noFill/>
        </p:spPr>
        <p:txBody>
          <a:bodyPr wrap="square" rtlCol="0">
            <a:spAutoFit/>
          </a:bodyPr>
          <a:lstStyle/>
          <a:p>
            <a:pPr algn="just"/>
            <a:r>
              <a:rPr lang="de-DE" sz="2400" dirty="0">
                <a:latin typeface="Arial" panose="020B0604020202020204" pitchFamily="34" charset="0"/>
                <a:cs typeface="Arial" panose="020B0604020202020204" pitchFamily="34" charset="0"/>
              </a:rPr>
              <a:t>Die kleine Österreichische Stadt Hallstatt, ist heute vor Allem durch Salzbergwerke und enge Gassen bekannt, es wird vermutet die Ansiedlung sei 2450 - 2800 Jahre alt. Diese Stadt zeichnet sich auch mit einer spezielle Bestattungstradition aus. Was machten die Hallstätter mit ihren Verstorbenen?</a:t>
            </a:r>
          </a:p>
          <a:p>
            <a:pPr algn="just"/>
            <a:endParaRPr lang="de-DE" sz="2400" dirty="0">
              <a:latin typeface="Arial" panose="020B0604020202020204" pitchFamily="34" charset="0"/>
              <a:cs typeface="Arial" panose="020B0604020202020204" pitchFamily="34" charset="0"/>
            </a:endParaRPr>
          </a:p>
          <a:p>
            <a:pPr marL="457200" indent="-457200" algn="just">
              <a:buFont typeface="+mj-lt"/>
              <a:buAutoNum type="alphaLcParenR"/>
            </a:pPr>
            <a:r>
              <a:rPr lang="de-DE" sz="2400" dirty="0">
                <a:latin typeface="Arial" panose="020B0604020202020204" pitchFamily="34" charset="0"/>
                <a:cs typeface="Arial" panose="020B0604020202020204" pitchFamily="34" charset="0"/>
              </a:rPr>
              <a:t>Sie wurden in Salzminen mumifiziert</a:t>
            </a:r>
          </a:p>
          <a:p>
            <a:pPr marL="457200" indent="-457200" algn="just">
              <a:buFont typeface="+mj-lt"/>
              <a:buAutoNum type="alphaLcParenR"/>
            </a:pPr>
            <a:r>
              <a:rPr lang="de-DE" sz="2400" dirty="0">
                <a:latin typeface="Arial" panose="020B0604020202020204" pitchFamily="34" charset="0"/>
                <a:cs typeface="Arial" panose="020B0604020202020204" pitchFamily="34" charset="0"/>
              </a:rPr>
              <a:t>Die Knochen wurden ausgegraben und die Schädel geschmückt und ausgestellt </a:t>
            </a:r>
          </a:p>
          <a:p>
            <a:pPr marL="457200" indent="-457200" algn="just">
              <a:buFont typeface="+mj-lt"/>
              <a:buAutoNum type="alphaLcParenR"/>
            </a:pPr>
            <a:r>
              <a:rPr lang="de-DE" sz="2400" dirty="0">
                <a:latin typeface="Arial" panose="020B0604020202020204" pitchFamily="34" charset="0"/>
                <a:cs typeface="Arial" panose="020B0604020202020204" pitchFamily="34" charset="0"/>
              </a:rPr>
              <a:t>Die Körper wurden feierlich in den See geworfen</a:t>
            </a:r>
          </a:p>
          <a:p>
            <a:pPr marL="457200" indent="-457200" algn="just">
              <a:buFont typeface="+mj-lt"/>
              <a:buAutoNum type="alphaLcParenR"/>
            </a:pPr>
            <a:r>
              <a:rPr lang="de-DE" sz="2400" dirty="0">
                <a:latin typeface="Arial" panose="020B0604020202020204" pitchFamily="34" charset="0"/>
                <a:cs typeface="Arial" panose="020B0604020202020204" pitchFamily="34" charset="0"/>
              </a:rPr>
              <a:t>Die Körper wurden mit Salz verbrannt, um ein strahlendes Gelbes Feuer von sich zu geben</a:t>
            </a:r>
          </a:p>
        </p:txBody>
      </p:sp>
    </p:spTree>
    <p:extLst>
      <p:ext uri="{BB962C8B-B14F-4D97-AF65-F5344CB8AC3E}">
        <p14:creationId xmlns:p14="http://schemas.microsoft.com/office/powerpoint/2010/main" val="404919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Krieg im Tschechien </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9108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853938" y="2094817"/>
            <a:ext cx="8722937" cy="1138773"/>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Welches Gebäude diente als Gestapo-Sitz in Brünn?</a:t>
            </a:r>
            <a:br>
              <a:rPr lang="de-DE" sz="2800" dirty="0"/>
            </a:b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532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1968399"/>
            <a:ext cx="9533498" cy="954107"/>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Welche Bevölkerungsgruppe wird als </a:t>
            </a:r>
            <a:r>
              <a:rPr lang="de-DE" sz="2800" b="1" dirty="0">
                <a:latin typeface="Arial" panose="020B0604020202020204" pitchFamily="34" charset="0"/>
                <a:cs typeface="Arial" panose="020B0604020202020204" pitchFamily="34" charset="0"/>
              </a:rPr>
              <a:t>der vierte bayerische </a:t>
            </a:r>
            <a:r>
              <a:rPr lang="de-DE" sz="2800" dirty="0">
                <a:latin typeface="Arial" panose="020B0604020202020204" pitchFamily="34" charset="0"/>
                <a:cs typeface="Arial" panose="020B0604020202020204" pitchFamily="34" charset="0"/>
              </a:rPr>
              <a:t>Volksstamm bezeichnet?</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799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87813" y="1968399"/>
            <a:ext cx="9816374" cy="1384995"/>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Zu welchem Zweck diente das </a:t>
            </a:r>
            <a:r>
              <a:rPr lang="de-DE" sz="2800" dirty="0" err="1">
                <a:latin typeface="Arial" panose="020B0604020202020204" pitchFamily="34" charset="0"/>
                <a:cs typeface="Arial" panose="020B0604020202020204" pitchFamily="34" charset="0"/>
              </a:rPr>
              <a:t>Kounic</a:t>
            </a:r>
            <a:r>
              <a:rPr lang="de-DE" sz="2800" dirty="0">
                <a:latin typeface="Arial" panose="020B0604020202020204" pitchFamily="34" charset="0"/>
                <a:cs typeface="Arial" panose="020B0604020202020204" pitchFamily="34" charset="0"/>
              </a:rPr>
              <a:t>-Wohnheim während des Zweiten Weltkriegs?</a:t>
            </a:r>
            <a:endParaRPr lang="sk-SK" sz="2800" dirty="0">
              <a:latin typeface="Arial" panose="020B0604020202020204" pitchFamily="34" charset="0"/>
              <a:cs typeface="Arial" panose="020B0604020202020204" pitchFamily="34" charset="0"/>
            </a:endParaRPr>
          </a:p>
          <a:p>
            <a:pPr algn="ctr" fontAlgn="base"/>
            <a:r>
              <a:rPr lang="sk-SK" sz="2800" dirty="0" err="1">
                <a:latin typeface="Arial" panose="020B0604020202020204" pitchFamily="34" charset="0"/>
                <a:cs typeface="Arial" panose="020B0604020202020204" pitchFamily="34" charset="0"/>
              </a:rPr>
              <a:t>Moznosti</a:t>
            </a:r>
            <a:r>
              <a:rPr lang="sk-SK" sz="2800" dirty="0">
                <a:latin typeface="Arial" panose="020B0604020202020204" pitchFamily="34" charset="0"/>
                <a:cs typeface="Arial" panose="020B0604020202020204" pitchFamily="34" charset="0"/>
              </a:rPr>
              <a:t> – </a:t>
            </a:r>
            <a:r>
              <a:rPr lang="sk-SK" sz="2800" dirty="0" err="1">
                <a:latin typeface="Arial" panose="020B0604020202020204" pitchFamily="34" charset="0"/>
                <a:cs typeface="Arial" panose="020B0604020202020204" pitchFamily="34" charset="0"/>
              </a:rPr>
              <a:t>dalsi</a:t>
            </a:r>
            <a:r>
              <a:rPr lang="sk-SK" sz="2800" dirty="0">
                <a:latin typeface="Arial" panose="020B0604020202020204" pitchFamily="34" charset="0"/>
                <a:cs typeface="Arial" panose="020B0604020202020204" pitchFamily="34" charset="0"/>
              </a:rPr>
              <a:t> </a:t>
            </a:r>
            <a:r>
              <a:rPr lang="sk-SK" sz="2800" dirty="0" err="1">
                <a:latin typeface="Arial" panose="020B0604020202020204" pitchFamily="34" charset="0"/>
                <a:cs typeface="Arial" panose="020B0604020202020204" pitchFamily="34" charset="0"/>
              </a:rPr>
              <a:t>koleje</a:t>
            </a:r>
            <a:endParaRPr lang="en-GB"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09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sk-SK" sz="6600" dirty="0">
                <a:latin typeface="Arial Black" panose="020B0A04020102020204" pitchFamily="34" charset="0"/>
                <a:cs typeface="Arial" panose="020B0604020202020204" pitchFamily="34" charset="0"/>
              </a:rPr>
              <a:t>B</a:t>
            </a:r>
            <a:r>
              <a:rPr lang="de-DE" sz="6600" dirty="0" err="1">
                <a:latin typeface="Arial Black" panose="020B0A04020102020204" pitchFamily="34" charset="0"/>
                <a:cs typeface="Arial" panose="020B0604020202020204" pitchFamily="34" charset="0"/>
              </a:rPr>
              <a:t>erühmte</a:t>
            </a:r>
            <a:r>
              <a:rPr lang="de-DE" sz="6600" dirty="0">
                <a:latin typeface="Arial Black" panose="020B0A04020102020204" pitchFamily="34" charset="0"/>
                <a:cs typeface="Arial" panose="020B0604020202020204" pitchFamily="34" charset="0"/>
              </a:rPr>
              <a:t> Gesichter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818558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22089" y="1949820"/>
            <a:ext cx="9947821" cy="2677656"/>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In Böhmen, Mähren und Schlesien lebten, gemäß der Volkszählung von 1930, mehr als 3 Millionen Deutschen, die damals 30 % der Bevölkerung bildeten. Nach dem Zweiten Weltkrieg wurden Deutschen aus der Tschechoslowakei vertrieben. Mit welchen zwei Wörtern wird die Vertreibung von Deutschen aus Brno bezeichnet?</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511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2153918"/>
            <a:ext cx="9379598" cy="954107"/>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Wie hieß </a:t>
            </a:r>
            <a:r>
              <a:rPr lang="de-DE" sz="2800" i="1" dirty="0" err="1">
                <a:latin typeface="Arial" panose="020B0604020202020204" pitchFamily="34" charset="0"/>
                <a:cs typeface="Arial" panose="020B0604020202020204" pitchFamily="34" charset="0"/>
              </a:rPr>
              <a:t>Moravské</a:t>
            </a:r>
            <a:r>
              <a:rPr lang="de-DE" sz="2800" i="1" dirty="0">
                <a:latin typeface="Arial" panose="020B0604020202020204" pitchFamily="34" charset="0"/>
                <a:cs typeface="Arial" panose="020B0604020202020204" pitchFamily="34" charset="0"/>
              </a:rPr>
              <a:t> </a:t>
            </a:r>
            <a:r>
              <a:rPr lang="de-DE" sz="2800" i="1" dirty="0" err="1">
                <a:latin typeface="Arial" panose="020B0604020202020204" pitchFamily="34" charset="0"/>
                <a:cs typeface="Arial" panose="020B0604020202020204" pitchFamily="34" charset="0"/>
              </a:rPr>
              <a:t>náměstí</a:t>
            </a:r>
            <a:r>
              <a:rPr lang="de-DE" sz="2800" dirty="0">
                <a:latin typeface="Arial" panose="020B0604020202020204" pitchFamily="34" charset="0"/>
                <a:cs typeface="Arial" panose="020B0604020202020204" pitchFamily="34" charset="0"/>
              </a:rPr>
              <a:t> während der deutschen Okkupation im Zweiten Weltkrieg?</a:t>
            </a:r>
          </a:p>
        </p:txBody>
      </p:sp>
    </p:spTree>
    <p:extLst>
      <p:ext uri="{BB962C8B-B14F-4D97-AF65-F5344CB8AC3E}">
        <p14:creationId xmlns:p14="http://schemas.microsoft.com/office/powerpoint/2010/main" val="1761561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1876933"/>
            <a:ext cx="9455651" cy="954107"/>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Der Traunsee ist der tiefste See Österreichs. Wie viele Meter beträgt seine Tiefe? </a:t>
            </a:r>
          </a:p>
        </p:txBody>
      </p:sp>
    </p:spTree>
    <p:extLst>
      <p:ext uri="{BB962C8B-B14F-4D97-AF65-F5344CB8AC3E}">
        <p14:creationId xmlns:p14="http://schemas.microsoft.com/office/powerpoint/2010/main" val="1986069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2765505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12443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118683" y="1651574"/>
            <a:ext cx="9954634" cy="1938992"/>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Wie heißt Hamburger bekannteste Straße, die auch als “die sündigste Meile der Welt” genannt wird?</a:t>
            </a:r>
          </a:p>
          <a:p>
            <a:pPr algn="ctr"/>
            <a:endParaRPr lang="de-DE" sz="2800" dirty="0">
              <a:latin typeface="Arial" panose="020B0604020202020204" pitchFamily="34" charset="0"/>
              <a:cs typeface="Arial" panose="020B0604020202020204" pitchFamily="34" charset="0"/>
            </a:endParaRPr>
          </a:p>
          <a:p>
            <a:pPr algn="ctr"/>
            <a:r>
              <a:rPr lang="de-DE" sz="3600" dirty="0">
                <a:latin typeface="Arial" panose="020B0604020202020204" pitchFamily="34" charset="0"/>
                <a:cs typeface="Arial" panose="020B0604020202020204" pitchFamily="34" charset="0"/>
              </a:rPr>
              <a:t>Reeperbahn</a:t>
            </a:r>
            <a:r>
              <a:rPr lang="de-DE" sz="2800" dirty="0">
                <a:latin typeface="Arial" panose="020B0604020202020204" pitchFamily="34" charset="0"/>
                <a:cs typeface="Arial" panose="020B0604020202020204" pitchFamily="34" charset="0"/>
              </a:rPr>
              <a:t> </a:t>
            </a: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035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369332"/>
          </a:xfrm>
          <a:prstGeom prst="rect">
            <a:avLst/>
          </a:prstGeom>
          <a:noFill/>
        </p:spPr>
        <p:txBody>
          <a:bodyPr wrap="square" rtlCol="0">
            <a:spAutoFit/>
          </a:bodyPr>
          <a:lstStyle/>
          <a:p>
            <a:endParaRPr lang="en-GB" dirty="0"/>
          </a:p>
        </p:txBody>
      </p:sp>
      <p:sp>
        <p:nvSpPr>
          <p:cNvPr id="3" name="TextovéPole 2"/>
          <p:cNvSpPr txBox="1"/>
          <p:nvPr/>
        </p:nvSpPr>
        <p:spPr>
          <a:xfrm>
            <a:off x="1157943" y="2083324"/>
            <a:ext cx="9876113" cy="1938992"/>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Gegen 1900 war Prag die größte </a:t>
            </a:r>
            <a:r>
              <a:rPr lang="de-DE" sz="2800" dirty="0" err="1">
                <a:latin typeface="Arial" panose="020B0604020202020204" pitchFamily="34" charset="0"/>
                <a:cs typeface="Arial" panose="020B0604020202020204" pitchFamily="34" charset="0"/>
              </a:rPr>
              <a:t>tschechischsprachige</a:t>
            </a:r>
            <a:r>
              <a:rPr lang="de-DE" sz="2800" dirty="0">
                <a:latin typeface="Arial" panose="020B0604020202020204" pitchFamily="34" charset="0"/>
                <a:cs typeface="Arial" panose="020B0604020202020204" pitchFamily="34" charset="0"/>
              </a:rPr>
              <a:t> Stadt Europas. Welche Stadt war auf dem zweiten Platz? </a:t>
            </a:r>
          </a:p>
          <a:p>
            <a:pPr algn="ctr"/>
            <a:endParaRPr lang="de-DE" sz="2800" dirty="0">
              <a:latin typeface="Arial" panose="020B0604020202020204" pitchFamily="34" charset="0"/>
              <a:cs typeface="Arial" panose="020B0604020202020204" pitchFamily="34" charset="0"/>
            </a:endParaRPr>
          </a:p>
          <a:p>
            <a:pPr algn="ctr"/>
            <a:r>
              <a:rPr lang="de-DE" sz="3600" dirty="0">
                <a:latin typeface="Arial" panose="020B0604020202020204" pitchFamily="34" charset="0"/>
                <a:cs typeface="Arial" panose="020B0604020202020204" pitchFamily="34" charset="0"/>
              </a:rPr>
              <a:t>Wien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919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1938992"/>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In welchem Schloss befindet sich das Große Fass, das das größte Weinfass der Welt ist?</a:t>
            </a:r>
          </a:p>
          <a:p>
            <a:pPr algn="ctr"/>
            <a:endParaRPr lang="de-DE" sz="2800" dirty="0">
              <a:latin typeface="Arial" panose="020B0604020202020204" pitchFamily="34" charset="0"/>
              <a:cs typeface="Arial" panose="020B0604020202020204" pitchFamily="34" charset="0"/>
            </a:endParaRPr>
          </a:p>
          <a:p>
            <a:pPr algn="ctr"/>
            <a:r>
              <a:rPr lang="de-DE" sz="3200" dirty="0">
                <a:latin typeface="Arial" panose="020B0604020202020204" pitchFamily="34" charset="0"/>
                <a:cs typeface="Arial" panose="020B0604020202020204" pitchFamily="34" charset="0"/>
              </a:rPr>
              <a:t>In Heidelberger Schloss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76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Obdélník 6">
            <a:extLst>
              <a:ext uri="{FF2B5EF4-FFF2-40B4-BE49-F238E27FC236}">
                <a16:creationId xmlns:a16="http://schemas.microsoft.com/office/drawing/2014/main" id="{9FB124B8-8326-469D-A4B4-7FB62502B1C7}"/>
              </a:ext>
            </a:extLst>
          </p:cNvPr>
          <p:cNvSpPr/>
          <p:nvPr/>
        </p:nvSpPr>
        <p:spPr>
          <a:xfrm>
            <a:off x="4197369" y="2289186"/>
            <a:ext cx="3567002" cy="523220"/>
          </a:xfrm>
          <a:prstGeom prst="rect">
            <a:avLst/>
          </a:prstGeom>
        </p:spPr>
        <p:txBody>
          <a:bodyPr wrap="none">
            <a:spAutoFit/>
          </a:bodyPr>
          <a:lstStyle/>
          <a:p>
            <a:r>
              <a:rPr lang="en-GB" sz="2800" dirty="0" err="1">
                <a:latin typeface="Arial" panose="020B0604020202020204" pitchFamily="34" charset="0"/>
                <a:cs typeface="Arial" panose="020B0604020202020204" pitchFamily="34" charset="0"/>
              </a:rPr>
              <a:t>ein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dreibeiniger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Stuhl</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63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582392"/>
            <a:ext cx="9954634" cy="4524315"/>
          </a:xfrm>
          <a:prstGeom prst="rect">
            <a:avLst/>
          </a:prstGeom>
          <a:noFill/>
        </p:spPr>
        <p:txBody>
          <a:bodyPr wrap="square" rtlCol="0">
            <a:spAutoFit/>
          </a:bodyPr>
          <a:lstStyle/>
          <a:p>
            <a:pPr algn="just"/>
            <a:r>
              <a:rPr lang="de-DE" sz="2400" dirty="0">
                <a:latin typeface="Arial" panose="020B0604020202020204" pitchFamily="34" charset="0"/>
                <a:cs typeface="Arial" panose="020B0604020202020204" pitchFamily="34" charset="0"/>
              </a:rPr>
              <a:t>Die kleine Österreichische Stadt Hallstatt, ist heute vor Allem durch Salzbergwerke und enge Gassen bekannt, es wird vermutet die Ansiedlung sei 2450 - 2800 Jahre alt. Diese Stadt zeichnet sich auch mit einer spezielle Bestattungstradition aus. Was machten die Hallstätter mit ihren Verstorbenen?</a:t>
            </a:r>
          </a:p>
          <a:p>
            <a:pPr algn="just"/>
            <a:endParaRPr lang="de-DE" sz="2400" dirty="0">
              <a:latin typeface="Arial" panose="020B0604020202020204" pitchFamily="34" charset="0"/>
              <a:cs typeface="Arial" panose="020B0604020202020204" pitchFamily="34" charset="0"/>
            </a:endParaRPr>
          </a:p>
          <a:p>
            <a:pPr marL="457200" indent="-457200" algn="just">
              <a:buFont typeface="+mj-lt"/>
              <a:buAutoNum type="alphaLcParenR"/>
            </a:pPr>
            <a:r>
              <a:rPr lang="de-DE" sz="2400" dirty="0">
                <a:latin typeface="Arial" panose="020B0604020202020204" pitchFamily="34" charset="0"/>
                <a:cs typeface="Arial" panose="020B0604020202020204" pitchFamily="34" charset="0"/>
              </a:rPr>
              <a:t>Sie wurden in Salzminen mumifiziert</a:t>
            </a:r>
          </a:p>
          <a:p>
            <a:pPr marL="457200" indent="-457200" algn="just">
              <a:buFont typeface="+mj-lt"/>
              <a:buAutoNum type="alphaLcParenR"/>
            </a:pPr>
            <a:r>
              <a:rPr lang="de-DE" sz="2400" b="1" dirty="0">
                <a:latin typeface="Arial" panose="020B0604020202020204" pitchFamily="34" charset="0"/>
                <a:cs typeface="Arial" panose="020B0604020202020204" pitchFamily="34" charset="0"/>
              </a:rPr>
              <a:t>Die Knochen wurden ausgegraben und die Schädel geschmückt und ausgestellt </a:t>
            </a:r>
          </a:p>
          <a:p>
            <a:pPr marL="457200" indent="-457200" algn="just">
              <a:buFont typeface="+mj-lt"/>
              <a:buAutoNum type="alphaLcParenR"/>
            </a:pPr>
            <a:r>
              <a:rPr lang="de-DE" sz="2400" dirty="0">
                <a:latin typeface="Arial" panose="020B0604020202020204" pitchFamily="34" charset="0"/>
                <a:cs typeface="Arial" panose="020B0604020202020204" pitchFamily="34" charset="0"/>
              </a:rPr>
              <a:t>Die Körper wurden feierlich in den See geworfen</a:t>
            </a:r>
          </a:p>
          <a:p>
            <a:pPr marL="457200" indent="-457200" algn="just">
              <a:buFont typeface="+mj-lt"/>
              <a:buAutoNum type="alphaLcParenR"/>
            </a:pPr>
            <a:r>
              <a:rPr lang="de-DE" sz="2400" dirty="0">
                <a:latin typeface="Arial" panose="020B0604020202020204" pitchFamily="34" charset="0"/>
                <a:cs typeface="Arial" panose="020B0604020202020204" pitchFamily="34" charset="0"/>
              </a:rPr>
              <a:t>Die Körper wurden mit Salz verbrannt, um ein strahlendes Gelbes Feuer von sich zu geben</a:t>
            </a:r>
          </a:p>
        </p:txBody>
      </p:sp>
    </p:spTree>
    <p:extLst>
      <p:ext uri="{BB962C8B-B14F-4D97-AF65-F5344CB8AC3E}">
        <p14:creationId xmlns:p14="http://schemas.microsoft.com/office/powerpoint/2010/main" val="287448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000" y="1711789"/>
            <a:ext cx="3918548" cy="4859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1338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853938" y="2094817"/>
            <a:ext cx="8722937" cy="2123658"/>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Welches Gebäude diente als Gestapo-Sitz in Brünn?</a:t>
            </a:r>
          </a:p>
          <a:p>
            <a:pPr algn="just" fontAlgn="base"/>
            <a:endParaRPr lang="de-DE" sz="2800" dirty="0">
              <a:latin typeface="Arial" panose="020B0604020202020204" pitchFamily="34" charset="0"/>
              <a:cs typeface="Arial" panose="020B0604020202020204" pitchFamily="34" charset="0"/>
            </a:endParaRPr>
          </a:p>
          <a:p>
            <a:pPr algn="ctr" fontAlgn="base"/>
            <a:r>
              <a:rPr lang="de-DE" sz="3600" dirty="0">
                <a:latin typeface="Arial" panose="020B0604020202020204" pitchFamily="34" charset="0"/>
                <a:cs typeface="Arial" panose="020B0604020202020204" pitchFamily="34" charset="0"/>
              </a:rPr>
              <a:t>Das Gebäude der Juristischen Fakultät</a:t>
            </a:r>
            <a:br>
              <a:rPr lang="de-DE" sz="2800" dirty="0"/>
            </a:b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15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1968399"/>
            <a:ext cx="9533498" cy="1938992"/>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Welche Bevölkerungsgruppe wird als der vierte bayerische Volksstamm bezeichnet?</a:t>
            </a:r>
          </a:p>
          <a:p>
            <a:pPr algn="ctr" fontAlgn="base"/>
            <a:endParaRPr lang="de-DE" sz="2800" dirty="0">
              <a:latin typeface="Arial" panose="020B0604020202020204" pitchFamily="34" charset="0"/>
              <a:cs typeface="Arial" panose="020B0604020202020204" pitchFamily="34" charset="0"/>
            </a:endParaRPr>
          </a:p>
          <a:p>
            <a:pPr algn="ctr" fontAlgn="base"/>
            <a:r>
              <a:rPr lang="de-DE" sz="3600" dirty="0">
                <a:latin typeface="Arial" panose="020B0604020202020204" pitchFamily="34" charset="0"/>
                <a:cs typeface="Arial" panose="020B0604020202020204" pitchFamily="34" charset="0"/>
              </a:rPr>
              <a:t>Sudetendeutsche</a:t>
            </a:r>
            <a:r>
              <a:rPr lang="de-DE" sz="2800" dirty="0">
                <a:latin typeface="Arial" panose="020B0604020202020204" pitchFamily="34" charset="0"/>
                <a:cs typeface="Arial" panose="020B0604020202020204" pitchFamily="34" charset="0"/>
              </a:rPr>
              <a:t> </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776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87813" y="1968399"/>
            <a:ext cx="9816374" cy="3785652"/>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Zu welchem Zweck diente das </a:t>
            </a:r>
            <a:r>
              <a:rPr lang="de-DE" sz="2800" dirty="0" err="1">
                <a:latin typeface="Arial" panose="020B0604020202020204" pitchFamily="34" charset="0"/>
                <a:cs typeface="Arial" panose="020B0604020202020204" pitchFamily="34" charset="0"/>
              </a:rPr>
              <a:t>Kounic</a:t>
            </a:r>
            <a:r>
              <a:rPr lang="de-DE" sz="2800" dirty="0">
                <a:latin typeface="Arial" panose="020B0604020202020204" pitchFamily="34" charset="0"/>
                <a:cs typeface="Arial" panose="020B0604020202020204" pitchFamily="34" charset="0"/>
              </a:rPr>
              <a:t>-Wohnheim während des Zweiten Weltkriegs?</a:t>
            </a:r>
          </a:p>
          <a:p>
            <a:pPr algn="ctr" fontAlgn="base"/>
            <a:endParaRPr lang="de-DE" sz="2800" dirty="0">
              <a:latin typeface="Arial" panose="020B0604020202020204" pitchFamily="34" charset="0"/>
              <a:cs typeface="Arial" panose="020B0604020202020204" pitchFamily="34" charset="0"/>
            </a:endParaRPr>
          </a:p>
          <a:p>
            <a:pPr algn="ctr" fontAlgn="base"/>
            <a:r>
              <a:rPr lang="de-DE" sz="3200" dirty="0">
                <a:latin typeface="Arial" panose="020B0604020202020204" pitchFamily="34" charset="0"/>
                <a:cs typeface="Arial" panose="020B0604020202020204" pitchFamily="34" charset="0"/>
              </a:rPr>
              <a:t>Das Wohnheim diente seit Januar 1940 als </a:t>
            </a:r>
            <a:r>
              <a:rPr lang="de-DE" sz="3200" b="1" dirty="0">
                <a:latin typeface="Arial" panose="020B0604020202020204" pitchFamily="34" charset="0"/>
                <a:cs typeface="Arial" panose="020B0604020202020204" pitchFamily="34" charset="0"/>
              </a:rPr>
              <a:t>Gefängnis der Brünner Gestapo-Stelle</a:t>
            </a:r>
            <a:r>
              <a:rPr lang="de-DE" sz="3200" dirty="0">
                <a:latin typeface="Arial" panose="020B0604020202020204" pitchFamily="34" charset="0"/>
                <a:cs typeface="Arial" panose="020B0604020202020204" pitchFamily="34" charset="0"/>
              </a:rPr>
              <a:t>. Auf dem Innenhof wurden mindestens 800 Personen hingerichtet.</a:t>
            </a:r>
          </a:p>
          <a:p>
            <a:pPr algn="ctr" fontAlgn="base"/>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74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22089" y="1949820"/>
            <a:ext cx="9947821" cy="3939540"/>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In Böhmen, Mähren und Schlesien lebten, gemäß der Volkszählung von 1930, mehr als 3 Millionen Deutschen, die damals 30 % der Bevölkerung bildeten. Nach dem Zweiten Weltkrieg wurden Deutschen aus der Tschechoslowakei vertrieben. Mit welchen zwei Wörtern wird die Vertreibung von Deutschen aus Brno bezeichnet?</a:t>
            </a:r>
          </a:p>
          <a:p>
            <a:pPr algn="just" fontAlgn="base"/>
            <a:r>
              <a:rPr lang="de-DE" sz="2800" dirty="0">
                <a:latin typeface="Arial" panose="020B0604020202020204" pitchFamily="34" charset="0"/>
                <a:cs typeface="Arial" panose="020B0604020202020204" pitchFamily="34" charset="0"/>
              </a:rPr>
              <a:t>	</a:t>
            </a:r>
          </a:p>
          <a:p>
            <a:pPr algn="just" fontAlgn="base"/>
            <a:r>
              <a:rPr lang="de-DE" sz="5400" dirty="0">
                <a:latin typeface="Arial" panose="020B0604020202020204" pitchFamily="34" charset="0"/>
                <a:cs typeface="Arial" panose="020B0604020202020204" pitchFamily="34" charset="0"/>
              </a:rPr>
              <a:t>	</a:t>
            </a:r>
            <a:r>
              <a:rPr lang="de-DE" sz="3600" dirty="0">
                <a:latin typeface="Arial" panose="020B0604020202020204" pitchFamily="34" charset="0"/>
                <a:cs typeface="Arial" panose="020B0604020202020204" pitchFamily="34" charset="0"/>
              </a:rPr>
              <a:t>Der Brünner</a:t>
            </a:r>
            <a:r>
              <a:rPr lang="en-GB" sz="3600" dirty="0">
                <a:latin typeface="Arial" panose="020B0604020202020204" pitchFamily="34" charset="0"/>
                <a:cs typeface="Arial" panose="020B0604020202020204" pitchFamily="34" charset="0"/>
              </a:rPr>
              <a:t> </a:t>
            </a:r>
            <a:r>
              <a:rPr lang="de-DE" sz="3600" dirty="0">
                <a:latin typeface="Arial" panose="020B0604020202020204" pitchFamily="34" charset="0"/>
                <a:cs typeface="Arial" panose="020B0604020202020204" pitchFamily="34" charset="0"/>
              </a:rPr>
              <a:t>Todesmarsch</a:t>
            </a:r>
            <a:r>
              <a:rPr lang="en-GB" sz="3600" dirty="0">
                <a:latin typeface="Arial" panose="020B0604020202020204" pitchFamily="34" charset="0"/>
                <a:cs typeface="Arial" panose="020B0604020202020204" pitchFamily="34" charset="0"/>
              </a:rPr>
              <a:t> </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218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2153918"/>
            <a:ext cx="9379598" cy="1938992"/>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Wie hieß </a:t>
            </a:r>
            <a:r>
              <a:rPr lang="de-DE" sz="2800" i="1" dirty="0" err="1">
                <a:latin typeface="Arial" panose="020B0604020202020204" pitchFamily="34" charset="0"/>
                <a:cs typeface="Arial" panose="020B0604020202020204" pitchFamily="34" charset="0"/>
              </a:rPr>
              <a:t>Moravské</a:t>
            </a:r>
            <a:r>
              <a:rPr lang="de-DE" sz="2800" i="1" dirty="0">
                <a:latin typeface="Arial" panose="020B0604020202020204" pitchFamily="34" charset="0"/>
                <a:cs typeface="Arial" panose="020B0604020202020204" pitchFamily="34" charset="0"/>
              </a:rPr>
              <a:t> </a:t>
            </a:r>
            <a:r>
              <a:rPr lang="de-DE" sz="2800" i="1" dirty="0" err="1">
                <a:latin typeface="Arial" panose="020B0604020202020204" pitchFamily="34" charset="0"/>
                <a:cs typeface="Arial" panose="020B0604020202020204" pitchFamily="34" charset="0"/>
              </a:rPr>
              <a:t>náměstí</a:t>
            </a:r>
            <a:r>
              <a:rPr lang="de-DE" sz="2800" dirty="0">
                <a:latin typeface="Arial" panose="020B0604020202020204" pitchFamily="34" charset="0"/>
                <a:cs typeface="Arial" panose="020B0604020202020204" pitchFamily="34" charset="0"/>
              </a:rPr>
              <a:t> während der deutschen Okkupation im Zweiten Weltkrieg?</a:t>
            </a:r>
          </a:p>
          <a:p>
            <a:pPr algn="ctr" fontAlgn="base"/>
            <a:endParaRPr lang="de-DE" sz="2800" dirty="0">
              <a:latin typeface="Arial" panose="020B0604020202020204" pitchFamily="34" charset="0"/>
              <a:cs typeface="Arial" panose="020B0604020202020204" pitchFamily="34" charset="0"/>
            </a:endParaRPr>
          </a:p>
          <a:p>
            <a:pPr algn="ctr" fontAlgn="base"/>
            <a:r>
              <a:rPr lang="de-DE" sz="3600" dirty="0">
                <a:latin typeface="Arial" panose="020B0604020202020204" pitchFamily="34" charset="0"/>
                <a:cs typeface="Arial" panose="020B0604020202020204" pitchFamily="34" charset="0"/>
              </a:rPr>
              <a:t>Adolf-Hitler-Platz</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869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1876933"/>
            <a:ext cx="9455651" cy="1938992"/>
          </a:xfrm>
          <a:prstGeom prst="rect">
            <a:avLst/>
          </a:prstGeom>
          <a:noFill/>
        </p:spPr>
        <p:txBody>
          <a:bodyPr wrap="square" rtlCol="0">
            <a:spAutoFit/>
          </a:bodyPr>
          <a:lstStyle/>
          <a:p>
            <a:pPr algn="ctr" fontAlgn="base"/>
            <a:r>
              <a:rPr lang="de-DE" sz="2800" dirty="0">
                <a:latin typeface="Arial" panose="020B0604020202020204" pitchFamily="34" charset="0"/>
                <a:cs typeface="Arial" panose="020B0604020202020204" pitchFamily="34" charset="0"/>
              </a:rPr>
              <a:t>Der Traunsee ist der tiefste See Österreichs. Wie tief liegt sein tiefster Punkt? </a:t>
            </a:r>
          </a:p>
          <a:p>
            <a:pPr algn="ctr" fontAlgn="base"/>
            <a:endParaRPr lang="de-DE" sz="2800" dirty="0">
              <a:latin typeface="Arial" panose="020B0604020202020204" pitchFamily="34" charset="0"/>
              <a:cs typeface="Arial" panose="020B0604020202020204" pitchFamily="34" charset="0"/>
            </a:endParaRPr>
          </a:p>
          <a:p>
            <a:pPr algn="ctr" fontAlgn="base"/>
            <a:r>
              <a:rPr lang="de-DE" sz="3600" dirty="0">
                <a:latin typeface="Arial" panose="020B0604020202020204" pitchFamily="34" charset="0"/>
                <a:cs typeface="Arial" panose="020B0604020202020204" pitchFamily="34" charset="0"/>
              </a:rPr>
              <a:t>191 Meter</a:t>
            </a:r>
          </a:p>
        </p:txBody>
      </p:sp>
    </p:spTree>
    <p:extLst>
      <p:ext uri="{BB962C8B-B14F-4D97-AF65-F5344CB8AC3E}">
        <p14:creationId xmlns:p14="http://schemas.microsoft.com/office/powerpoint/2010/main" val="720204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Gesetze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4256500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9954634" cy="523220"/>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viel muss man zahlen, wenn man dem Polizist duzt?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196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461119" y="1809976"/>
            <a:ext cx="9401630" cy="1384995"/>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Nach 20 Uhr ist es in Bayern gesetzlich verboten, einer bestimmten Gruppe von Kunden, alkoholische Getränke an Tankstellen zu verkaufen. Welche Gruppe ist gemeint?</a:t>
            </a:r>
          </a:p>
        </p:txBody>
      </p:sp>
    </p:spTree>
    <p:extLst>
      <p:ext uri="{BB962C8B-B14F-4D97-AF65-F5344CB8AC3E}">
        <p14:creationId xmlns:p14="http://schemas.microsoft.com/office/powerpoint/2010/main" val="2546769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9"/>
            <a:ext cx="9884940" cy="2246769"/>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 2 dieser Tätigkeiten sind in der Schweiz während der Nachtruhe gesetzlich verboten? </a:t>
            </a:r>
          </a:p>
          <a:p>
            <a:pPr lvl="0" algn="just"/>
            <a:r>
              <a:rPr lang="de-DE" sz="2800" dirty="0">
                <a:latin typeface="Arial" panose="020B0604020202020204" pitchFamily="34" charset="0"/>
                <a:cs typeface="Arial" panose="020B0604020202020204" pitchFamily="34" charset="0"/>
              </a:rPr>
              <a:t>Oder wie formulieren wir das…</a:t>
            </a:r>
          </a:p>
          <a:p>
            <a:pPr lvl="0" algn="just"/>
            <a:endParaRPr lang="de-DE" sz="2800" dirty="0">
              <a:latin typeface="Arial" panose="020B0604020202020204" pitchFamily="34" charset="0"/>
              <a:cs typeface="Arial" panose="020B0604020202020204" pitchFamily="34" charset="0"/>
            </a:endParaRPr>
          </a:p>
          <a:p>
            <a:pPr lvl="0" algn="just"/>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10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42" y="2003655"/>
            <a:ext cx="7896116" cy="4265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077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2014565"/>
            <a:ext cx="9533498"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Was ist auf der Insel Helgoland laut der Paragraph 50 der Straßenverkehrsordnung verboten?</a:t>
            </a:r>
          </a:p>
        </p:txBody>
      </p:sp>
    </p:spTree>
    <p:extLst>
      <p:ext uri="{BB962C8B-B14F-4D97-AF65-F5344CB8AC3E}">
        <p14:creationId xmlns:p14="http://schemas.microsoft.com/office/powerpoint/2010/main" val="2317440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1508105"/>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Nackt </a:t>
            </a:r>
            <a:r>
              <a:rPr lang="de-DE" sz="2800" dirty="0" err="1">
                <a:latin typeface="Arial" panose="020B0604020202020204" pitchFamily="34" charset="0"/>
                <a:cs typeface="Arial" panose="020B0604020202020204" pitchFamily="34" charset="0"/>
              </a:rPr>
              <a:t>autofahren</a:t>
            </a:r>
            <a:r>
              <a:rPr lang="de-DE" sz="2800" dirty="0">
                <a:latin typeface="Arial" panose="020B0604020202020204" pitchFamily="34" charset="0"/>
                <a:cs typeface="Arial" panose="020B0604020202020204" pitchFamily="34" charset="0"/>
              </a:rPr>
              <a:t>? </a:t>
            </a:r>
          </a:p>
          <a:p>
            <a:pPr algn="just"/>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699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Sport</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177278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354150" y="2150930"/>
            <a:ext cx="9496100" cy="3108543"/>
          </a:xfrm>
          <a:prstGeom prst="rect">
            <a:avLst/>
          </a:prstGeom>
        </p:spPr>
        <p:txBody>
          <a:bodyPr wrap="square">
            <a:spAutoFit/>
          </a:bodyPr>
          <a:lstStyle/>
          <a:p>
            <a:pPr algn="ctr"/>
            <a:r>
              <a:rPr lang="de-DE" sz="2800" dirty="0">
                <a:solidFill>
                  <a:srgbClr val="000000"/>
                </a:solidFill>
                <a:latin typeface="Arial" panose="020B0604020202020204" pitchFamily="34" charset="0"/>
                <a:cs typeface="Arial" panose="020B0604020202020204" pitchFamily="34" charset="0"/>
              </a:rPr>
              <a:t>Welche der folgenden Sportarten wurden in Deutschland erfunden, bzw. zuerst kodifiziert?</a:t>
            </a:r>
          </a:p>
          <a:p>
            <a:pPr algn="ctr"/>
            <a:endParaRPr lang="de-DE" sz="2800" dirty="0">
              <a:solidFill>
                <a:srgbClr val="000000"/>
              </a:solidFill>
              <a:latin typeface="Arial" panose="020B0604020202020204" pitchFamily="34" charset="0"/>
              <a:cs typeface="Arial" panose="020B0604020202020204" pitchFamily="34" charset="0"/>
            </a:endParaRP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Fußball</a:t>
            </a: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Tennis</a:t>
            </a: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Handball</a:t>
            </a: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Basketball</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513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044967" y="1764096"/>
            <a:ext cx="10102065" cy="1815882"/>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Wie heißt der deutsch-finnische Automobilfahrer, der letztes Jahr zum Formel-1-Weltmeister wurde und wenige Tage nach dem Gewinn bekannt gab, seine Karriere in Formel 1 zu beenden?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979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047947" y="2014565"/>
            <a:ext cx="10114960" cy="1815882"/>
          </a:xfrm>
          <a:prstGeom prst="rect">
            <a:avLst/>
          </a:prstGeom>
        </p:spPr>
        <p:txBody>
          <a:bodyPr wrap="square">
            <a:spAutoFit/>
          </a:bodyPr>
          <a:lstStyle/>
          <a:p>
            <a:pPr algn="just"/>
            <a:r>
              <a:rPr lang="de-DE" sz="2800" dirty="0">
                <a:latin typeface="Arial" panose="020B0604020202020204" pitchFamily="34" charset="0"/>
                <a:cs typeface="Arial" panose="020B0604020202020204" pitchFamily="34" charset="0"/>
              </a:rPr>
              <a:t>Dieses traditionelle schweizerische Spiel ist eine Art Ringen im Sägemehl: Zwei Kämpfer steigen in Zwilchhosen, betreten einen Sägemehlring, gehen aufeinander los; wer den Gegner auf den Rücken werfen kann, triumphiert. Wie heißt das Spiel?</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344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150707" y="1777429"/>
            <a:ext cx="10203094" cy="523220"/>
          </a:xfrm>
          <a:prstGeom prst="rect">
            <a:avLst/>
          </a:prstGeom>
        </p:spPr>
        <p:txBody>
          <a:bodyPr wrap="square">
            <a:spAutoFit/>
          </a:bodyPr>
          <a:lstStyle/>
          <a:p>
            <a:pPr algn="just"/>
            <a:r>
              <a:rPr lang="de-DE"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590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1077218"/>
          </a:xfrm>
          <a:prstGeom prst="rect">
            <a:avLst/>
          </a:prstGeom>
          <a:noFill/>
        </p:spPr>
        <p:txBody>
          <a:bodyPr wrap="square" rtlCol="0">
            <a:spAutoFit/>
          </a:bodyPr>
          <a:lstStyle/>
          <a:p>
            <a:pPr algn="just"/>
            <a:r>
              <a:rPr lang="de-DE" sz="3200" dirty="0">
                <a:latin typeface="Arial" panose="020B0604020202020204" pitchFamily="34" charset="0"/>
                <a:cs typeface="Arial" panose="020B0604020202020204" pitchFamily="34" charset="0"/>
              </a:rPr>
              <a:t>?</a:t>
            </a:r>
          </a:p>
          <a:p>
            <a:pPr algn="just"/>
            <a:r>
              <a:rPr lang="de-DE" sz="3200" dirty="0">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993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223967" y="1693785"/>
            <a:ext cx="9744066" cy="1384995"/>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2017 hat der österreichische Skispringer Stefan Kraft einen Skiflugweltrekord in norwegischer Stadt </a:t>
            </a:r>
            <a:r>
              <a:rPr lang="de-DE" sz="2800" dirty="0" err="1">
                <a:latin typeface="Arial" panose="020B0604020202020204" pitchFamily="34" charset="0"/>
                <a:cs typeface="Arial" panose="020B0604020202020204" pitchFamily="34" charset="0"/>
              </a:rPr>
              <a:t>Vikersund</a:t>
            </a:r>
            <a:r>
              <a:rPr lang="de-DE" sz="2800" dirty="0">
                <a:latin typeface="Arial" panose="020B0604020202020204" pitchFamily="34" charset="0"/>
                <a:cs typeface="Arial" panose="020B0604020202020204" pitchFamily="34" charset="0"/>
              </a:rPr>
              <a:t> gesprungen. Mit wie vielen Metern hält er den Rekord?</a:t>
            </a:r>
            <a:endParaRPr lang="de-D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905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199137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356" y="1934122"/>
            <a:ext cx="4259288" cy="4259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175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6370095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9954634" cy="150810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viel muss man zahlen, wenn man dem Polizist duzt?</a:t>
            </a:r>
          </a:p>
          <a:p>
            <a:pPr lvl="0" algn="ctr"/>
            <a:endParaRPr lang="de-DE" sz="2800" dirty="0">
              <a:latin typeface="Arial" panose="020B0604020202020204" pitchFamily="34" charset="0"/>
              <a:cs typeface="Arial" panose="020B0604020202020204" pitchFamily="34" charset="0"/>
            </a:endParaRPr>
          </a:p>
          <a:p>
            <a:pPr lvl="0" algn="ctr"/>
            <a:r>
              <a:rPr lang="de-DE" sz="3600" dirty="0">
                <a:latin typeface="Arial" panose="020B0604020202020204" pitchFamily="34" charset="0"/>
                <a:cs typeface="Arial" panose="020B0604020202020204" pitchFamily="34" charset="0"/>
              </a:rPr>
              <a:t>600 Euro  </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026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461119" y="1809976"/>
            <a:ext cx="9401630" cy="2369880"/>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Nach 20 Uhr ist es in Bayern gesetzlich verboten, einer bestimmten Gruppe von Kunden, alkoholische Getränke an Tankstellen zu verkaufen. Welche Gruppe ist gemeint?</a:t>
            </a:r>
          </a:p>
          <a:p>
            <a:pPr lvl="0" algn="just"/>
            <a:endParaRPr lang="de-DE" sz="2800" dirty="0">
              <a:latin typeface="Arial" panose="020B0604020202020204" pitchFamily="34" charset="0"/>
              <a:cs typeface="Arial" panose="020B0604020202020204" pitchFamily="34" charset="0"/>
            </a:endParaRPr>
          </a:p>
          <a:p>
            <a:pPr lvl="0" algn="ctr"/>
            <a:r>
              <a:rPr lang="de-DE" sz="3600" dirty="0">
                <a:latin typeface="Arial" panose="020B0604020202020204" pitchFamily="34" charset="0"/>
                <a:cs typeface="Arial" panose="020B0604020202020204" pitchFamily="34" charset="0"/>
              </a:rPr>
              <a:t>Nichtfahrer</a:t>
            </a:r>
            <a:r>
              <a:rPr lang="de-DE"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13905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9"/>
            <a:ext cx="9884940" cy="2246769"/>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 2 dieser Tätigkeiten sind in der Schweiz während der Nachtruhe gesetzlich verboten? </a:t>
            </a:r>
          </a:p>
          <a:p>
            <a:pPr lvl="0" algn="just"/>
            <a:r>
              <a:rPr lang="de-DE" sz="2800" dirty="0">
                <a:latin typeface="Arial" panose="020B0604020202020204" pitchFamily="34" charset="0"/>
                <a:cs typeface="Arial" panose="020B0604020202020204" pitchFamily="34" charset="0"/>
              </a:rPr>
              <a:t>Oder wie formulieren wir das…</a:t>
            </a:r>
          </a:p>
          <a:p>
            <a:pPr lvl="0" algn="just"/>
            <a:endParaRPr lang="de-DE" sz="2800" dirty="0">
              <a:latin typeface="Arial" panose="020B0604020202020204" pitchFamily="34" charset="0"/>
              <a:cs typeface="Arial" panose="020B0604020202020204" pitchFamily="34" charset="0"/>
            </a:endParaRPr>
          </a:p>
          <a:p>
            <a:pPr lvl="0" algn="just"/>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072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2014565"/>
            <a:ext cx="9533498" cy="193899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Was ist auf der Insel Helgoland laut der Paragraph 50 der Straßenverkehrsordnung verboten?</a:t>
            </a:r>
          </a:p>
          <a:p>
            <a:pPr lvl="0" algn="ctr"/>
            <a:endParaRPr lang="de-DE" sz="2800" dirty="0">
              <a:latin typeface="Arial" panose="020B0604020202020204" pitchFamily="34" charset="0"/>
              <a:cs typeface="Arial" panose="020B0604020202020204" pitchFamily="34" charset="0"/>
            </a:endParaRPr>
          </a:p>
          <a:p>
            <a:pPr lvl="0" algn="ctr"/>
            <a:r>
              <a:rPr lang="de-DE" sz="3600" dirty="0">
                <a:latin typeface="Arial" panose="020B0604020202020204" pitchFamily="34" charset="0"/>
                <a:cs typeface="Arial" panose="020B0604020202020204" pitchFamily="34" charset="0"/>
              </a:rPr>
              <a:t>Radfahren</a:t>
            </a:r>
            <a:r>
              <a:rPr lang="de-DE"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06766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1508105"/>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Nackt </a:t>
            </a:r>
            <a:r>
              <a:rPr lang="de-DE" sz="2800" dirty="0" err="1">
                <a:latin typeface="Arial" panose="020B0604020202020204" pitchFamily="34" charset="0"/>
                <a:cs typeface="Arial" panose="020B0604020202020204" pitchFamily="34" charset="0"/>
              </a:rPr>
              <a:t>autofahren</a:t>
            </a:r>
            <a:r>
              <a:rPr lang="de-DE" sz="2800" dirty="0">
                <a:latin typeface="Arial" panose="020B0604020202020204" pitchFamily="34" charset="0"/>
                <a:cs typeface="Arial" panose="020B0604020202020204" pitchFamily="34" charset="0"/>
              </a:rPr>
              <a:t>? </a:t>
            </a:r>
          </a:p>
          <a:p>
            <a:pPr algn="just"/>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166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354150" y="2150930"/>
            <a:ext cx="9496100" cy="3108543"/>
          </a:xfrm>
          <a:prstGeom prst="rect">
            <a:avLst/>
          </a:prstGeom>
        </p:spPr>
        <p:txBody>
          <a:bodyPr wrap="square">
            <a:spAutoFit/>
          </a:bodyPr>
          <a:lstStyle/>
          <a:p>
            <a:pPr algn="ctr"/>
            <a:r>
              <a:rPr lang="de-DE" sz="2800" dirty="0">
                <a:solidFill>
                  <a:srgbClr val="000000"/>
                </a:solidFill>
                <a:latin typeface="Arial" panose="020B0604020202020204" pitchFamily="34" charset="0"/>
                <a:cs typeface="Arial" panose="020B0604020202020204" pitchFamily="34" charset="0"/>
              </a:rPr>
              <a:t>Welche der folgenden Sportarten wurden in Deutschland erfunden, bzw. zuerst kodifiziert?</a:t>
            </a:r>
          </a:p>
          <a:p>
            <a:pPr algn="ctr"/>
            <a:endParaRPr lang="de-DE" sz="2800" dirty="0">
              <a:solidFill>
                <a:srgbClr val="000000"/>
              </a:solidFill>
              <a:latin typeface="Arial" panose="020B0604020202020204" pitchFamily="34" charset="0"/>
              <a:cs typeface="Arial" panose="020B0604020202020204" pitchFamily="34" charset="0"/>
            </a:endParaRP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Fußball</a:t>
            </a: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Tennis</a:t>
            </a: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Handball</a:t>
            </a:r>
          </a:p>
          <a:p>
            <a:pPr marL="1885950" lvl="3" indent="-514350" algn="just">
              <a:buFont typeface="+mj-lt"/>
              <a:buAutoNum type="alphaLcParenR"/>
            </a:pPr>
            <a:r>
              <a:rPr lang="de-DE" sz="2800" dirty="0">
                <a:solidFill>
                  <a:srgbClr val="000000"/>
                </a:solidFill>
                <a:latin typeface="Arial" panose="020B0604020202020204" pitchFamily="34" charset="0"/>
                <a:cs typeface="Arial" panose="020B0604020202020204" pitchFamily="34" charset="0"/>
              </a:rPr>
              <a:t>Basketball</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119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044967" y="1764096"/>
            <a:ext cx="10102065" cy="2739211"/>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Wie heißt der deutsch-finnische Automobilfahrer, der letztes Jahr zum Formel-1-Weltmeister wurde und wenige Tage nach dem Gewinn bekannt gab, seine Karriere in Formel 1 zu beenden?</a:t>
            </a:r>
          </a:p>
          <a:p>
            <a:pPr algn="just"/>
            <a:endParaRPr lang="de-DE" sz="2800" dirty="0">
              <a:latin typeface="Arial" panose="020B0604020202020204" pitchFamily="34" charset="0"/>
              <a:cs typeface="Arial" panose="020B0604020202020204" pitchFamily="34" charset="0"/>
            </a:endParaRPr>
          </a:p>
          <a:p>
            <a:pPr algn="ctr"/>
            <a:r>
              <a:rPr lang="de-DE" sz="3200" dirty="0">
                <a:latin typeface="Arial" panose="020B0604020202020204" pitchFamily="34" charset="0"/>
                <a:cs typeface="Arial" panose="020B0604020202020204" pitchFamily="34" charset="0"/>
              </a:rPr>
              <a:t>Nico Rosberg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76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047947" y="2014565"/>
            <a:ext cx="10114960" cy="2800767"/>
          </a:xfrm>
          <a:prstGeom prst="rect">
            <a:avLst/>
          </a:prstGeom>
        </p:spPr>
        <p:txBody>
          <a:bodyPr wrap="square">
            <a:spAutoFit/>
          </a:bodyPr>
          <a:lstStyle/>
          <a:p>
            <a:pPr algn="just"/>
            <a:r>
              <a:rPr lang="de-DE" sz="2800" dirty="0">
                <a:latin typeface="Arial" panose="020B0604020202020204" pitchFamily="34" charset="0"/>
                <a:cs typeface="Arial" panose="020B0604020202020204" pitchFamily="34" charset="0"/>
              </a:rPr>
              <a:t>Dieses traditionelle schweizerische Spiel ist eine Art Ringen im Sägemehl: Zwei Kämpfer steigen in Zwilchhosen, betreten einen Sägemehlring, gehen aufeinander los; wer den Gegner auf den Rücken werfen kann, triumphiert. Wie heißt das Spiel?</a:t>
            </a:r>
          </a:p>
          <a:p>
            <a:pPr algn="just"/>
            <a:endParaRPr lang="de-DE" sz="2800" dirty="0">
              <a:latin typeface="Arial" panose="020B0604020202020204" pitchFamily="34" charset="0"/>
              <a:cs typeface="Arial" panose="020B0604020202020204" pitchFamily="34" charset="0"/>
            </a:endParaRPr>
          </a:p>
          <a:p>
            <a:pPr algn="ctr"/>
            <a:r>
              <a:rPr lang="de-DE" sz="3200" dirty="0">
                <a:latin typeface="Arial" panose="020B0604020202020204" pitchFamily="34" charset="0"/>
                <a:cs typeface="Arial" panose="020B0604020202020204" pitchFamily="34" charset="0"/>
              </a:rPr>
              <a:t>Schwingen</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2585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150707" y="1777429"/>
            <a:ext cx="10203094" cy="523220"/>
          </a:xfrm>
          <a:prstGeom prst="rect">
            <a:avLst/>
          </a:prstGeom>
        </p:spPr>
        <p:txBody>
          <a:bodyPr wrap="square">
            <a:spAutoFit/>
          </a:bodyPr>
          <a:lstStyle/>
          <a:p>
            <a:pPr algn="just"/>
            <a:r>
              <a:rPr lang="de-DE"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29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422" y="2039872"/>
            <a:ext cx="7589157" cy="4266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94409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1077218"/>
          </a:xfrm>
          <a:prstGeom prst="rect">
            <a:avLst/>
          </a:prstGeom>
          <a:noFill/>
        </p:spPr>
        <p:txBody>
          <a:bodyPr wrap="square" rtlCol="0">
            <a:spAutoFit/>
          </a:bodyPr>
          <a:lstStyle/>
          <a:p>
            <a:pPr algn="just"/>
            <a:r>
              <a:rPr lang="de-DE" sz="3200" dirty="0">
                <a:latin typeface="Arial" panose="020B0604020202020204" pitchFamily="34" charset="0"/>
                <a:cs typeface="Arial" panose="020B0604020202020204" pitchFamily="34" charset="0"/>
              </a:rPr>
              <a:t>?</a:t>
            </a:r>
          </a:p>
          <a:p>
            <a:pPr algn="just"/>
            <a:r>
              <a:rPr lang="de-DE" sz="3200" dirty="0">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622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223967" y="1693785"/>
            <a:ext cx="9744066" cy="2369880"/>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2017 hat der österreichische Skispringer Stefan Kraft einen Skiflugweltrekord in norwegischer Stadt </a:t>
            </a:r>
            <a:r>
              <a:rPr lang="de-DE" sz="2800" dirty="0" err="1">
                <a:latin typeface="Arial" panose="020B0604020202020204" pitchFamily="34" charset="0"/>
                <a:cs typeface="Arial" panose="020B0604020202020204" pitchFamily="34" charset="0"/>
              </a:rPr>
              <a:t>Vikersund</a:t>
            </a:r>
            <a:r>
              <a:rPr lang="de-DE" sz="2800" dirty="0">
                <a:latin typeface="Arial" panose="020B0604020202020204" pitchFamily="34" charset="0"/>
                <a:cs typeface="Arial" panose="020B0604020202020204" pitchFamily="34" charset="0"/>
              </a:rPr>
              <a:t> gesprungen. Mit wie vielen Metern hält er den Rekord?</a:t>
            </a:r>
          </a:p>
          <a:p>
            <a:pPr lvl="0" algn="just"/>
            <a:endParaRPr lang="de-DE" sz="2800" dirty="0">
              <a:latin typeface="Arial" panose="020B0604020202020204" pitchFamily="34" charset="0"/>
              <a:cs typeface="Arial" panose="020B0604020202020204" pitchFamily="34" charset="0"/>
            </a:endParaRPr>
          </a:p>
          <a:p>
            <a:pPr lvl="0" algn="ctr"/>
            <a:r>
              <a:rPr lang="de-DE" sz="3600" dirty="0">
                <a:latin typeface="Arial" panose="020B0604020202020204" pitchFamily="34" charset="0"/>
                <a:cs typeface="Arial" panose="020B0604020202020204" pitchFamily="34" charset="0"/>
              </a:rPr>
              <a:t>253,5 Meter</a:t>
            </a:r>
            <a:endParaRPr lang="de-DE"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5422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Berühmte Zitate</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355158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1874728"/>
            <a:ext cx="9524179" cy="310854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Welches Substantiv fehlt in folgendem Zitat von Immanuel Kant? Es handelt sich um dasselbe Substantiv mit einem Artikel, jedoch in verschiedenen Kasus. </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“__________ ist in uns und wir sind _________.”</a:t>
            </a:r>
          </a:p>
          <a:p>
            <a:pPr lvl="0" algn="just"/>
            <a:endParaRPr lang="de-DE" sz="2800" dirty="0">
              <a:latin typeface="Arial" panose="020B0604020202020204" pitchFamily="34" charset="0"/>
              <a:cs typeface="Arial" panose="020B0604020202020204" pitchFamily="34" charset="0"/>
            </a:endParaRPr>
          </a:p>
          <a:p>
            <a:pPr lvl="0" algn="just"/>
            <a:r>
              <a:rPr lang="de-DE" sz="2800" dirty="0" err="1">
                <a:latin typeface="Arial" panose="020B0604020202020204" pitchFamily="34" charset="0"/>
                <a:cs typeface="Arial" panose="020B0604020202020204" pitchFamily="34" charset="0"/>
              </a:rPr>
              <a:t>Overit</a:t>
            </a:r>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63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077270" y="1968399"/>
            <a:ext cx="9954634" cy="1815882"/>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Ergänzen sie eine Zahl in das Goethezitat: </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“Das Schicksal jedes Volks und jeder Zeit hängt von den Menschen unter ___ Jahren ab.”</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651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563508"/>
            <a:ext cx="9954634" cy="2677656"/>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Wem gehört folgendes Zitat?</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„Dies frühzeitige Aufstehen macht einen ganz blödsinnig. Der Mensch muss seinen Schlaf haben.“</a:t>
            </a:r>
          </a:p>
          <a:p>
            <a:pPr lvl="0" algn="just"/>
            <a:endParaRPr lang="de-DE" sz="2800" dirty="0">
              <a:latin typeface="Arial" panose="020B0604020202020204" pitchFamily="34" charset="0"/>
              <a:cs typeface="Arial" panose="020B0604020202020204" pitchFamily="34" charset="0"/>
            </a:endParaRPr>
          </a:p>
          <a:p>
            <a:pPr lvl="0" algn="just"/>
            <a:r>
              <a:rPr lang="de-DE" sz="2800" dirty="0" err="1">
                <a:latin typeface="Arial" panose="020B0604020202020204" pitchFamily="34" charset="0"/>
                <a:cs typeface="Arial" panose="020B0604020202020204" pitchFamily="34" charset="0"/>
              </a:rPr>
              <a:t>Neni</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problem</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ze</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to</a:t>
            </a:r>
            <a:r>
              <a:rPr lang="de-DE" sz="2800" dirty="0">
                <a:latin typeface="Arial" panose="020B0604020202020204" pitchFamily="34" charset="0"/>
                <a:cs typeface="Arial" panose="020B0604020202020204" pitchFamily="34" charset="0"/>
              </a:rPr>
              <a:t> je </a:t>
            </a:r>
            <a:r>
              <a:rPr lang="de-DE" sz="2800" dirty="0" err="1">
                <a:latin typeface="Arial" panose="020B0604020202020204" pitchFamily="34" charset="0"/>
                <a:cs typeface="Arial" panose="020B0604020202020204" pitchFamily="34" charset="0"/>
              </a:rPr>
              <a:t>postava</a:t>
            </a:r>
            <a:r>
              <a:rPr lang="de-DE" sz="2800" dirty="0">
                <a:latin typeface="Arial" panose="020B0604020202020204" pitchFamily="34" charset="0"/>
                <a:cs typeface="Arial" panose="020B0604020202020204" pitchFamily="34" charset="0"/>
              </a:rPr>
              <a:t> z </a:t>
            </a:r>
            <a:r>
              <a:rPr lang="de-DE" sz="2800" dirty="0" err="1">
                <a:latin typeface="Arial" panose="020B0604020202020204" pitchFamily="34" charset="0"/>
                <a:cs typeface="Arial" panose="020B0604020202020204" pitchFamily="34" charset="0"/>
              </a:rPr>
              <a:t>knihy</a:t>
            </a:r>
            <a:r>
              <a:rPr lang="de-DE"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7066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a:extLst>
              <a:ext uri="{FF2B5EF4-FFF2-40B4-BE49-F238E27FC236}">
                <a16:creationId xmlns:a16="http://schemas.microsoft.com/office/drawing/2014/main" id="{54CA79AB-3081-44C7-8BB9-C8386583E232}"/>
              </a:ext>
            </a:extLst>
          </p:cNvPr>
          <p:cNvSpPr/>
          <p:nvPr/>
        </p:nvSpPr>
        <p:spPr>
          <a:xfrm>
            <a:off x="3187831" y="2554664"/>
            <a:ext cx="5816338"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t>
            </a:r>
            <a:r>
              <a:rPr lang="de-DE" sz="2800" dirty="0">
                <a:latin typeface="Arial" panose="020B0604020202020204" pitchFamily="34" charset="0"/>
                <a:cs typeface="Arial" panose="020B0604020202020204" pitchFamily="34" charset="0"/>
              </a:rPr>
              <a:t>Heute</a:t>
            </a:r>
            <a:r>
              <a:rPr lang="en-GB" sz="2800" dirty="0">
                <a:latin typeface="Arial" panose="020B0604020202020204" pitchFamily="34" charset="0"/>
                <a:cs typeface="Arial" panose="020B0604020202020204" pitchFamily="34" charset="0"/>
              </a:rPr>
              <a:t> Europa,_______________!”</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74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923098"/>
            <a:ext cx="9954634" cy="4832092"/>
          </a:xfrm>
          <a:prstGeom prst="rect">
            <a:avLst/>
          </a:prstGeom>
          <a:noFill/>
        </p:spPr>
        <p:txBody>
          <a:bodyPr wrap="square" rtlCol="0">
            <a:spAutoFit/>
          </a:bodyPr>
          <a:lstStyle/>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M. Zeman: </a:t>
            </a:r>
            <a:r>
              <a:rPr lang="de-DE" sz="2800" dirty="0">
                <a:latin typeface="Arial" panose="020B0604020202020204" pitchFamily="34" charset="0"/>
                <a:cs typeface="Arial" panose="020B0604020202020204" pitchFamily="34" charset="0"/>
              </a:rPr>
              <a:t>Betrinke dich nie!</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A. Hitler: </a:t>
            </a:r>
            <a:r>
              <a:rPr lang="de-DE" sz="2800" dirty="0">
                <a:latin typeface="Arial" panose="020B0604020202020204" pitchFamily="34" charset="0"/>
                <a:cs typeface="Arial" panose="020B0604020202020204" pitchFamily="34" charset="0"/>
              </a:rPr>
              <a:t>Wir schaffen das!</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A. Einstein: </a:t>
            </a:r>
            <a:r>
              <a:rPr lang="de-DE" sz="2800" dirty="0">
                <a:latin typeface="Arial" panose="020B0604020202020204" pitchFamily="34" charset="0"/>
                <a:cs typeface="Arial" panose="020B0604020202020204" pitchFamily="34" charset="0"/>
              </a:rPr>
              <a:t>Fotze hier, Fotze da…</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A. Merkel: </a:t>
            </a:r>
            <a:r>
              <a:rPr lang="de-DE" sz="2800" dirty="0">
                <a:latin typeface="Arial" panose="020B0604020202020204" pitchFamily="34" charset="0"/>
                <a:cs typeface="Arial" panose="020B0604020202020204" pitchFamily="34" charset="0"/>
              </a:rPr>
              <a:t>Ich denke niemals an die Zukunft. Sie kommt früh genug.</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K. Marx: </a:t>
            </a:r>
            <a:r>
              <a:rPr lang="de-DE" sz="2800" dirty="0">
                <a:latin typeface="Arial" panose="020B0604020202020204" pitchFamily="34" charset="0"/>
                <a:cs typeface="Arial" panose="020B0604020202020204" pitchFamily="34" charset="0"/>
              </a:rPr>
              <a:t>Arbeit ist schwer, ist oft genug ein freudloses und mühseliges Stochern; aber nicht arbeiten - das ist die Hölle.</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J. W. Goethe: </a:t>
            </a:r>
            <a:r>
              <a:rPr lang="de-DE" sz="2800" dirty="0">
                <a:latin typeface="Arial" panose="020B0604020202020204" pitchFamily="34" charset="0"/>
                <a:cs typeface="Arial" panose="020B0604020202020204" pitchFamily="34" charset="0"/>
              </a:rPr>
              <a:t>Freiheit ist, oh Weib, wo du nicht bist.</a:t>
            </a:r>
          </a:p>
          <a:p>
            <a:pPr marL="514350" lvl="0" indent="-514350" algn="just">
              <a:buFont typeface="+mj-lt"/>
              <a:buAutoNum type="alphaLcParenR"/>
            </a:pPr>
            <a:r>
              <a:rPr lang="de-DE" sz="2800" b="1" dirty="0">
                <a:latin typeface="Arial" panose="020B0604020202020204" pitchFamily="34" charset="0"/>
                <a:cs typeface="Arial" panose="020B0604020202020204" pitchFamily="34" charset="0"/>
              </a:rPr>
              <a:t>T. Mann: </a:t>
            </a:r>
            <a:r>
              <a:rPr lang="de-DE" sz="2800" dirty="0">
                <a:latin typeface="Arial" panose="020B0604020202020204" pitchFamily="34" charset="0"/>
                <a:cs typeface="Arial" panose="020B0604020202020204" pitchFamily="34" charset="0"/>
              </a:rPr>
              <a:t>Heinrich, mir graut</a:t>
            </a:r>
            <a:r>
              <a:rPr lang="en-GB" sz="2800" dirty="0">
                <a:latin typeface="Arial" panose="020B0604020202020204" pitchFamily="34" charset="0"/>
                <a:cs typeface="Arial" panose="020B0604020202020204" pitchFamily="34" charset="0"/>
              </a:rPr>
              <a:t>’s </a:t>
            </a:r>
            <a:r>
              <a:rPr lang="de-DE" sz="2800" dirty="0">
                <a:latin typeface="Arial" panose="020B0604020202020204" pitchFamily="34" charset="0"/>
                <a:cs typeface="Arial" panose="020B0604020202020204" pitchFamily="34" charset="0"/>
              </a:rPr>
              <a:t>vor</a:t>
            </a:r>
            <a:r>
              <a:rPr lang="en-GB"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dir</a:t>
            </a:r>
            <a:r>
              <a:rPr lang="en-GB" sz="2800" dirty="0">
                <a:latin typeface="Arial" panose="020B0604020202020204" pitchFamily="34" charset="0"/>
                <a:cs typeface="Arial" panose="020B0604020202020204" pitchFamily="34" charset="0"/>
              </a:rPr>
              <a:t>!</a:t>
            </a:r>
            <a:r>
              <a:rPr lang="de-DE" sz="2800" dirty="0">
                <a:latin typeface="Arial" panose="020B0604020202020204" pitchFamily="34" charset="0"/>
                <a:cs typeface="Arial" panose="020B0604020202020204" pitchFamily="34" charset="0"/>
              </a:rPr>
              <a:t> </a:t>
            </a:r>
          </a:p>
          <a:p>
            <a:pPr marL="514350" lvl="0" indent="-514350" algn="ctr">
              <a:buFont typeface="+mj-lt"/>
              <a:buAutoNum type="alphaLcParenR"/>
            </a:pP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618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Musik und Film</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3037165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heißt einer der größten Festival Deutschlands, das an der Strecke von Formel 1 stattfindet?</a:t>
            </a:r>
            <a:endParaRPr lang="en-GB" sz="2800" dirty="0"/>
          </a:p>
        </p:txBody>
      </p:sp>
    </p:spTree>
    <p:extLst>
      <p:ext uri="{BB962C8B-B14F-4D97-AF65-F5344CB8AC3E}">
        <p14:creationId xmlns:p14="http://schemas.microsoft.com/office/powerpoint/2010/main" val="324168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260049" y="1857083"/>
            <a:ext cx="9671901" cy="954107"/>
          </a:xfrm>
          <a:prstGeom prst="rect">
            <a:avLst/>
          </a:prstGeom>
        </p:spPr>
        <p:txBody>
          <a:bodyPr wrap="square">
            <a:spAutoFit/>
          </a:bodyPr>
          <a:lstStyle/>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723" y="1819274"/>
            <a:ext cx="8216555" cy="4628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51354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12132"/>
            <a:ext cx="9954634"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Sample 1</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139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00517"/>
            <a:ext cx="9954634"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Welcher deutscher Schauspieler hat in dem Film “Rush - Alles für den Sieg” die Rolle von Niki Lauda gespielt?</a:t>
            </a:r>
            <a:endParaRPr lang="en-GB" sz="2800" dirty="0"/>
          </a:p>
        </p:txBody>
      </p:sp>
    </p:spTree>
    <p:extLst>
      <p:ext uri="{BB962C8B-B14F-4D97-AF65-F5344CB8AC3E}">
        <p14:creationId xmlns:p14="http://schemas.microsoft.com/office/powerpoint/2010/main" val="15793409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94787"/>
            <a:ext cx="9954634" cy="954107"/>
          </a:xfrm>
          <a:prstGeom prst="rect">
            <a:avLst/>
          </a:prstGeom>
          <a:noFill/>
        </p:spPr>
        <p:txBody>
          <a:bodyPr wrap="square" rtlCol="0">
            <a:spAutoFit/>
          </a:bodyPr>
          <a:lstStyle/>
          <a:p>
            <a:pPr lvl="0" algn="ctr"/>
            <a:r>
              <a:rPr lang="en-GB" sz="2800" dirty="0">
                <a:latin typeface="Arial" panose="020B0604020202020204" pitchFamily="34" charset="0"/>
                <a:cs typeface="Arial" panose="020B0604020202020204" pitchFamily="34" charset="0"/>
              </a:rPr>
              <a:t>Sample 2</a:t>
            </a:r>
          </a:p>
          <a:p>
            <a:pPr algn="just"/>
            <a:endParaRPr lang="en-GB" sz="2800" dirty="0"/>
          </a:p>
        </p:txBody>
      </p:sp>
    </p:spTree>
    <p:extLst>
      <p:ext uri="{BB962C8B-B14F-4D97-AF65-F5344CB8AC3E}">
        <p14:creationId xmlns:p14="http://schemas.microsoft.com/office/powerpoint/2010/main" val="23143254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9" name="TextovéPole 8"/>
          <p:cNvSpPr txBox="1"/>
          <p:nvPr/>
        </p:nvSpPr>
        <p:spPr>
          <a:xfrm>
            <a:off x="1118683" y="1894787"/>
            <a:ext cx="9954634" cy="1384995"/>
          </a:xfrm>
          <a:prstGeom prst="rect">
            <a:avLst/>
          </a:prstGeom>
          <a:noFill/>
        </p:spPr>
        <p:txBody>
          <a:bodyPr wrap="square" rtlCol="0">
            <a:spAutoFit/>
          </a:bodyPr>
          <a:lstStyle/>
          <a:p>
            <a:pPr lvl="0" algn="ctr"/>
            <a:r>
              <a:rPr lang="en-GB" sz="2800" dirty="0">
                <a:latin typeface="Arial" panose="020B0604020202020204" pitchFamily="34" charset="0"/>
                <a:cs typeface="Arial" panose="020B0604020202020204" pitchFamily="34" charset="0"/>
              </a:rPr>
              <a:t>?</a:t>
            </a:r>
          </a:p>
          <a:p>
            <a:pPr lvl="0" algn="ctr"/>
            <a:r>
              <a:rPr lang="en-GB" sz="2800" dirty="0" err="1">
                <a:latin typeface="Arial" panose="020B0604020202020204" pitchFamily="34" charset="0"/>
                <a:cs typeface="Arial" panose="020B0604020202020204" pitchFamily="34" charset="0"/>
              </a:rPr>
              <a:t>Hitlers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Lieblingsregisseur</a:t>
            </a:r>
            <a:r>
              <a:rPr lang="en-GB" sz="2800" dirty="0">
                <a:latin typeface="Arial" panose="020B0604020202020204" pitchFamily="34" charset="0"/>
                <a:cs typeface="Arial" panose="020B0604020202020204" pitchFamily="34" charset="0"/>
              </a:rPr>
              <a:t>?</a:t>
            </a:r>
          </a:p>
          <a:p>
            <a:pPr algn="just"/>
            <a:endParaRPr lang="en-GB" sz="2800" dirty="0"/>
          </a:p>
        </p:txBody>
      </p:sp>
    </p:spTree>
    <p:extLst>
      <p:ext uri="{BB962C8B-B14F-4D97-AF65-F5344CB8AC3E}">
        <p14:creationId xmlns:p14="http://schemas.microsoft.com/office/powerpoint/2010/main" val="9408312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18732"/>
            <a:ext cx="9954634" cy="954107"/>
          </a:xfrm>
          <a:prstGeom prst="rect">
            <a:avLst/>
          </a:prstGeom>
          <a:noFill/>
        </p:spPr>
        <p:txBody>
          <a:bodyPr wrap="square" rtlCol="0">
            <a:spAutoFit/>
          </a:bodyPr>
          <a:lstStyle/>
          <a:p>
            <a:pPr lvl="0" algn="just"/>
            <a:r>
              <a:rPr lang="en-GB" sz="2800" dirty="0" err="1">
                <a:latin typeface="Arial" panose="020B0604020202020204" pitchFamily="34" charset="0"/>
                <a:cs typeface="Arial" panose="020B0604020202020204" pitchFamily="34" charset="0"/>
              </a:rPr>
              <a:t>Noch</a:t>
            </a:r>
            <a:r>
              <a:rPr lang="en-GB" sz="2800" dirty="0">
                <a:latin typeface="Arial" panose="020B0604020202020204" pitchFamily="34" charset="0"/>
                <a:cs typeface="Arial" panose="020B0604020202020204" pitchFamily="34" charset="0"/>
              </a:rPr>
              <a:t> nix</a:t>
            </a:r>
          </a:p>
          <a:p>
            <a:pPr algn="just"/>
            <a:endParaRPr lang="en-GB" sz="2800" dirty="0"/>
          </a:p>
        </p:txBody>
      </p:sp>
    </p:spTree>
    <p:extLst>
      <p:ext uri="{BB962C8B-B14F-4D97-AF65-F5344CB8AC3E}">
        <p14:creationId xmlns:p14="http://schemas.microsoft.com/office/powerpoint/2010/main" val="30605218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6426408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488164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29251" y="1874728"/>
            <a:ext cx="9524179" cy="310854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Welches Substantiv fehlt in folgendem Zitat von Immanuel Kant? Es handelt sich um dasselbe Substantiv mit einem Artikel, jedoch in verschiedenen Kasus. </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a:t>
            </a:r>
            <a:r>
              <a:rPr lang="de-DE" sz="2800" b="1" dirty="0">
                <a:latin typeface="Arial" panose="020B0604020202020204" pitchFamily="34" charset="0"/>
                <a:cs typeface="Arial" panose="020B0604020202020204" pitchFamily="34" charset="0"/>
              </a:rPr>
              <a:t>Die Zeit </a:t>
            </a:r>
            <a:r>
              <a:rPr lang="de-DE" sz="2800" dirty="0">
                <a:latin typeface="Arial" panose="020B0604020202020204" pitchFamily="34" charset="0"/>
                <a:cs typeface="Arial" panose="020B0604020202020204" pitchFamily="34" charset="0"/>
              </a:rPr>
              <a:t>ist in uns und wir sind </a:t>
            </a:r>
            <a:r>
              <a:rPr lang="de-DE" sz="2800" b="1" dirty="0">
                <a:latin typeface="Arial" panose="020B0604020202020204" pitchFamily="34" charset="0"/>
                <a:cs typeface="Arial" panose="020B0604020202020204" pitchFamily="34" charset="0"/>
              </a:rPr>
              <a:t>der Zeit.</a:t>
            </a:r>
            <a:r>
              <a:rPr lang="de-DE" sz="2800" dirty="0">
                <a:latin typeface="Arial" panose="020B0604020202020204" pitchFamily="34" charset="0"/>
                <a:cs typeface="Arial" panose="020B0604020202020204" pitchFamily="34" charset="0"/>
              </a:rPr>
              <a:t>“</a:t>
            </a:r>
            <a:endParaRPr lang="de-DE" sz="2800" b="1" dirty="0">
              <a:latin typeface="Arial" panose="020B0604020202020204" pitchFamily="34" charset="0"/>
              <a:cs typeface="Arial" panose="020B0604020202020204" pitchFamily="34" charset="0"/>
            </a:endParaRPr>
          </a:p>
          <a:p>
            <a:pPr lvl="0" algn="just"/>
            <a:endParaRPr lang="de-DE" sz="2800" dirty="0">
              <a:latin typeface="Arial" panose="020B0604020202020204" pitchFamily="34" charset="0"/>
              <a:cs typeface="Arial" panose="020B0604020202020204" pitchFamily="34" charset="0"/>
            </a:endParaRPr>
          </a:p>
          <a:p>
            <a:pPr lvl="0" algn="just"/>
            <a:r>
              <a:rPr lang="de-DE" sz="2800" dirty="0" err="1">
                <a:latin typeface="Arial" panose="020B0604020202020204" pitchFamily="34" charset="0"/>
                <a:cs typeface="Arial" panose="020B0604020202020204" pitchFamily="34" charset="0"/>
              </a:rPr>
              <a:t>Overit</a:t>
            </a:r>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894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077270" y="1968399"/>
            <a:ext cx="9954634" cy="1815882"/>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Ergänzen sie eine Zahl in das Goethezitat: </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“Das Schicksal jedes Volks und jeder Zeit hängt von den Menschen unter </a:t>
            </a:r>
            <a:r>
              <a:rPr lang="de-DE" sz="2800" b="1" dirty="0">
                <a:latin typeface="Arial" panose="020B0604020202020204" pitchFamily="34" charset="0"/>
                <a:cs typeface="Arial" panose="020B0604020202020204" pitchFamily="34" charset="0"/>
              </a:rPr>
              <a:t>25</a:t>
            </a:r>
            <a:r>
              <a:rPr lang="de-DE" sz="2800" dirty="0">
                <a:latin typeface="Arial" panose="020B0604020202020204" pitchFamily="34" charset="0"/>
                <a:cs typeface="Arial" panose="020B0604020202020204" pitchFamily="34" charset="0"/>
              </a:rPr>
              <a:t> Jahren ab.”</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2268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563508"/>
            <a:ext cx="9954634" cy="310854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Wem gehört folgendes Zitat?</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„Dies frühzeitige Aufstehen macht einen ganz blödsinnig. Der Mensch muss seinen Schlaf haben.“</a:t>
            </a:r>
          </a:p>
          <a:p>
            <a:pPr lvl="0" algn="just"/>
            <a:endParaRPr lang="de-DE" sz="2800" dirty="0">
              <a:latin typeface="Arial" panose="020B0604020202020204" pitchFamily="34" charset="0"/>
              <a:cs typeface="Arial" panose="020B0604020202020204" pitchFamily="34" charset="0"/>
            </a:endParaRPr>
          </a:p>
          <a:p>
            <a:pPr lvl="0" algn="just"/>
            <a:r>
              <a:rPr lang="de-DE" sz="2800" dirty="0" err="1">
                <a:latin typeface="Arial" panose="020B0604020202020204" pitchFamily="34" charset="0"/>
                <a:cs typeface="Arial" panose="020B0604020202020204" pitchFamily="34" charset="0"/>
              </a:rPr>
              <a:t>Neni</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problem</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ze</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to</a:t>
            </a:r>
            <a:r>
              <a:rPr lang="de-DE" sz="2800" dirty="0">
                <a:latin typeface="Arial" panose="020B0604020202020204" pitchFamily="34" charset="0"/>
                <a:cs typeface="Arial" panose="020B0604020202020204" pitchFamily="34" charset="0"/>
              </a:rPr>
              <a:t> je </a:t>
            </a:r>
            <a:r>
              <a:rPr lang="de-DE" sz="2800" dirty="0" err="1">
                <a:latin typeface="Arial" panose="020B0604020202020204" pitchFamily="34" charset="0"/>
                <a:cs typeface="Arial" panose="020B0604020202020204" pitchFamily="34" charset="0"/>
              </a:rPr>
              <a:t>postava</a:t>
            </a:r>
            <a:r>
              <a:rPr lang="de-DE" sz="2800" dirty="0">
                <a:latin typeface="Arial" panose="020B0604020202020204" pitchFamily="34" charset="0"/>
                <a:cs typeface="Arial" panose="020B0604020202020204" pitchFamily="34" charset="0"/>
              </a:rPr>
              <a:t> z </a:t>
            </a:r>
            <a:r>
              <a:rPr lang="de-DE" sz="2800" dirty="0" err="1">
                <a:latin typeface="Arial" panose="020B0604020202020204" pitchFamily="34" charset="0"/>
                <a:cs typeface="Arial" panose="020B0604020202020204" pitchFamily="34" charset="0"/>
              </a:rPr>
              <a:t>knihy</a:t>
            </a:r>
            <a:r>
              <a:rPr lang="de-DE" sz="2800" dirty="0">
                <a:latin typeface="Arial" panose="020B0604020202020204" pitchFamily="34" charset="0"/>
                <a:cs typeface="Arial" panose="020B0604020202020204" pitchFamily="34" charset="0"/>
              </a:rPr>
              <a:t>?</a:t>
            </a:r>
          </a:p>
          <a:p>
            <a:pPr lvl="0" algn="just"/>
            <a:r>
              <a:rPr lang="de-DE" sz="2800" dirty="0">
                <a:latin typeface="Arial" panose="020B0604020202020204" pitchFamily="34" charset="0"/>
                <a:cs typeface="Arial" panose="020B0604020202020204" pitchFamily="34" charset="0"/>
              </a:rPr>
              <a:t>Kafka</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60072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5364</TotalTime>
  <Words>2432</Words>
  <Application>Microsoft Office PowerPoint</Application>
  <PresentationFormat>Širokoúhlá obrazovka</PresentationFormat>
  <Paragraphs>371</Paragraphs>
  <Slides>136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136</vt:i4>
      </vt:variant>
    </vt:vector>
  </HeadingPairs>
  <TitlesOfParts>
    <vt:vector size="143" baseType="lpstr">
      <vt:lpstr>Arial</vt:lpstr>
      <vt:lpstr>Arial Black</vt:lpstr>
      <vt:lpstr>Arial Rounded MT Bold</vt:lpstr>
      <vt:lpstr>Calibri</vt:lpstr>
      <vt:lpstr>Calibri Light</vt:lpstr>
      <vt:lpstr>Wingdings</vt:lpstr>
      <vt:lpstr>Motiv Office</vt:lpstr>
      <vt:lpstr>Deutschsprachiges Pubquiz</vt:lpstr>
      <vt:lpstr>Herzlichen Dank an unsere Sponsoren!</vt:lpstr>
      <vt:lpstr>Regeln</vt:lpstr>
      <vt:lpstr>I. Runde  Thema: Berühmte Gesichter </vt:lpstr>
      <vt:lpstr>Prezentace aplikace PowerPoint</vt:lpstr>
      <vt:lpstr>Prezentace aplikace PowerPoint</vt:lpstr>
      <vt:lpstr>Prezentace aplikace PowerPoint</vt:lpstr>
      <vt:lpstr>Prezentace aplikace PowerPoint</vt:lpstr>
      <vt:lpstr>Prezentace aplikace PowerPoint</vt:lpstr>
      <vt:lpstr>Thema: Sprache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II. Runde  Thema: Orte </vt:lpstr>
      <vt:lpstr>Prezentace aplikace PowerPoint</vt:lpstr>
      <vt:lpstr>Prezentace aplikace PowerPoint</vt:lpstr>
      <vt:lpstr>Prezentace aplikace PowerPoint</vt:lpstr>
      <vt:lpstr>Prezentace aplikace PowerPoint</vt:lpstr>
      <vt:lpstr>Prezentace aplikace PowerPoint</vt:lpstr>
      <vt:lpstr>Thema: Krieg im Tschechien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II.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III. Runde  Thema: Gesetze  </vt:lpstr>
      <vt:lpstr>Prezentace aplikace PowerPoint</vt:lpstr>
      <vt:lpstr>Prezentace aplikace PowerPoint</vt:lpstr>
      <vt:lpstr>Prezentace aplikace PowerPoint</vt:lpstr>
      <vt:lpstr>Prezentace aplikace PowerPoint</vt:lpstr>
      <vt:lpstr>Prezentace aplikace PowerPoint</vt:lpstr>
      <vt:lpstr>Thema: Sport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III.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IV. Runde  Thema: Berühmte Zitate</vt:lpstr>
      <vt:lpstr>Prezentace aplikace PowerPoint</vt:lpstr>
      <vt:lpstr>Prezentace aplikace PowerPoint</vt:lpstr>
      <vt:lpstr>Prezentace aplikace PowerPoint</vt:lpstr>
      <vt:lpstr>Prezentace aplikace PowerPoint</vt:lpstr>
      <vt:lpstr>Prezentace aplikace PowerPoint</vt:lpstr>
      <vt:lpstr>Thema: Musik und Film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IV.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 Runde  Thema: Unternehmen </vt:lpstr>
      <vt:lpstr>Prezentace aplikace PowerPoint</vt:lpstr>
      <vt:lpstr>Prezentace aplikace PowerPoint</vt:lpstr>
      <vt:lpstr>Prezentace aplikace PowerPoint</vt:lpstr>
      <vt:lpstr>Prezentace aplikace PowerPoint</vt:lpstr>
      <vt:lpstr>Prezentace aplikace PowerPoint</vt:lpstr>
      <vt:lpstr>Thema: Verschiedenes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V.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Auswertung  </vt:lpstr>
      <vt:lpstr>56. Frage  </vt:lpstr>
      <vt:lpstr>56. Antwort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Deutschsprachiges Pubquiz</dc:title>
  <dc:creator>juro</dc:creator>
  <cp:lastModifiedBy>juro</cp:lastModifiedBy>
  <cp:revision>267</cp:revision>
  <dcterms:created xsi:type="dcterms:W3CDTF">2016-10-23T12:18:00Z</dcterms:created>
  <dcterms:modified xsi:type="dcterms:W3CDTF">2017-11-23T11:25:30Z</dcterms:modified>
</cp:coreProperties>
</file>