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1" r:id="rId9"/>
    <p:sldId id="269" r:id="rId10"/>
    <p:sldId id="262" r:id="rId11"/>
    <p:sldId id="263" r:id="rId12"/>
    <p:sldId id="264" r:id="rId13"/>
    <p:sldId id="270" r:id="rId14"/>
    <p:sldId id="265" r:id="rId15"/>
    <p:sldId id="273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0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3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8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2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8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2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7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4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3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07ACB-6EE3-3F4A-9FCE-C28F3A1BF53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9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grafy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6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</a:t>
            </a:r>
            <a:r>
              <a:rPr lang="en-US" dirty="0" err="1" smtClean="0"/>
              <a:t>hodnocený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Ohodnoceny</a:t>
            </a:r>
            <a:r>
              <a:rPr lang="en-US" b="1" dirty="0"/>
              <a:t>́ </a:t>
            </a:r>
            <a:r>
              <a:rPr lang="en-US" b="1" dirty="0" err="1"/>
              <a:t>graf</a:t>
            </a:r>
            <a:r>
              <a:rPr lang="en-US" dirty="0"/>
              <a:t>. </a:t>
            </a:r>
            <a:r>
              <a:rPr lang="en-US" dirty="0" err="1"/>
              <a:t>P</a:t>
            </a:r>
            <a:r>
              <a:rPr lang="en-US" dirty="0" err="1" smtClean="0"/>
              <a:t>řiřazuje</a:t>
            </a:r>
            <a:r>
              <a:rPr lang="en-US" dirty="0" smtClean="0"/>
              <a:t>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hraně</a:t>
            </a:r>
            <a:r>
              <a:rPr lang="en-US" dirty="0"/>
              <a:t> </a:t>
            </a:r>
            <a:r>
              <a:rPr lang="en-US" dirty="0" err="1"/>
              <a:t>reálné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nazýváme</a:t>
            </a:r>
            <a:r>
              <a:rPr lang="en-US" dirty="0" smtClean="0"/>
              <a:t> </a:t>
            </a:r>
            <a:r>
              <a:rPr lang="en-US" dirty="0" err="1"/>
              <a:t>ohodnocení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Tato</a:t>
            </a:r>
            <a:r>
              <a:rPr lang="en-US" dirty="0" smtClean="0"/>
              <a:t> </a:t>
            </a:r>
            <a:r>
              <a:rPr lang="en-US" dirty="0" err="1"/>
              <a:t>vlastnost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umožní</a:t>
            </a:r>
            <a:r>
              <a:rPr lang="en-US" dirty="0"/>
              <a:t> </a:t>
            </a:r>
            <a:r>
              <a:rPr lang="en-US" dirty="0" err="1"/>
              <a:t>modelovat</a:t>
            </a:r>
            <a:r>
              <a:rPr lang="en-US" dirty="0"/>
              <a:t> </a:t>
            </a:r>
            <a:r>
              <a:rPr lang="en-US" dirty="0" err="1"/>
              <a:t>např</a:t>
            </a:r>
            <a:r>
              <a:rPr lang="en-US" dirty="0" smtClean="0"/>
              <a:t>. </a:t>
            </a:r>
            <a:r>
              <a:rPr lang="en-US" dirty="0" err="1"/>
              <a:t>v</a:t>
            </a:r>
            <a:r>
              <a:rPr lang="en-US" dirty="0" err="1" smtClean="0"/>
              <a:t>zdálenost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místy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mapě</a:t>
            </a:r>
            <a:r>
              <a:rPr lang="en-US" dirty="0" smtClean="0"/>
              <a:t>.)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Formálně</a:t>
            </a:r>
            <a:r>
              <a:rPr lang="en-US" dirty="0" smtClean="0"/>
              <a:t> </a:t>
            </a:r>
            <a:r>
              <a:rPr lang="en-US" dirty="0"/>
              <a:t>k </a:t>
            </a:r>
            <a:r>
              <a:rPr lang="en-US" dirty="0" err="1"/>
              <a:t>definici</a:t>
            </a:r>
            <a:r>
              <a:rPr lang="en-US" dirty="0"/>
              <a:t> </a:t>
            </a:r>
            <a:r>
              <a:rPr lang="en-US" dirty="0" err="1"/>
              <a:t>grafu</a:t>
            </a:r>
            <a:r>
              <a:rPr lang="en-US" dirty="0"/>
              <a:t> </a:t>
            </a:r>
            <a:r>
              <a:rPr lang="en-US" dirty="0" err="1"/>
              <a:t>přidáme</a:t>
            </a:r>
            <a:r>
              <a:rPr lang="en-US" dirty="0"/>
              <a:t> </a:t>
            </a:r>
            <a:r>
              <a:rPr lang="en-US" dirty="0" err="1"/>
              <a:t>ohodnocovací</a:t>
            </a:r>
            <a:r>
              <a:rPr lang="en-US" dirty="0"/>
              <a:t> </a:t>
            </a:r>
            <a:r>
              <a:rPr lang="en-US" dirty="0" err="1"/>
              <a:t>funkci</a:t>
            </a:r>
            <a:r>
              <a:rPr lang="en-US" dirty="0"/>
              <a:t> 𝑒 </a:t>
            </a:r>
            <a:r>
              <a:rPr lang="en-US" dirty="0" smtClean="0"/>
              <a:t>: </a:t>
            </a:r>
            <a:r>
              <a:rPr lang="is-IS" dirty="0" smtClean="0"/>
              <a:t>𝐸</a:t>
            </a:r>
            <a:r>
              <a:rPr lang="is-IS" dirty="0"/>
              <a:t>(𝐺) → 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260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multigraf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/>
              <a:t>Multigraf</a:t>
            </a:r>
            <a:r>
              <a:rPr lang="en-US" dirty="0"/>
              <a:t> </a:t>
            </a:r>
            <a:r>
              <a:rPr lang="en-US" dirty="0" err="1"/>
              <a:t>povoluje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hran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stejnou</a:t>
            </a:r>
            <a:r>
              <a:rPr lang="en-US" dirty="0"/>
              <a:t> </a:t>
            </a:r>
            <a:r>
              <a:rPr lang="en-US" dirty="0" err="1"/>
              <a:t>dvojicí</a:t>
            </a:r>
            <a:r>
              <a:rPr lang="en-US" dirty="0"/>
              <a:t> </a:t>
            </a:r>
            <a:r>
              <a:rPr lang="en-US" dirty="0" err="1" smtClean="0"/>
              <a:t>vrcholů</a:t>
            </a:r>
            <a:r>
              <a:rPr lang="en-US" dirty="0" smtClean="0"/>
              <a:t>. 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ovoluje</a:t>
            </a:r>
            <a:r>
              <a:rPr lang="en-US" dirty="0" smtClean="0"/>
              <a:t> </a:t>
            </a:r>
            <a:r>
              <a:rPr lang="en-US" dirty="0" err="1"/>
              <a:t>hrany</a:t>
            </a:r>
            <a:r>
              <a:rPr lang="en-US" dirty="0"/>
              <a:t> </a:t>
            </a:r>
            <a:r>
              <a:rPr lang="en-US" dirty="0" err="1"/>
              <a:t>začínající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končící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stejném</a:t>
            </a:r>
            <a:r>
              <a:rPr lang="en-US" dirty="0" smtClean="0"/>
              <a:t> </a:t>
            </a:r>
            <a:r>
              <a:rPr lang="en-US" dirty="0" err="1"/>
              <a:t>vrcholu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„</a:t>
            </a:r>
            <a:r>
              <a:rPr lang="en-US" dirty="0" err="1"/>
              <a:t>smyčky</a:t>
            </a:r>
            <a:r>
              <a:rPr lang="en-US" dirty="0"/>
              <a:t>”.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/>
              <a:t>reprezentace</a:t>
            </a:r>
            <a:r>
              <a:rPr lang="en-US" dirty="0"/>
              <a:t> </a:t>
            </a:r>
            <a:r>
              <a:rPr lang="en-US" dirty="0" err="1" smtClean="0"/>
              <a:t>takovéto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různé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hraně</a:t>
            </a:r>
            <a:r>
              <a:rPr lang="en-US" dirty="0"/>
              <a:t> (</a:t>
            </a:r>
            <a:r>
              <a:rPr lang="en-US" dirty="0" err="1"/>
              <a:t>dvouprvkové</a:t>
            </a:r>
            <a:r>
              <a:rPr lang="en-US" dirty="0"/>
              <a:t> </a:t>
            </a:r>
            <a:r>
              <a:rPr lang="en-US" dirty="0" err="1"/>
              <a:t>množině</a:t>
            </a:r>
            <a:r>
              <a:rPr lang="en-US" dirty="0" smtClean="0"/>
              <a:t>) </a:t>
            </a:r>
            <a:r>
              <a:rPr lang="en-US" dirty="0" err="1" smtClean="0"/>
              <a:t>můžeme</a:t>
            </a:r>
            <a:r>
              <a:rPr lang="en-US" dirty="0" smtClean="0"/>
              <a:t> </a:t>
            </a:r>
            <a:r>
              <a:rPr lang="en-US" dirty="0" err="1"/>
              <a:t>přidat</a:t>
            </a:r>
            <a:r>
              <a:rPr lang="en-US" dirty="0"/>
              <a:t> </a:t>
            </a:r>
            <a:r>
              <a:rPr lang="en-US" dirty="0" err="1"/>
              <a:t>třetí</a:t>
            </a:r>
            <a:r>
              <a:rPr lang="en-US" dirty="0"/>
              <a:t> </a:t>
            </a:r>
            <a:r>
              <a:rPr lang="en-US" dirty="0" err="1"/>
              <a:t>prvek</a:t>
            </a:r>
            <a:r>
              <a:rPr lang="en-US" dirty="0"/>
              <a:t>, index, </a:t>
            </a:r>
            <a:r>
              <a:rPr lang="en-US" dirty="0" err="1"/>
              <a:t>ktery</a:t>
            </a:r>
            <a:r>
              <a:rPr lang="en-US" dirty="0"/>
              <a:t>́ </a:t>
            </a:r>
            <a:r>
              <a:rPr lang="en-US" dirty="0" err="1"/>
              <a:t>odliší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hrany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 smtClean="0"/>
              <a:t>dvojicí</a:t>
            </a:r>
            <a:r>
              <a:rPr lang="en-US" dirty="0" smtClean="0"/>
              <a:t> </a:t>
            </a:r>
            <a:r>
              <a:rPr lang="en-US" dirty="0" err="1"/>
              <a:t>vrcholů</a:t>
            </a:r>
            <a:r>
              <a:rPr lang="en-US" dirty="0"/>
              <a:t>. </a:t>
            </a:r>
            <a:r>
              <a:rPr lang="en-US" dirty="0" err="1"/>
              <a:t>Přidany</a:t>
            </a:r>
            <a:r>
              <a:rPr lang="en-US" dirty="0"/>
              <a:t>́ </a:t>
            </a:r>
            <a:r>
              <a:rPr lang="en-US" dirty="0" err="1"/>
              <a:t>prvek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nesmí</a:t>
            </a:r>
            <a:r>
              <a:rPr lang="en-US" dirty="0"/>
              <a:t> </a:t>
            </a:r>
            <a:r>
              <a:rPr lang="en-US" dirty="0" err="1"/>
              <a:t>být</a:t>
            </a:r>
            <a:r>
              <a:rPr lang="en-US" dirty="0"/>
              <a:t> </a:t>
            </a:r>
            <a:r>
              <a:rPr lang="en-US" dirty="0" err="1"/>
              <a:t>obsažen</a:t>
            </a:r>
            <a:r>
              <a:rPr lang="en-US" dirty="0"/>
              <a:t> v </a:t>
            </a:r>
            <a:r>
              <a:rPr lang="en-US" dirty="0" err="1"/>
              <a:t>množině</a:t>
            </a:r>
            <a:r>
              <a:rPr lang="en-US" dirty="0"/>
              <a:t> </a:t>
            </a:r>
            <a:r>
              <a:rPr lang="en-US" dirty="0" err="1" smtClean="0"/>
              <a:t>vrcholů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9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raf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relace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Množina</a:t>
            </a:r>
            <a:r>
              <a:rPr lang="en-US" dirty="0" smtClean="0"/>
              <a:t> </a:t>
            </a:r>
            <a:r>
              <a:rPr lang="en-US" dirty="0" err="1" smtClean="0"/>
              <a:t>hran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orientovaném</a:t>
            </a:r>
            <a:r>
              <a:rPr lang="en-US" dirty="0"/>
              <a:t> </a:t>
            </a:r>
            <a:r>
              <a:rPr lang="en-US" dirty="0" err="1"/>
              <a:t>grafu</a:t>
            </a:r>
            <a:r>
              <a:rPr lang="en-US" dirty="0"/>
              <a:t> je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 smtClean="0"/>
              <a:t>uspořádaných</a:t>
            </a:r>
            <a:r>
              <a:rPr lang="en-US" dirty="0" smtClean="0"/>
              <a:t> </a:t>
            </a:r>
            <a:r>
              <a:rPr lang="en-US" dirty="0" err="1" smtClean="0"/>
              <a:t>dvojic</a:t>
            </a:r>
            <a:r>
              <a:rPr lang="en-US" dirty="0"/>
              <a:t>.</a:t>
            </a:r>
            <a:r>
              <a:rPr lang="en-US" dirty="0" smtClean="0"/>
              <a:t> Je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graf</a:t>
            </a:r>
            <a:r>
              <a:rPr lang="en-US" dirty="0"/>
              <a:t> </a:t>
            </a:r>
            <a:r>
              <a:rPr lang="en-US" dirty="0" err="1" smtClean="0"/>
              <a:t>pohlížet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binární</a:t>
            </a:r>
            <a:r>
              <a:rPr lang="en-US" dirty="0"/>
              <a:t> </a:t>
            </a:r>
            <a:r>
              <a:rPr lang="en-US" dirty="0" err="1"/>
              <a:t>relaci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množině</a:t>
            </a:r>
            <a:r>
              <a:rPr lang="en-US" dirty="0"/>
              <a:t> </a:t>
            </a:r>
            <a:r>
              <a:rPr lang="en-US" dirty="0" err="1"/>
              <a:t>vrcholů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ůžeme</a:t>
            </a:r>
            <a:r>
              <a:rPr lang="en-US" dirty="0" smtClean="0"/>
              <a:t>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 smtClean="0"/>
              <a:t>reprezentovat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tabulku</a:t>
            </a:r>
            <a:r>
              <a:rPr lang="en-US" dirty="0"/>
              <a:t> </a:t>
            </a:r>
            <a:r>
              <a:rPr lang="en-US" dirty="0" err="1"/>
              <a:t>příslušné</a:t>
            </a:r>
            <a:r>
              <a:rPr lang="en-US" dirty="0"/>
              <a:t> </a:t>
            </a:r>
            <a:r>
              <a:rPr lang="en-US" dirty="0" err="1"/>
              <a:t>relace</a:t>
            </a:r>
            <a:r>
              <a:rPr lang="en-US" dirty="0"/>
              <a:t>,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matici</a:t>
            </a:r>
            <a:r>
              <a:rPr lang="en-US" dirty="0" smtClean="0"/>
              <a:t> </a:t>
            </a:r>
            <a:r>
              <a:rPr lang="en-US" dirty="0" err="1"/>
              <a:t>sousednosti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Neorientovany</a:t>
            </a:r>
            <a:r>
              <a:rPr lang="en-US" dirty="0"/>
              <a:t>́ </a:t>
            </a:r>
            <a:r>
              <a:rPr lang="en-US" dirty="0" err="1"/>
              <a:t>graf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v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en-US" dirty="0" err="1"/>
              <a:t>formátu</a:t>
            </a:r>
            <a:r>
              <a:rPr lang="en-US" dirty="0"/>
              <a:t> </a:t>
            </a:r>
            <a:r>
              <a:rPr lang="en-US" dirty="0" err="1"/>
              <a:t>zapsat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symetrickou</a:t>
            </a:r>
            <a:r>
              <a:rPr lang="en-US" dirty="0"/>
              <a:t> </a:t>
            </a:r>
            <a:r>
              <a:rPr lang="en-US" dirty="0" err="1" smtClean="0"/>
              <a:t>relaci</a:t>
            </a:r>
            <a:r>
              <a:rPr lang="en-US" dirty="0" smtClean="0"/>
              <a:t>,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sousednosti</a:t>
            </a:r>
            <a:r>
              <a:rPr lang="en-US" dirty="0" smtClean="0"/>
              <a:t> je </a:t>
            </a:r>
            <a:r>
              <a:rPr lang="en-US" dirty="0" err="1"/>
              <a:t>tedy</a:t>
            </a:r>
            <a:r>
              <a:rPr lang="en-US" dirty="0"/>
              <a:t> v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symetrická</a:t>
            </a:r>
            <a:r>
              <a:rPr lang="en-US" dirty="0"/>
              <a:t>.</a:t>
            </a:r>
          </a:p>
          <a:p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4476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raf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49" r="-87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1920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alší</a:t>
            </a:r>
            <a:r>
              <a:rPr lang="en-US" dirty="0" smtClean="0"/>
              <a:t> </a:t>
            </a:r>
            <a:r>
              <a:rPr lang="en-US" dirty="0" err="1" smtClean="0"/>
              <a:t>spojené</a:t>
            </a:r>
            <a:r>
              <a:rPr lang="en-US" dirty="0" smtClean="0"/>
              <a:t> </a:t>
            </a:r>
            <a:r>
              <a:rPr lang="en-US" dirty="0" err="1" smtClean="0"/>
              <a:t>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Délkou cesty </a:t>
            </a:r>
            <a:r>
              <a:rPr lang="cs-CZ" dirty="0"/>
              <a:t>v grafu rozumíme počet hran v této cestě. V případě ohodnoceného grafu délkou cesty obvykle rozumíme součet ohodnocení hran této cesty. Délku nejkratší cesty mezi dvěma vrcholy pak označujeme jako vzdálenost mezi vrcholy.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Souvislé </a:t>
            </a:r>
            <a:r>
              <a:rPr lang="cs-CZ" dirty="0" smtClean="0"/>
              <a:t>komponenty v grafu jsou jeho největší souvislé podgrafy – na obrázku je poznáme snadno, jde o souvislé „ostrůvky” které vzájemně nejsou spojeny žádnou hranou. Jinými slovy lze také říct, že se jedná o největší podgrafy takové že mezi každými dvěma vrcholy každého takového podgrafu vede cesta.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3620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 descr="graf0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968" r="-149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085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Příkladem</a:t>
            </a:r>
            <a:r>
              <a:rPr lang="en-US" dirty="0"/>
              <a:t> </a:t>
            </a:r>
            <a:r>
              <a:rPr lang="en-US" dirty="0" err="1"/>
              <a:t>lingvistického</a:t>
            </a:r>
            <a:r>
              <a:rPr lang="en-US" dirty="0"/>
              <a:t> </a:t>
            </a:r>
            <a:r>
              <a:rPr lang="en-US" dirty="0" err="1"/>
              <a:t>využití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 smtClean="0"/>
              <a:t>grafů</a:t>
            </a:r>
            <a:r>
              <a:rPr lang="en-US" dirty="0" smtClean="0"/>
              <a:t> je </a:t>
            </a:r>
            <a:r>
              <a:rPr lang="en-US" dirty="0" err="1" smtClean="0"/>
              <a:t>syntakticky</a:t>
            </a:r>
            <a:r>
              <a:rPr lang="en-US" dirty="0" smtClean="0"/>
              <a:t>́ </a:t>
            </a:r>
            <a:r>
              <a:rPr lang="en-US" dirty="0" err="1"/>
              <a:t>strom</a:t>
            </a:r>
            <a:r>
              <a:rPr lang="en-US" dirty="0"/>
              <a:t>, </a:t>
            </a:r>
            <a:r>
              <a:rPr lang="en-US" dirty="0" err="1" smtClean="0"/>
              <a:t>kterým</a:t>
            </a:r>
            <a:r>
              <a:rPr lang="en-US" dirty="0" smtClean="0"/>
              <a:t> </a:t>
            </a:r>
            <a:r>
              <a:rPr lang="en-US" dirty="0" err="1" smtClean="0"/>
              <a:t>znázorňujeme</a:t>
            </a:r>
            <a:r>
              <a:rPr lang="en-US" dirty="0" smtClean="0"/>
              <a:t> </a:t>
            </a:r>
            <a:r>
              <a:rPr lang="en-US" dirty="0" err="1"/>
              <a:t>syntaktické</a:t>
            </a:r>
            <a:r>
              <a:rPr lang="en-US" dirty="0"/>
              <a:t> </a:t>
            </a:r>
            <a:r>
              <a:rPr lang="en-US" dirty="0" err="1"/>
              <a:t>odvození</a:t>
            </a:r>
            <a:r>
              <a:rPr lang="en-US" dirty="0"/>
              <a:t> </a:t>
            </a:r>
            <a:r>
              <a:rPr lang="en-US" dirty="0" err="1" smtClean="0"/>
              <a:t>věty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Kořenem</a:t>
            </a:r>
            <a:r>
              <a:rPr lang="en-US" dirty="0" smtClean="0"/>
              <a:t> je </a:t>
            </a:r>
            <a:r>
              <a:rPr lang="en-US" dirty="0" err="1" smtClean="0"/>
              <a:t>vrchol</a:t>
            </a:r>
            <a:r>
              <a:rPr lang="en-US" dirty="0" smtClean="0"/>
              <a:t> </a:t>
            </a:r>
            <a:r>
              <a:rPr lang="en-US" dirty="0"/>
              <a:t>&lt;sentence&gt;, </a:t>
            </a:r>
            <a:r>
              <a:rPr lang="en-US" dirty="0" err="1"/>
              <a:t>listy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věty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249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raf0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85" b="-15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11940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Graf 𝐺 je definován jako uspořádaná dvojice (𝑉,𝐸), kde 𝑉 je množina vrcholů grafu (též značíme(𝐺(𝑉 )) a 𝐸 (𝐺(𝐸)), je množina hran. </a:t>
            </a:r>
          </a:p>
          <a:p>
            <a:r>
              <a:rPr lang="cs-CZ" dirty="0" smtClean="0"/>
              <a:t>Každá hrana je dvouprvkovou podmnožinou množiny vrcholů: množina 𝐸 se skládá z </a:t>
            </a:r>
            <a:r>
              <a:rPr lang="cs-CZ" dirty="0" err="1" smtClean="0"/>
              <a:t>dvouprvkových</a:t>
            </a:r>
            <a:r>
              <a:rPr lang="cs-CZ" dirty="0" smtClean="0"/>
              <a:t> množin (hrana „spojuje” vrcholy, které jsou v ní obsaženy).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767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příklad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Příkladem</a:t>
            </a:r>
            <a:r>
              <a:rPr lang="en-US" dirty="0"/>
              <a:t> </a:t>
            </a:r>
            <a:r>
              <a:rPr lang="en-US" dirty="0" err="1"/>
              <a:t>grafu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být</a:t>
            </a:r>
            <a:r>
              <a:rPr lang="en-US" dirty="0"/>
              <a:t> </a:t>
            </a:r>
            <a:r>
              <a:rPr lang="en-US" dirty="0" err="1"/>
              <a:t>dvojice</a:t>
            </a:r>
            <a:r>
              <a:rPr lang="en-US" dirty="0"/>
              <a:t> (𝑉,𝐸), </a:t>
            </a:r>
            <a:r>
              <a:rPr lang="en-US" dirty="0" err="1"/>
              <a:t>kde</a:t>
            </a:r>
            <a:endParaRPr lang="en-US" dirty="0"/>
          </a:p>
          <a:p>
            <a:r>
              <a:rPr lang="cs-CZ" dirty="0"/>
              <a:t>𝑉 = {1, 2, 3, 4, 5, 6}</a:t>
            </a:r>
          </a:p>
          <a:p>
            <a:r>
              <a:rPr lang="cs-CZ" i="1" dirty="0" smtClean="0"/>
              <a:t>E</a:t>
            </a:r>
            <a:r>
              <a:rPr lang="cs-CZ" dirty="0" smtClean="0"/>
              <a:t> </a:t>
            </a:r>
            <a:r>
              <a:rPr lang="cs-CZ" dirty="0"/>
              <a:t>= {{1, 2}, {1, 5}, {2, 3}, {2, 5}, {3, 4}, {4, 5}, {4, 6}</a:t>
            </a:r>
            <a:r>
              <a:rPr lang="cs-CZ" dirty="0" smtClean="0"/>
              <a:t>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200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raf0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0" b="14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9737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Sousední vrcholy</a:t>
            </a:r>
            <a:r>
              <a:rPr lang="cs-CZ" dirty="0" smtClean="0"/>
              <a:t>. Řekneme, že dva vrcholy jsou sousední, pokud mezi nimi vede hrana (</a:t>
            </a:r>
            <a:r>
              <a:rPr lang="cs-CZ" dirty="0" err="1" smtClean="0"/>
              <a:t>jinými</a:t>
            </a:r>
            <a:r>
              <a:rPr lang="cs-CZ" dirty="0" smtClean="0"/>
              <a:t> slovy, 𝑢, 𝑣 ∈ 𝑉 jsou sousední, pokud {𝑢, 𝑣} ∈ 𝐸).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Stupeň vrcholu </a:t>
            </a:r>
            <a:r>
              <a:rPr lang="cs-CZ" dirty="0" smtClean="0"/>
              <a:t>je počet hran, které z daného vrcholu vychází (neboli stupeň vrcholu 𝑥 je |{{𝑢, 𝑣} ∈ 𝐸 | 𝑢 = 𝑥 ∧ 𝑣 = 𝑥}|).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Podgraf</a:t>
            </a:r>
            <a:r>
              <a:rPr lang="cs-CZ" dirty="0" smtClean="0"/>
              <a:t> grafu 𝐺 = (𝑉,𝐸) je graf 𝐺′ = (𝑉 ′,𝐸′) </a:t>
            </a:r>
            <a:r>
              <a:rPr lang="cs-CZ" dirty="0" err="1" smtClean="0"/>
              <a:t>takovy</a:t>
            </a:r>
            <a:r>
              <a:rPr lang="cs-CZ" dirty="0" smtClean="0"/>
              <a:t>́, že 𝑉 ′ ⊆ 𝑉 a 𝐸′ ⊆ 𝐸. Je důležité, aby i 𝐺′ byl graf, tedy aby platilo ∀{𝑢, 𝑣} ∈ 𝐸′ (𝑢 ∈ 𝑉 ′ ∧ 𝑣 ∈ 𝑉 ′). (Podgraf tvoří vybrané vrcholy a hrany původního grafu.)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Izomorfismus</a:t>
            </a:r>
            <a:r>
              <a:rPr lang="cs-CZ" dirty="0" smtClean="0"/>
              <a:t> mezi grafy 𝐺 a 𝐺′ je bijekce 𝑓 : 𝑉 (𝐺) → 𝑉 (𝐺′), kde platí ∀{𝑢, 𝑣} ∈ 𝐺(𝐸) ({𝑓(𝑢), 𝑓(𝑣)} ∈ 𝐺(𝐸′)). Izomorfismus říká, že grafy jsou shodné, až na pojmenování vrcholů – je možné přejmenovat vrcholy tak, abychom z jednoho grafu dostali druhý.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Řekneme, že grafy jsou </a:t>
            </a:r>
            <a:r>
              <a:rPr lang="cs-CZ" b="1" dirty="0" smtClean="0"/>
              <a:t>izomorfní</a:t>
            </a:r>
            <a:r>
              <a:rPr lang="cs-CZ" dirty="0" smtClean="0"/>
              <a:t> (shodné), pokud mezi nimi existuje </a:t>
            </a:r>
            <a:r>
              <a:rPr lang="cs-CZ" b="1" dirty="0" smtClean="0"/>
              <a:t>izomorfismus</a:t>
            </a:r>
            <a:r>
              <a:rPr lang="cs-CZ" dirty="0" smtClean="0"/>
              <a:t> (tedy jsme schopni nalézt bijekci 𝑓, která splňuje kritérium izomorfismu).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89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ypy</a:t>
            </a:r>
            <a:r>
              <a:rPr lang="en-US" dirty="0" smtClean="0"/>
              <a:t> </a:t>
            </a:r>
            <a:r>
              <a:rPr lang="en-US" dirty="0" err="1" smtClean="0"/>
              <a:t>grafů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/>
              <a:t>Souvisly</a:t>
            </a:r>
            <a:r>
              <a:rPr lang="en-US" i="1" dirty="0"/>
              <a:t>́ </a:t>
            </a:r>
            <a:r>
              <a:rPr lang="en-US" i="1" dirty="0" err="1" smtClean="0"/>
              <a:t>graf</a:t>
            </a:r>
            <a:r>
              <a:rPr lang="en-US" dirty="0" smtClean="0"/>
              <a:t>: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kterém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cesta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 smtClean="0"/>
              <a:t>každými</a:t>
            </a:r>
            <a:r>
              <a:rPr lang="en-US" dirty="0" smtClean="0"/>
              <a:t> </a:t>
            </a:r>
            <a:r>
              <a:rPr lang="en-US" dirty="0" err="1" smtClean="0"/>
              <a:t>dvěma</a:t>
            </a:r>
            <a:r>
              <a:rPr lang="en-US" dirty="0" smtClean="0"/>
              <a:t> </a:t>
            </a:r>
            <a:r>
              <a:rPr lang="en-US" dirty="0" err="1"/>
              <a:t>vrcholy</a:t>
            </a:r>
            <a:r>
              <a:rPr lang="en-US" dirty="0"/>
              <a:t>. (</a:t>
            </a:r>
            <a:r>
              <a:rPr lang="en-US" dirty="0" err="1"/>
              <a:t>Opakem</a:t>
            </a:r>
            <a:r>
              <a:rPr lang="en-US" dirty="0"/>
              <a:t> je </a:t>
            </a:r>
            <a:r>
              <a:rPr lang="en-US" dirty="0" err="1"/>
              <a:t>graf</a:t>
            </a:r>
            <a:r>
              <a:rPr lang="en-US" dirty="0"/>
              <a:t> </a:t>
            </a:r>
            <a:r>
              <a:rPr lang="en-US" dirty="0" err="1"/>
              <a:t>nesouvisly</a:t>
            </a:r>
            <a:r>
              <a:rPr lang="en-US" dirty="0"/>
              <a:t>́</a:t>
            </a:r>
            <a:r>
              <a:rPr lang="en-US" dirty="0" smtClean="0"/>
              <a:t>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err="1" smtClean="0"/>
              <a:t>Acyklicky</a:t>
            </a:r>
            <a:r>
              <a:rPr lang="en-US" i="1" dirty="0" smtClean="0"/>
              <a:t>́ </a:t>
            </a:r>
            <a:r>
              <a:rPr lang="en-US" i="1" dirty="0" err="1" smtClean="0"/>
              <a:t>graf</a:t>
            </a:r>
            <a:r>
              <a:rPr lang="en-US" dirty="0" smtClean="0"/>
              <a:t>: </a:t>
            </a:r>
            <a:r>
              <a:rPr lang="en-US" dirty="0" err="1" smtClean="0"/>
              <a:t>graf</a:t>
            </a:r>
            <a:r>
              <a:rPr lang="en-US" dirty="0" smtClean="0"/>
              <a:t>, </a:t>
            </a:r>
            <a:r>
              <a:rPr lang="en-US" dirty="0" err="1"/>
              <a:t>ktery</a:t>
            </a:r>
            <a:r>
              <a:rPr lang="en-US" dirty="0"/>
              <a:t>́ </a:t>
            </a:r>
            <a:r>
              <a:rPr lang="en-US" dirty="0" err="1"/>
              <a:t>neobsahuje</a:t>
            </a:r>
            <a:r>
              <a:rPr lang="en-US" dirty="0"/>
              <a:t> </a:t>
            </a:r>
            <a:r>
              <a:rPr lang="en-US" dirty="0" err="1"/>
              <a:t>cyklus</a:t>
            </a:r>
            <a:r>
              <a:rPr lang="en-US" dirty="0"/>
              <a:t>. </a:t>
            </a:r>
            <a:r>
              <a:rPr lang="en-US" dirty="0" err="1"/>
              <a:t>T</a:t>
            </a:r>
            <a:r>
              <a:rPr lang="en-US" dirty="0" err="1" smtClean="0"/>
              <a:t>éž</a:t>
            </a:r>
            <a:r>
              <a:rPr lang="en-US" dirty="0" smtClean="0"/>
              <a:t> </a:t>
            </a:r>
            <a:r>
              <a:rPr lang="en-US" i="1" dirty="0"/>
              <a:t>les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souvislé</a:t>
            </a:r>
            <a:r>
              <a:rPr lang="en-US" dirty="0"/>
              <a:t> </a:t>
            </a:r>
            <a:r>
              <a:rPr lang="en-US" dirty="0" err="1"/>
              <a:t>části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 smtClean="0"/>
              <a:t>stromy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1604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raf0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097" b="-480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38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</a:t>
            </a:r>
            <a:r>
              <a:rPr lang="en-US" dirty="0" err="1" smtClean="0"/>
              <a:t>rientovaný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Orientovany</a:t>
            </a:r>
            <a:r>
              <a:rPr lang="en-US" b="1" dirty="0"/>
              <a:t>́ </a:t>
            </a:r>
            <a:r>
              <a:rPr lang="en-US" b="1" dirty="0" err="1"/>
              <a:t>graf</a:t>
            </a:r>
            <a:r>
              <a:rPr lang="en-US" dirty="0"/>
              <a:t>. </a:t>
            </a:r>
            <a:r>
              <a:rPr lang="en-US" dirty="0" err="1"/>
              <a:t>H</a:t>
            </a:r>
            <a:r>
              <a:rPr lang="en-US" dirty="0" err="1" smtClean="0"/>
              <a:t>rany</a:t>
            </a:r>
            <a:r>
              <a:rPr lang="en-US" dirty="0" smtClean="0"/>
              <a:t> </a:t>
            </a:r>
            <a:r>
              <a:rPr lang="en-US" dirty="0" err="1" smtClean="0"/>
              <a:t>grafu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orientovány</a:t>
            </a:r>
            <a:r>
              <a:rPr lang="en-US" dirty="0"/>
              <a:t>. U </a:t>
            </a:r>
            <a:r>
              <a:rPr lang="en-US" dirty="0" err="1" smtClean="0"/>
              <a:t>každé</a:t>
            </a:r>
            <a:r>
              <a:rPr lang="en-US" dirty="0" smtClean="0"/>
              <a:t> </a:t>
            </a:r>
            <a:r>
              <a:rPr lang="en-US" dirty="0" err="1" smtClean="0"/>
              <a:t>hrany</a:t>
            </a:r>
            <a:r>
              <a:rPr lang="en-US" dirty="0" smtClean="0"/>
              <a:t> </a:t>
            </a:r>
            <a:r>
              <a:rPr lang="en-US" dirty="0" err="1" smtClean="0"/>
              <a:t>rozeznáváme</a:t>
            </a:r>
            <a:r>
              <a:rPr lang="en-US" dirty="0" smtClean="0"/>
              <a:t> </a:t>
            </a:r>
            <a:r>
              <a:rPr lang="en-US" dirty="0" err="1"/>
              <a:t>zdrojovy</a:t>
            </a:r>
            <a:r>
              <a:rPr lang="en-US" dirty="0"/>
              <a:t>́ a </a:t>
            </a:r>
            <a:r>
              <a:rPr lang="en-US" dirty="0" err="1" smtClean="0"/>
              <a:t>cílovy</a:t>
            </a:r>
            <a:r>
              <a:rPr lang="en-US" dirty="0" smtClean="0"/>
              <a:t>́ </a:t>
            </a:r>
            <a:r>
              <a:rPr lang="en-US" dirty="0" err="1" smtClean="0"/>
              <a:t>vrchol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definice</a:t>
            </a:r>
            <a:r>
              <a:rPr lang="en-US" dirty="0" smtClean="0"/>
              <a:t>: </a:t>
            </a:r>
            <a:r>
              <a:rPr lang="en-US" dirty="0" err="1" smtClean="0"/>
              <a:t>Množina</a:t>
            </a:r>
            <a:r>
              <a:rPr lang="en-US" dirty="0" smtClean="0"/>
              <a:t> </a:t>
            </a:r>
            <a:r>
              <a:rPr lang="en-US" dirty="0" err="1"/>
              <a:t>hran</a:t>
            </a:r>
            <a:r>
              <a:rPr lang="en-US" dirty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/>
              <a:t>množinou</a:t>
            </a:r>
            <a:r>
              <a:rPr lang="en-US" dirty="0"/>
              <a:t> (</a:t>
            </a:r>
            <a:r>
              <a:rPr lang="en-US" dirty="0" err="1" smtClean="0"/>
              <a:t>neuspořádaných</a:t>
            </a:r>
            <a:r>
              <a:rPr lang="en-US" dirty="0" smtClean="0"/>
              <a:t>) </a:t>
            </a:r>
            <a:r>
              <a:rPr lang="en-US" dirty="0" err="1" smtClean="0"/>
              <a:t>dvouprvkových</a:t>
            </a:r>
            <a:r>
              <a:rPr lang="en-US" dirty="0" smtClean="0"/>
              <a:t> </a:t>
            </a:r>
            <a:r>
              <a:rPr lang="en-US" dirty="0" err="1"/>
              <a:t>podmnožin</a:t>
            </a:r>
            <a:r>
              <a:rPr lang="en-US" dirty="0"/>
              <a:t>, ale </a:t>
            </a:r>
            <a:r>
              <a:rPr lang="en-US" dirty="0" err="1" smtClean="0"/>
              <a:t>uspořádaných</a:t>
            </a:r>
            <a:r>
              <a:rPr lang="en-US" dirty="0" smtClean="0"/>
              <a:t> </a:t>
            </a:r>
            <a:r>
              <a:rPr lang="en-US" dirty="0" err="1"/>
              <a:t>dvojic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jednoznačně</a:t>
            </a:r>
            <a:r>
              <a:rPr lang="en-US" dirty="0" smtClean="0"/>
              <a:t> </a:t>
            </a: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 (</a:t>
            </a:r>
            <a:r>
              <a:rPr lang="en-US" dirty="0" err="1"/>
              <a:t>zdrojovy</a:t>
            </a:r>
            <a:r>
              <a:rPr lang="en-US" dirty="0"/>
              <a:t>́ </a:t>
            </a:r>
            <a:r>
              <a:rPr lang="en-US" dirty="0" err="1"/>
              <a:t>vrchol</a:t>
            </a:r>
            <a:r>
              <a:rPr lang="en-US" dirty="0"/>
              <a:t>) a </a:t>
            </a:r>
            <a:r>
              <a:rPr lang="en-US" dirty="0" err="1"/>
              <a:t>druhy</a:t>
            </a:r>
            <a:r>
              <a:rPr lang="en-US" dirty="0"/>
              <a:t>́ (</a:t>
            </a:r>
            <a:r>
              <a:rPr lang="en-US" dirty="0" err="1" smtClean="0"/>
              <a:t>cílovy</a:t>
            </a:r>
            <a:r>
              <a:rPr lang="en-US" dirty="0" smtClean="0"/>
              <a:t>́ </a:t>
            </a:r>
            <a:r>
              <a:rPr lang="en-US" dirty="0" err="1"/>
              <a:t>vrchol</a:t>
            </a:r>
            <a:r>
              <a:rPr lang="en-US" dirty="0"/>
              <a:t>) </a:t>
            </a:r>
            <a:r>
              <a:rPr lang="en-US" dirty="0" err="1"/>
              <a:t>prvek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426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 descr="graf0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968" r="-149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772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806</Words>
  <Application>Microsoft Macintosh PowerPoint</Application>
  <PresentationFormat>On-screen Show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grafy</vt:lpstr>
      <vt:lpstr>grafy</vt:lpstr>
      <vt:lpstr>příklad</vt:lpstr>
      <vt:lpstr>PowerPoint Presentation</vt:lpstr>
      <vt:lpstr>grafy</vt:lpstr>
      <vt:lpstr>typy grafů</vt:lpstr>
      <vt:lpstr>PowerPoint Presentation</vt:lpstr>
      <vt:lpstr>orientovaný graf</vt:lpstr>
      <vt:lpstr>PowerPoint Presentation</vt:lpstr>
      <vt:lpstr>ohodnocený graf</vt:lpstr>
      <vt:lpstr>multigraf</vt:lpstr>
      <vt:lpstr>graf jako relace</vt:lpstr>
      <vt:lpstr>PowerPoint Presentation</vt:lpstr>
      <vt:lpstr>další spojené pojmy</vt:lpstr>
      <vt:lpstr>PowerPoint Presentation</vt:lpstr>
      <vt:lpstr>PowerPoint Presentation</vt:lpstr>
      <vt:lpstr>PowerPoint Presentation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grafy</dc:title>
  <dc:creator>Bohumil Fort</dc:creator>
  <cp:lastModifiedBy>Bohumil Fort</cp:lastModifiedBy>
  <cp:revision>15</cp:revision>
  <dcterms:created xsi:type="dcterms:W3CDTF">2017-10-29T13:11:52Z</dcterms:created>
  <dcterms:modified xsi:type="dcterms:W3CDTF">2017-10-31T19:46:51Z</dcterms:modified>
</cp:coreProperties>
</file>