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jpeg" ContentType="image/jpeg"/>
  <Override PartName="/ppt/media/image1.png" ContentType="image/png"/>
  <Override PartName="/ppt/media/image2.png" ContentType="image/png"/>
  <Override PartName="/ppt/media/image6.gif" ContentType="image/gif"/>
  <Override PartName="/ppt/media/image23.gif" ContentType="image/gif"/>
  <Override PartName="/ppt/media/image3.png" ContentType="image/png"/>
  <Override PartName="/ppt/media/image45.jpeg" ContentType="image/jpeg"/>
  <Override PartName="/ppt/media/image4.png" ContentType="image/png"/>
  <Override PartName="/ppt/media/image32.gif" ContentType="image/gif"/>
  <Override PartName="/ppt/media/image5.jpeg" ContentType="image/jpeg"/>
  <Override PartName="/ppt/media/image9.gif" ContentType="image/gif"/>
  <Override PartName="/ppt/media/image8.jpeg" ContentType="image/jpeg"/>
  <Override PartName="/ppt/media/image20.gif" ContentType="image/gif"/>
  <Override PartName="/ppt/media/image10.jpeg" ContentType="image/jpeg"/>
  <Override PartName="/ppt/media/image27.jpeg" ContentType="image/jpeg"/>
  <Override PartName="/ppt/media/image11.gif" ContentType="image/gif"/>
  <Override PartName="/ppt/media/image40.gif" ContentType="image/gif"/>
  <Override PartName="/ppt/media/image12.jpeg" ContentType="image/jpeg"/>
  <Override PartName="/ppt/media/image16.jpeg" ContentType="image/jpeg"/>
  <Override PartName="/ppt/media/image13.gif" ContentType="image/gif"/>
  <Override PartName="/ppt/media/image14.png" ContentType="image/png"/>
  <Override PartName="/ppt/media/image36.gif" ContentType="image/gif"/>
  <Override PartName="/ppt/media/image35.jpeg" ContentType="image/jpeg"/>
  <Override PartName="/ppt/media/image15.png" ContentType="image/png"/>
  <Override PartName="/ppt/media/image17.gif" ContentType="image/gif"/>
  <Override PartName="/ppt/media/image18.png" ContentType="image/png"/>
  <Override PartName="/ppt/media/image19.jpeg" ContentType="image/jpeg"/>
  <Override PartName="/ppt/media/image42.gif" ContentType="image/gif"/>
  <Override PartName="/ppt/media/image21.png" ContentType="image/png"/>
  <Override PartName="/ppt/media/image22.jpeg" ContentType="image/jpeg"/>
  <Override PartName="/ppt/media/image38.gif" ContentType="image/gif"/>
  <Override PartName="/ppt/media/image24.jpeg" ContentType="image/jpeg"/>
  <Override PartName="/ppt/media/image25.gif" ContentType="image/gif"/>
  <Override PartName="/ppt/media/image26.png" ContentType="image/png"/>
  <Override PartName="/ppt/media/image28.gif" ContentType="image/gif"/>
  <Override PartName="/ppt/media/image29.jpeg" ContentType="image/jpeg"/>
  <Override PartName="/ppt/media/image30.gif" ContentType="image/gif"/>
  <Override PartName="/ppt/media/image31.jpeg" ContentType="image/jpeg"/>
  <Override PartName="/ppt/media/image33.jpeg" ContentType="image/jpeg"/>
  <Override PartName="/ppt/media/image34.gif" ContentType="image/gif"/>
  <Override PartName="/ppt/media/image37.jpeg" ContentType="image/jpeg"/>
  <Override PartName="/ppt/media/image39.jpeg" ContentType="image/jpeg"/>
  <Override PartName="/ppt/media/image41.jpeg" ContentType="image/jpeg"/>
  <Override PartName="/ppt/media/image43.jpeg" ContentType="image/jpeg"/>
  <Override PartName="/ppt/media/image47.jpeg" ContentType="image/jpeg"/>
  <Override PartName="/ppt/media/image44.gif" ContentType="image/gif"/>
  <Override PartName="/ppt/media/image46.gif" ContentType="image/gif"/>
  <Override PartName="/ppt/media/image48.gif" ContentType="image/gif"/>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3602880" y="1604520"/>
            <a:ext cx="4985280" cy="3977280"/>
          </a:xfrm>
          <a:prstGeom prst="rect">
            <a:avLst/>
          </a:prstGeom>
          <a:ln>
            <a:noFill/>
          </a:ln>
        </p:spPr>
      </p:pic>
      <p:pic>
        <p:nvPicPr>
          <p:cNvPr id="35" name="" descr=""/>
          <p:cNvPicPr/>
          <p:nvPr/>
        </p:nvPicPr>
        <p:blipFill>
          <a:blip r:embed="rId3"/>
          <a:stretch/>
        </p:blipFill>
        <p:spPr>
          <a:xfrm>
            <a:off x="3602880" y="1604520"/>
            <a:ext cx="498528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609480" y="160452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3602880" y="1604520"/>
            <a:ext cx="4985280" cy="3977280"/>
          </a:xfrm>
          <a:prstGeom prst="rect">
            <a:avLst/>
          </a:prstGeom>
          <a:ln>
            <a:noFill/>
          </a:ln>
        </p:spPr>
      </p:pic>
      <p:pic>
        <p:nvPicPr>
          <p:cNvPr id="71" name="" descr=""/>
          <p:cNvPicPr/>
          <p:nvPr/>
        </p:nvPicPr>
        <p:blipFill>
          <a:blip r:embed="rId3"/>
          <a:stretch/>
        </p:blipFill>
        <p:spPr>
          <a:xfrm>
            <a:off x="3602880" y="1604520"/>
            <a:ext cx="498528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7720" y="365040"/>
            <a:ext cx="10514880" cy="132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pPr algn="ctr"/>
            <a:r>
              <a:rPr b="0" lang="en-GB" sz="4400" spc="-1" strike="noStrike">
                <a:solidFill>
                  <a:srgbClr val="000000"/>
                </a:solidFill>
                <a:uFill>
                  <a:solidFill>
                    <a:srgbClr val="ffffff"/>
                  </a:solidFill>
                </a:uFill>
                <a:latin typeface="Arial"/>
              </a:rPr>
              <a:t>Click to edit the title text format</a:t>
            </a:r>
            <a:endParaRPr b="0" lang="en-GB"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gif"/><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gif"/><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gif"/><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gif"/><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gif"/><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s://en.wikipedia.org/wiki/River" TargetMode="External"/><Relationship Id="rId2" Type="http://schemas.openxmlformats.org/officeDocument/2006/relationships/hyperlink" Target="https://en.wikipedia.org/wiki/Stream_bed" TargetMode="External"/><Relationship Id="rId3" Type="http://schemas.openxmlformats.org/officeDocument/2006/relationships/hyperlink" Target="https://en.wikipedia.org/wiki/Source_(hydrology)" TargetMode="External"/><Relationship Id="rId4" Type="http://schemas.openxmlformats.org/officeDocument/2006/relationships/hyperlink" Target="https://en.wikipedia.org/wiki/Estuary" TargetMode="External"/><Relationship Id="rId5" Type="http://schemas.openxmlformats.org/officeDocument/2006/relationships/hyperlink" Target="https://en.wikipedia.org/wiki/Concept" TargetMode="External"/><Relationship Id="rId6" Type="http://schemas.openxmlformats.org/officeDocument/2006/relationships/image" Target="../media/image47.jpeg"/><Relationship Id="rId7" Type="http://schemas.openxmlformats.org/officeDocument/2006/relationships/image" Target="../media/image48.gif"/><Relationship Id="rId8"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community.middlebury.edu/~harris/Philosophy/Heraclitus.html" TargetMode="External"/><Relationship Id="rId2" Type="http://schemas.openxmlformats.org/officeDocument/2006/relationships/image" Target="../media/image12.jpeg"/><Relationship Id="rId3" Type="http://schemas.openxmlformats.org/officeDocument/2006/relationships/image" Target="../media/image13.gif"/><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gif"/><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gif"/><Relationship Id="rId3" Type="http://schemas.openxmlformats.org/officeDocument/2006/relationships/image" Target="../media/image21.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gif"/><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image" Target="../media/image26.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gif"/><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1523520" y="342360"/>
            <a:ext cx="10344600" cy="238680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en-GB" sz="6000" spc="-1" strike="noStrike">
                <a:solidFill>
                  <a:srgbClr val="000000"/>
                </a:solidFill>
                <a:uFill>
                  <a:solidFill>
                    <a:srgbClr val="ffffff"/>
                  </a:solidFill>
                </a:uFill>
                <a:latin typeface="Calibri Light"/>
              </a:rPr>
              <a:t>          </a:t>
            </a:r>
            <a:r>
              <a:rPr b="0" lang="en-GB" sz="6000" spc="-1" strike="noStrike">
                <a:solidFill>
                  <a:srgbClr val="000000"/>
                </a:solidFill>
                <a:uFill>
                  <a:solidFill>
                    <a:srgbClr val="ffffff"/>
                  </a:solidFill>
                </a:uFill>
                <a:latin typeface="Calibri Light"/>
              </a:rPr>
              <a:t>Wittgenstein’s </a:t>
            </a:r>
            <a:r>
              <a:rPr b="0" i="1" lang="en-GB" sz="6000" spc="-1" strike="noStrike">
                <a:solidFill>
                  <a:srgbClr val="000000"/>
                </a:solidFill>
                <a:uFill>
                  <a:solidFill>
                    <a:srgbClr val="ffffff"/>
                  </a:solidFill>
                </a:uFill>
                <a:latin typeface="Calibri Light"/>
              </a:rPr>
              <a:t>On Certainty</a:t>
            </a:r>
            <a:endParaRPr b="0" lang="en-GB" sz="1800" spc="-1" strike="noStrike">
              <a:solidFill>
                <a:srgbClr val="000000"/>
              </a:solidFill>
              <a:uFill>
                <a:solidFill>
                  <a:srgbClr val="ffffff"/>
                </a:solidFill>
              </a:uFill>
              <a:latin typeface="Arial"/>
            </a:endParaRPr>
          </a:p>
        </p:txBody>
      </p:sp>
      <p:sp>
        <p:nvSpPr>
          <p:cNvPr id="73" name="CustomShape 2"/>
          <p:cNvSpPr/>
          <p:nvPr/>
        </p:nvSpPr>
        <p:spPr>
          <a:xfrm>
            <a:off x="1523520" y="3602160"/>
            <a:ext cx="9143280" cy="1654920"/>
          </a:xfrm>
          <a:prstGeom prst="rect">
            <a:avLst/>
          </a:prstGeom>
          <a:noFill/>
          <a:ln>
            <a:noFill/>
          </a:ln>
        </p:spPr>
        <p:style>
          <a:lnRef idx="0"/>
          <a:fillRef idx="0"/>
          <a:effectRef idx="0"/>
          <a:fontRef idx="minor"/>
        </p:style>
        <p:txBody>
          <a:bodyPr lIns="90000" rIns="90000" tIns="45000" bIns="45000"/>
          <a:p>
            <a:pPr algn="ctr">
              <a:lnSpc>
                <a:spcPct val="100000"/>
              </a:lnSpc>
            </a:pPr>
            <a:r>
              <a:rPr b="0" lang="en-GB" sz="2400" spc="-1" strike="noStrike">
                <a:solidFill>
                  <a:srgbClr val="000000"/>
                </a:solidFill>
                <a:uFill>
                  <a:solidFill>
                    <a:srgbClr val="ffffff"/>
                  </a:solidFill>
                </a:uFill>
                <a:latin typeface="Calibri"/>
              </a:rPr>
              <a:t>Brno, 11 October 2017</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000000"/>
                </a:solidFill>
                <a:uFill>
                  <a:solidFill>
                    <a:srgbClr val="ffffff"/>
                  </a:solidFill>
                </a:uFill>
                <a:latin typeface="Calibri"/>
              </a:rPr>
              <a:t>Rune J. Falch</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000000"/>
                </a:solidFill>
                <a:uFill>
                  <a:solidFill>
                    <a:srgbClr val="ffffff"/>
                  </a:solidFill>
                </a:uFill>
                <a:latin typeface="Calibri"/>
              </a:rPr>
              <a:t>WAB/Dep.Phil. Bergen, Norway</a:t>
            </a:r>
            <a:endParaRPr b="0" lang="en-GB" sz="1800" spc="-1" strike="noStrike">
              <a:solidFill>
                <a:srgbClr val="000000"/>
              </a:solidFill>
              <a:uFill>
                <a:solidFill>
                  <a:srgbClr val="ffffff"/>
                </a:solidFill>
              </a:uFill>
              <a:latin typeface="Arial"/>
            </a:endParaRPr>
          </a:p>
          <a:p>
            <a:pPr algn="ctr">
              <a:lnSpc>
                <a:spcPct val="100000"/>
              </a:lnSpc>
            </a:pPr>
            <a:r>
              <a:rPr b="0" lang="en-GB" sz="2400" spc="-1" strike="noStrike">
                <a:solidFill>
                  <a:srgbClr val="000000"/>
                </a:solidFill>
                <a:uFill>
                  <a:solidFill>
                    <a:srgbClr val="ffffff"/>
                  </a:solidFill>
                </a:uFill>
                <a:latin typeface="Calibri"/>
              </a:rPr>
              <a:t>rune.falch@uib.no</a:t>
            </a:r>
            <a:endParaRPr b="0" lang="en-GB" sz="1800" spc="-1" strike="noStrike">
              <a:solidFill>
                <a:srgbClr val="000000"/>
              </a:solidFill>
              <a:uFill>
                <a:solidFill>
                  <a:srgbClr val="ffffff"/>
                </a:solidFill>
              </a:uFill>
              <a:latin typeface="Arial"/>
            </a:endParaRPr>
          </a:p>
        </p:txBody>
      </p:sp>
      <p:pic>
        <p:nvPicPr>
          <p:cNvPr id="74" name="Picture 4" descr=""/>
          <p:cNvPicPr/>
          <p:nvPr/>
        </p:nvPicPr>
        <p:blipFill>
          <a:blip r:embed="rId1"/>
          <a:stretch/>
        </p:blipFill>
        <p:spPr>
          <a:xfrm>
            <a:off x="252720" y="159480"/>
            <a:ext cx="951840" cy="951840"/>
          </a:xfrm>
          <a:prstGeom prst="rect">
            <a:avLst/>
          </a:prstGeom>
          <a:ln>
            <a:noFill/>
          </a:ln>
        </p:spPr>
      </p:pic>
      <p:pic>
        <p:nvPicPr>
          <p:cNvPr id="75" name="Picture 5" descr=""/>
          <p:cNvPicPr/>
          <p:nvPr/>
        </p:nvPicPr>
        <p:blipFill>
          <a:blip r:embed="rId2"/>
          <a:stretch/>
        </p:blipFill>
        <p:spPr>
          <a:xfrm>
            <a:off x="8052120" y="159480"/>
            <a:ext cx="3885480" cy="675720"/>
          </a:xfrm>
          <a:prstGeom prst="rect">
            <a:avLst/>
          </a:prstGeom>
          <a:ln>
            <a:noFill/>
          </a:ln>
        </p:spPr>
      </p:pic>
      <p:pic>
        <p:nvPicPr>
          <p:cNvPr id="76" name="Picture 2" descr=""/>
          <p:cNvPicPr/>
          <p:nvPr/>
        </p:nvPicPr>
        <p:blipFill>
          <a:blip r:embed="rId3"/>
          <a:stretch/>
        </p:blipFill>
        <p:spPr>
          <a:xfrm>
            <a:off x="559080" y="1980720"/>
            <a:ext cx="2323080" cy="3654000"/>
          </a:xfrm>
          <a:prstGeom prst="rect">
            <a:avLst/>
          </a:prstGeom>
          <a:ln>
            <a:noFill/>
          </a:ln>
        </p:spPr>
      </p:pic>
      <p:sp>
        <p:nvSpPr>
          <p:cNvPr id="77" name="CustomShape 3"/>
          <p:cNvSpPr/>
          <p:nvPr/>
        </p:nvSpPr>
        <p:spPr>
          <a:xfrm>
            <a:off x="559080" y="5635440"/>
            <a:ext cx="2323080" cy="272520"/>
          </a:xfrm>
          <a:prstGeom prst="rect">
            <a:avLst/>
          </a:prstGeom>
          <a:noFill/>
          <a:ln>
            <a:noFill/>
          </a:ln>
        </p:spPr>
        <p:style>
          <a:lnRef idx="0"/>
          <a:fillRef idx="0"/>
          <a:effectRef idx="0"/>
          <a:fontRef idx="minor"/>
        </p:style>
        <p:txBody>
          <a:bodyPr lIns="90000" rIns="90000" tIns="45000" bIns="45000"/>
          <a:p>
            <a:pPr>
              <a:lnSpc>
                <a:spcPct val="100000"/>
              </a:lnSpc>
            </a:pPr>
            <a:r>
              <a:rPr b="0" lang="en-GB" sz="1200" spc="-1" strike="noStrike">
                <a:solidFill>
                  <a:srgbClr val="000000"/>
                </a:solidFill>
                <a:uFill>
                  <a:solidFill>
                    <a:srgbClr val="ffffff"/>
                  </a:solidFill>
                </a:uFill>
                <a:latin typeface="Calibri"/>
                <a:ea typeface="DejaVu Sans"/>
              </a:rPr>
              <a:t>© Blackwell</a:t>
            </a:r>
            <a:endParaRPr b="0" lang="en-GB"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837720" y="365040"/>
            <a:ext cx="10514880" cy="1324800"/>
          </a:xfrm>
          <a:prstGeom prst="rect">
            <a:avLst/>
          </a:prstGeom>
          <a:noFill/>
          <a:ln>
            <a:noFill/>
          </a:ln>
        </p:spPr>
        <p:style>
          <a:lnRef idx="0"/>
          <a:fillRef idx="0"/>
          <a:effectRef idx="0"/>
          <a:fontRef idx="minor"/>
        </p:style>
      </p:sp>
      <p:sp>
        <p:nvSpPr>
          <p:cNvPr id="116"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This situation is thus not the same for a proposition like ‘At this distance from the sun there is a planet’ and ‘Here is a hand’ (namely my own hand). The second can’t be called a hypothesis. But there isn’t a sharp boundary line between them.” (OC§52)</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For it is not true that a mistake merely gets more and more improbable as we pass from the planet to my own hand. No: at some point it has ceased to be conceivable.” (OC§54)</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Or are we to say that </a:t>
            </a:r>
            <a:r>
              <a:rPr b="0" i="1" lang="en-GB" sz="2800" spc="-1" strike="noStrike">
                <a:solidFill>
                  <a:srgbClr val="000000"/>
                </a:solidFill>
                <a:uFill>
                  <a:solidFill>
                    <a:srgbClr val="ffffff"/>
                  </a:solidFill>
                </a:uFill>
                <a:latin typeface="Calibri"/>
              </a:rPr>
              <a:t>certainty</a:t>
            </a:r>
            <a:r>
              <a:rPr b="0" lang="en-GB" sz="2800" spc="-1" strike="noStrike">
                <a:solidFill>
                  <a:srgbClr val="000000"/>
                </a:solidFill>
                <a:uFill>
                  <a:solidFill>
                    <a:srgbClr val="ffffff"/>
                  </a:solidFill>
                </a:uFill>
                <a:latin typeface="Calibri"/>
              </a:rPr>
              <a:t> is merely a constructed point which some things approximate more, some less closely? No. Doubt gradually loses its sense.” (OC§56)</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17" name="Picture 4" descr=""/>
          <p:cNvPicPr/>
          <p:nvPr/>
        </p:nvPicPr>
        <p:blipFill>
          <a:blip r:embed="rId1"/>
          <a:stretch/>
        </p:blipFill>
        <p:spPr>
          <a:xfrm>
            <a:off x="252720" y="159480"/>
            <a:ext cx="951840" cy="951840"/>
          </a:xfrm>
          <a:prstGeom prst="rect">
            <a:avLst/>
          </a:prstGeom>
          <a:ln>
            <a:noFill/>
          </a:ln>
        </p:spPr>
      </p:pic>
      <p:pic>
        <p:nvPicPr>
          <p:cNvPr id="118" name="Picture 7" descr=""/>
          <p:cNvPicPr/>
          <p:nvPr/>
        </p:nvPicPr>
        <p:blipFill>
          <a:blip r:embed="rId2"/>
          <a:stretch/>
        </p:blipFill>
        <p:spPr>
          <a:xfrm>
            <a:off x="11261520" y="159480"/>
            <a:ext cx="685080" cy="6757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837720" y="365040"/>
            <a:ext cx="10514880" cy="1324800"/>
          </a:xfrm>
          <a:prstGeom prst="rect">
            <a:avLst/>
          </a:prstGeom>
          <a:noFill/>
          <a:ln>
            <a:noFill/>
          </a:ln>
        </p:spPr>
        <p:style>
          <a:lnRef idx="0"/>
          <a:fillRef idx="0"/>
          <a:effectRef idx="0"/>
          <a:fontRef idx="minor"/>
        </p:style>
      </p:sp>
      <p:sp>
        <p:nvSpPr>
          <p:cNvPr id="120"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[W]e are interested in the fact that about certain empirical propositions no doubt can exist if making judgments is to be possible at all. Or again: I am inclined to believe that not everything that has the form of an empirical proposition </a:t>
            </a:r>
            <a:r>
              <a:rPr b="0" i="1" lang="en-GB" sz="2800" spc="-1" strike="noStrike">
                <a:solidFill>
                  <a:srgbClr val="000000"/>
                </a:solidFill>
                <a:uFill>
                  <a:solidFill>
                    <a:srgbClr val="ffffff"/>
                  </a:solidFill>
                </a:uFill>
                <a:latin typeface="Calibri"/>
              </a:rPr>
              <a:t>is</a:t>
            </a:r>
            <a:r>
              <a:rPr b="0" lang="en-GB" sz="2800" spc="-1" strike="noStrike">
                <a:solidFill>
                  <a:srgbClr val="000000"/>
                </a:solidFill>
                <a:uFill>
                  <a:solidFill>
                    <a:srgbClr val="ffffff"/>
                  </a:solidFill>
                </a:uFill>
                <a:latin typeface="Calibri"/>
              </a:rPr>
              <a:t> one.”</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21" name="Picture 4" descr=""/>
          <p:cNvPicPr/>
          <p:nvPr/>
        </p:nvPicPr>
        <p:blipFill>
          <a:blip r:embed="rId1"/>
          <a:stretch/>
        </p:blipFill>
        <p:spPr>
          <a:xfrm>
            <a:off x="252720" y="159480"/>
            <a:ext cx="951840" cy="951840"/>
          </a:xfrm>
          <a:prstGeom prst="rect">
            <a:avLst/>
          </a:prstGeom>
          <a:ln>
            <a:noFill/>
          </a:ln>
        </p:spPr>
      </p:pic>
      <p:pic>
        <p:nvPicPr>
          <p:cNvPr id="122" name="Picture 7" descr=""/>
          <p:cNvPicPr/>
          <p:nvPr/>
        </p:nvPicPr>
        <p:blipFill>
          <a:blip r:embed="rId2"/>
          <a:stretch/>
        </p:blipFill>
        <p:spPr>
          <a:xfrm>
            <a:off x="11261520" y="159480"/>
            <a:ext cx="685080" cy="6757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Learning language</a:t>
            </a:r>
            <a:endParaRPr b="0" lang="en-GB" sz="1800" spc="-1" strike="noStrike">
              <a:solidFill>
                <a:srgbClr val="000000"/>
              </a:solidFill>
              <a:uFill>
                <a:solidFill>
                  <a:srgbClr val="ffffff"/>
                </a:solidFill>
              </a:uFill>
              <a:latin typeface="Arial"/>
            </a:endParaRPr>
          </a:p>
        </p:txBody>
      </p:sp>
      <p:sp>
        <p:nvSpPr>
          <p:cNvPr id="124"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As children we learn facts; e.g. that every human being has a brain, and we take them on trust. I believe that there is an island, Australia, of such-and-such a shape, and so on and so on; I believe that I had great-grandparents, that the people who gave themselves out as my parents really were my parents, etc. This belief may never have been expressed; even the thought that it was so, never thought.” (OC§159)</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The child learns by believing the adult. Doubt comes </a:t>
            </a:r>
            <a:r>
              <a:rPr b="0" i="1" lang="en-GB" sz="2800" spc="-1" strike="noStrike">
                <a:solidFill>
                  <a:srgbClr val="000000"/>
                </a:solidFill>
                <a:uFill>
                  <a:solidFill>
                    <a:srgbClr val="ffffff"/>
                  </a:solidFill>
                </a:uFill>
                <a:latin typeface="Calibri"/>
              </a:rPr>
              <a:t>after</a:t>
            </a:r>
            <a:r>
              <a:rPr b="0" lang="en-GB" sz="2800" spc="-1" strike="noStrike">
                <a:solidFill>
                  <a:srgbClr val="000000"/>
                </a:solidFill>
                <a:uFill>
                  <a:solidFill>
                    <a:srgbClr val="ffffff"/>
                  </a:solidFill>
                </a:uFill>
                <a:latin typeface="Calibri"/>
              </a:rPr>
              <a:t> belief.” (OC§160)</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25" name="Picture 4" descr=""/>
          <p:cNvPicPr/>
          <p:nvPr/>
        </p:nvPicPr>
        <p:blipFill>
          <a:blip r:embed="rId1"/>
          <a:stretch/>
        </p:blipFill>
        <p:spPr>
          <a:xfrm>
            <a:off x="252720" y="159480"/>
            <a:ext cx="951840" cy="951840"/>
          </a:xfrm>
          <a:prstGeom prst="rect">
            <a:avLst/>
          </a:prstGeom>
          <a:ln>
            <a:noFill/>
          </a:ln>
        </p:spPr>
      </p:pic>
      <p:pic>
        <p:nvPicPr>
          <p:cNvPr id="126" name="Picture 7" descr=""/>
          <p:cNvPicPr/>
          <p:nvPr/>
        </p:nvPicPr>
        <p:blipFill>
          <a:blip r:embed="rId2"/>
          <a:stretch/>
        </p:blipFill>
        <p:spPr>
          <a:xfrm>
            <a:off x="11261520" y="159480"/>
            <a:ext cx="685080" cy="6757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Learning (cont.)</a:t>
            </a:r>
            <a:endParaRPr b="0" lang="en-GB" sz="1800" spc="-1" strike="noStrike">
              <a:solidFill>
                <a:srgbClr val="000000"/>
              </a:solidFill>
              <a:uFill>
                <a:solidFill>
                  <a:srgbClr val="ffffff"/>
                </a:solidFill>
              </a:uFill>
              <a:latin typeface="Arial"/>
            </a:endParaRPr>
          </a:p>
        </p:txBody>
      </p:sp>
      <p:sp>
        <p:nvSpPr>
          <p:cNvPr id="128"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When a child learns language it learns at the same time what is to be investigated and what not. When it learns that there is a cupboard in the room, it isn’t thought to doubt whether what it sees later on is still a cupboard or only a kind of stage set.” (OC§472)</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Children do not learn that books exist, that armchairs exist, etc. etc.,--they learn to fetch books, sit in armchairs, etc. etc.” (OC§476)</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Does a child believe that milk exists? Or does it know that milk exists? Does a cat know that a mouse exists?” (OC§478)</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29" name="Picture 4" descr=""/>
          <p:cNvPicPr/>
          <p:nvPr/>
        </p:nvPicPr>
        <p:blipFill>
          <a:blip r:embed="rId1"/>
          <a:stretch/>
        </p:blipFill>
        <p:spPr>
          <a:xfrm>
            <a:off x="252720" y="159480"/>
            <a:ext cx="951840" cy="951840"/>
          </a:xfrm>
          <a:prstGeom prst="rect">
            <a:avLst/>
          </a:prstGeom>
          <a:ln>
            <a:noFill/>
          </a:ln>
        </p:spPr>
      </p:pic>
      <p:pic>
        <p:nvPicPr>
          <p:cNvPr id="130" name="Picture 7" descr=""/>
          <p:cNvPicPr/>
          <p:nvPr/>
        </p:nvPicPr>
        <p:blipFill>
          <a:blip r:embed="rId2"/>
          <a:stretch/>
        </p:blipFill>
        <p:spPr>
          <a:xfrm>
            <a:off x="11261520" y="159480"/>
            <a:ext cx="685080" cy="6757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Wittgenstein’s riverbed analogy</a:t>
            </a:r>
            <a:endParaRPr b="0" lang="en-GB" sz="1800" spc="-1" strike="noStrike">
              <a:solidFill>
                <a:srgbClr val="000000"/>
              </a:solidFill>
              <a:uFill>
                <a:solidFill>
                  <a:srgbClr val="ffffff"/>
                </a:solidFill>
              </a:uFill>
              <a:latin typeface="Arial"/>
            </a:endParaRPr>
          </a:p>
        </p:txBody>
      </p:sp>
      <p:sp>
        <p:nvSpPr>
          <p:cNvPr id="132"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400" spc="-1" strike="noStrike">
                <a:solidFill>
                  <a:srgbClr val="000000"/>
                </a:solidFill>
                <a:uFill>
                  <a:solidFill>
                    <a:srgbClr val="ffffff"/>
                  </a:solidFill>
                </a:uFill>
                <a:latin typeface="Calibri"/>
              </a:rPr>
              <a:t>Wittgenstein calls propositions like these a description of a ‘world-picture’, which in a sense make up a ‘mythology’ for us. [logos/mythos]</a:t>
            </a:r>
            <a:endParaRPr b="0" lang="en-GB" sz="24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400" spc="-1" strike="noStrike">
                <a:solidFill>
                  <a:srgbClr val="000000"/>
                </a:solidFill>
                <a:uFill>
                  <a:solidFill>
                    <a:srgbClr val="ffffff"/>
                  </a:solidFill>
                </a:uFill>
                <a:latin typeface="Calibri"/>
              </a:rPr>
              <a:t>These propositions play this role for us; but their status could change and become different. (Does this mean Wittgenstein is a relativist…?)</a:t>
            </a:r>
            <a:endParaRPr b="0" lang="en-GB" sz="24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400" spc="-1" strike="noStrike">
                <a:solidFill>
                  <a:srgbClr val="000000"/>
                </a:solidFill>
                <a:uFill>
                  <a:solidFill>
                    <a:srgbClr val="ffffff"/>
                  </a:solidFill>
                </a:uFill>
                <a:latin typeface="Calibri"/>
              </a:rPr>
              <a:t>OC§97: “The mythology may change back into a state of </a:t>
            </a:r>
            <a:r>
              <a:rPr b="1" lang="en-GB" sz="2400" spc="-1" strike="noStrike">
                <a:solidFill>
                  <a:srgbClr val="000000"/>
                </a:solidFill>
                <a:uFill>
                  <a:solidFill>
                    <a:srgbClr val="ffffff"/>
                  </a:solidFill>
                </a:uFill>
                <a:latin typeface="Calibri"/>
              </a:rPr>
              <a:t>flux</a:t>
            </a:r>
            <a:r>
              <a:rPr b="0" lang="en-GB" sz="2400" spc="-1" strike="noStrike">
                <a:solidFill>
                  <a:srgbClr val="000000"/>
                </a:solidFill>
                <a:uFill>
                  <a:solidFill>
                    <a:srgbClr val="ffffff"/>
                  </a:solidFill>
                </a:uFill>
                <a:latin typeface="Calibri"/>
              </a:rPr>
              <a:t>, the </a:t>
            </a:r>
            <a:r>
              <a:rPr b="1" lang="en-GB" sz="2400" spc="-1" strike="noStrike">
                <a:solidFill>
                  <a:srgbClr val="000000"/>
                </a:solidFill>
                <a:uFill>
                  <a:solidFill>
                    <a:srgbClr val="ffffff"/>
                  </a:solidFill>
                </a:uFill>
                <a:latin typeface="Calibri"/>
              </a:rPr>
              <a:t>river-bed</a:t>
            </a:r>
            <a:r>
              <a:rPr b="0" lang="en-GB" sz="2400" spc="-1" strike="noStrike">
                <a:solidFill>
                  <a:srgbClr val="000000"/>
                </a:solidFill>
                <a:uFill>
                  <a:solidFill>
                    <a:srgbClr val="ffffff"/>
                  </a:solidFill>
                </a:uFill>
                <a:latin typeface="Calibri"/>
              </a:rPr>
              <a:t> of thoughts may shift. But I distinguish between the movement of the </a:t>
            </a:r>
            <a:r>
              <a:rPr b="1" lang="en-GB" sz="2400" spc="-1" strike="noStrike">
                <a:solidFill>
                  <a:srgbClr val="000000"/>
                </a:solidFill>
                <a:uFill>
                  <a:solidFill>
                    <a:srgbClr val="ffffff"/>
                  </a:solidFill>
                </a:uFill>
                <a:latin typeface="Calibri"/>
              </a:rPr>
              <a:t>waters</a:t>
            </a:r>
            <a:r>
              <a:rPr b="0" lang="en-GB" sz="2400" spc="-1" strike="noStrike">
                <a:solidFill>
                  <a:srgbClr val="000000"/>
                </a:solidFill>
                <a:uFill>
                  <a:solidFill>
                    <a:srgbClr val="ffffff"/>
                  </a:solidFill>
                </a:uFill>
                <a:latin typeface="Calibri"/>
              </a:rPr>
              <a:t> on the river-bed and the shift of the bed itself; though there is not a sharp division of the one from the other.”</a:t>
            </a:r>
            <a:endParaRPr b="0" lang="en-GB" sz="24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400" spc="-1" strike="noStrike">
                <a:solidFill>
                  <a:srgbClr val="000000"/>
                </a:solidFill>
                <a:uFill>
                  <a:solidFill>
                    <a:srgbClr val="ffffff"/>
                  </a:solidFill>
                </a:uFill>
                <a:latin typeface="Calibri"/>
              </a:rPr>
              <a:t>OC§99: “And the </a:t>
            </a:r>
            <a:r>
              <a:rPr b="1" lang="en-GB" sz="2400" spc="-1" strike="noStrike">
                <a:solidFill>
                  <a:srgbClr val="000000"/>
                </a:solidFill>
                <a:uFill>
                  <a:solidFill>
                    <a:srgbClr val="ffffff"/>
                  </a:solidFill>
                </a:uFill>
                <a:latin typeface="Calibri"/>
              </a:rPr>
              <a:t>bank</a:t>
            </a:r>
            <a:r>
              <a:rPr b="0" lang="en-GB" sz="2400" spc="-1" strike="noStrike">
                <a:solidFill>
                  <a:srgbClr val="000000"/>
                </a:solidFill>
                <a:uFill>
                  <a:solidFill>
                    <a:srgbClr val="ffffff"/>
                  </a:solidFill>
                </a:uFill>
                <a:latin typeface="Calibri"/>
              </a:rPr>
              <a:t> of that </a:t>
            </a:r>
            <a:r>
              <a:rPr b="1" lang="en-GB" sz="2400" spc="-1" strike="noStrike">
                <a:solidFill>
                  <a:srgbClr val="000000"/>
                </a:solidFill>
                <a:uFill>
                  <a:solidFill>
                    <a:srgbClr val="ffffff"/>
                  </a:solidFill>
                </a:uFill>
                <a:latin typeface="Calibri"/>
              </a:rPr>
              <a:t>river</a:t>
            </a:r>
            <a:r>
              <a:rPr b="0" lang="en-GB" sz="2400" spc="-1" strike="noStrike">
                <a:solidFill>
                  <a:srgbClr val="000000"/>
                </a:solidFill>
                <a:uFill>
                  <a:solidFill>
                    <a:srgbClr val="ffffff"/>
                  </a:solidFill>
                </a:uFill>
                <a:latin typeface="Calibri"/>
              </a:rPr>
              <a:t> consists partly of </a:t>
            </a:r>
            <a:r>
              <a:rPr b="1" lang="en-GB" sz="2400" spc="-1" strike="noStrike">
                <a:solidFill>
                  <a:srgbClr val="000000"/>
                </a:solidFill>
                <a:uFill>
                  <a:solidFill>
                    <a:srgbClr val="ffffff"/>
                  </a:solidFill>
                </a:uFill>
                <a:latin typeface="Calibri"/>
              </a:rPr>
              <a:t>hard rock</a:t>
            </a:r>
            <a:r>
              <a:rPr b="0" lang="en-GB" sz="2400" spc="-1" strike="noStrike">
                <a:solidFill>
                  <a:srgbClr val="000000"/>
                </a:solidFill>
                <a:uFill>
                  <a:solidFill>
                    <a:srgbClr val="ffffff"/>
                  </a:solidFill>
                </a:uFill>
                <a:latin typeface="Calibri"/>
              </a:rPr>
              <a:t>, subject to no alteration or only to an imperceptible one, partly of </a:t>
            </a:r>
            <a:r>
              <a:rPr b="1" lang="en-GB" sz="2400" spc="-1" strike="noStrike">
                <a:solidFill>
                  <a:srgbClr val="000000"/>
                </a:solidFill>
                <a:uFill>
                  <a:solidFill>
                    <a:srgbClr val="ffffff"/>
                  </a:solidFill>
                </a:uFill>
                <a:latin typeface="Calibri"/>
              </a:rPr>
              <a:t>sand</a:t>
            </a:r>
            <a:r>
              <a:rPr b="0" lang="en-GB" sz="2400" spc="-1" strike="noStrike">
                <a:solidFill>
                  <a:srgbClr val="000000"/>
                </a:solidFill>
                <a:uFill>
                  <a:solidFill>
                    <a:srgbClr val="ffffff"/>
                  </a:solidFill>
                </a:uFill>
                <a:latin typeface="Calibri"/>
              </a:rPr>
              <a:t>, which now in one place now in another gets washed away, or deposited.”</a:t>
            </a:r>
            <a:endParaRPr b="0" lang="en-GB" sz="2400" spc="-1" strike="noStrike">
              <a:solidFill>
                <a:srgbClr val="000000"/>
              </a:solidFill>
              <a:uFill>
                <a:solidFill>
                  <a:srgbClr val="ffffff"/>
                </a:solidFill>
              </a:uFill>
              <a:latin typeface="Arial"/>
            </a:endParaRPr>
          </a:p>
        </p:txBody>
      </p:sp>
      <p:pic>
        <p:nvPicPr>
          <p:cNvPr id="133" name="Picture 4" descr=""/>
          <p:cNvPicPr/>
          <p:nvPr/>
        </p:nvPicPr>
        <p:blipFill>
          <a:blip r:embed="rId1"/>
          <a:stretch/>
        </p:blipFill>
        <p:spPr>
          <a:xfrm>
            <a:off x="252720" y="159480"/>
            <a:ext cx="951840" cy="951840"/>
          </a:xfrm>
          <a:prstGeom prst="rect">
            <a:avLst/>
          </a:prstGeom>
          <a:ln>
            <a:noFill/>
          </a:ln>
        </p:spPr>
      </p:pic>
      <p:pic>
        <p:nvPicPr>
          <p:cNvPr id="134" name="Picture 7" descr=""/>
          <p:cNvPicPr/>
          <p:nvPr/>
        </p:nvPicPr>
        <p:blipFill>
          <a:blip r:embed="rId2"/>
          <a:stretch/>
        </p:blipFill>
        <p:spPr>
          <a:xfrm>
            <a:off x="11261520" y="159480"/>
            <a:ext cx="685080" cy="67572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Heading</a:t>
            </a:r>
            <a:endParaRPr b="0" lang="en-GB" sz="1800" spc="-1" strike="noStrike">
              <a:solidFill>
                <a:srgbClr val="000000"/>
              </a:solidFill>
              <a:uFill>
                <a:solidFill>
                  <a:srgbClr val="ffffff"/>
                </a:solidFill>
              </a:uFill>
              <a:latin typeface="Arial"/>
            </a:endParaRPr>
          </a:p>
        </p:txBody>
      </p:sp>
      <p:sp>
        <p:nvSpPr>
          <p:cNvPr id="136"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Text</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37" name="Picture 4" descr=""/>
          <p:cNvPicPr/>
          <p:nvPr/>
        </p:nvPicPr>
        <p:blipFill>
          <a:blip r:embed="rId1"/>
          <a:stretch/>
        </p:blipFill>
        <p:spPr>
          <a:xfrm>
            <a:off x="252720" y="159480"/>
            <a:ext cx="951840" cy="951840"/>
          </a:xfrm>
          <a:prstGeom prst="rect">
            <a:avLst/>
          </a:prstGeom>
          <a:ln>
            <a:noFill/>
          </a:ln>
        </p:spPr>
      </p:pic>
      <p:pic>
        <p:nvPicPr>
          <p:cNvPr id="138" name="Picture 7" descr=""/>
          <p:cNvPicPr/>
          <p:nvPr/>
        </p:nvPicPr>
        <p:blipFill>
          <a:blip r:embed="rId2"/>
          <a:stretch/>
        </p:blipFill>
        <p:spPr>
          <a:xfrm>
            <a:off x="11261520" y="159480"/>
            <a:ext cx="685080" cy="67572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Heading</a:t>
            </a:r>
            <a:endParaRPr b="0" lang="en-GB" sz="1800" spc="-1" strike="noStrike">
              <a:solidFill>
                <a:srgbClr val="000000"/>
              </a:solidFill>
              <a:uFill>
                <a:solidFill>
                  <a:srgbClr val="ffffff"/>
                </a:solidFill>
              </a:uFill>
              <a:latin typeface="Arial"/>
            </a:endParaRPr>
          </a:p>
        </p:txBody>
      </p:sp>
      <p:sp>
        <p:nvSpPr>
          <p:cNvPr id="140"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41" name="Picture 4" descr=""/>
          <p:cNvPicPr/>
          <p:nvPr/>
        </p:nvPicPr>
        <p:blipFill>
          <a:blip r:embed="rId1"/>
          <a:stretch/>
        </p:blipFill>
        <p:spPr>
          <a:xfrm>
            <a:off x="252720" y="159480"/>
            <a:ext cx="951840" cy="951840"/>
          </a:xfrm>
          <a:prstGeom prst="rect">
            <a:avLst/>
          </a:prstGeom>
          <a:ln>
            <a:noFill/>
          </a:ln>
        </p:spPr>
      </p:pic>
      <p:pic>
        <p:nvPicPr>
          <p:cNvPr id="142" name="Picture 7" descr=""/>
          <p:cNvPicPr/>
          <p:nvPr/>
        </p:nvPicPr>
        <p:blipFill>
          <a:blip r:embed="rId2"/>
          <a:stretch/>
        </p:blipFill>
        <p:spPr>
          <a:xfrm>
            <a:off x="11261520" y="159480"/>
            <a:ext cx="685080" cy="67572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Heading</a:t>
            </a:r>
            <a:endParaRPr b="0" lang="en-GB" sz="1800" spc="-1" strike="noStrike">
              <a:solidFill>
                <a:srgbClr val="000000"/>
              </a:solidFill>
              <a:uFill>
                <a:solidFill>
                  <a:srgbClr val="ffffff"/>
                </a:solidFill>
              </a:uFill>
              <a:latin typeface="Arial"/>
            </a:endParaRPr>
          </a:p>
        </p:txBody>
      </p:sp>
      <p:sp>
        <p:nvSpPr>
          <p:cNvPr id="144" name="CustomShape 2"/>
          <p:cNvSpPr/>
          <p:nvPr/>
        </p:nvSpPr>
        <p:spPr>
          <a:xfrm>
            <a:off x="837720" y="1825560"/>
            <a:ext cx="10514880" cy="4350600"/>
          </a:xfrm>
          <a:prstGeom prst="rect">
            <a:avLst/>
          </a:prstGeom>
          <a:noFill/>
          <a:ln>
            <a:noFill/>
          </a:ln>
        </p:spPr>
        <p:style>
          <a:lnRef idx="0"/>
          <a:fillRef idx="0"/>
          <a:effectRef idx="0"/>
          <a:fontRef idx="minor"/>
        </p:style>
      </p:sp>
      <p:pic>
        <p:nvPicPr>
          <p:cNvPr id="145" name="Picture 4" descr=""/>
          <p:cNvPicPr/>
          <p:nvPr/>
        </p:nvPicPr>
        <p:blipFill>
          <a:blip r:embed="rId1"/>
          <a:stretch/>
        </p:blipFill>
        <p:spPr>
          <a:xfrm>
            <a:off x="252720" y="159480"/>
            <a:ext cx="951840" cy="951840"/>
          </a:xfrm>
          <a:prstGeom prst="rect">
            <a:avLst/>
          </a:prstGeom>
          <a:ln>
            <a:noFill/>
          </a:ln>
        </p:spPr>
      </p:pic>
      <p:pic>
        <p:nvPicPr>
          <p:cNvPr id="146" name="Picture 7" descr=""/>
          <p:cNvPicPr/>
          <p:nvPr/>
        </p:nvPicPr>
        <p:blipFill>
          <a:blip r:embed="rId2"/>
          <a:stretch/>
        </p:blipFill>
        <p:spPr>
          <a:xfrm>
            <a:off x="11261520" y="159480"/>
            <a:ext cx="685080" cy="67572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837720" y="365040"/>
            <a:ext cx="10514880" cy="1324800"/>
          </a:xfrm>
          <a:prstGeom prst="rect">
            <a:avLst/>
          </a:prstGeom>
          <a:noFill/>
          <a:ln>
            <a:noFill/>
          </a:ln>
        </p:spPr>
        <p:style>
          <a:lnRef idx="0"/>
          <a:fillRef idx="0"/>
          <a:effectRef idx="0"/>
          <a:fontRef idx="minor"/>
        </p:style>
      </p:sp>
      <p:sp>
        <p:nvSpPr>
          <p:cNvPr id="148" name="CustomShape 2"/>
          <p:cNvSpPr/>
          <p:nvPr/>
        </p:nvSpPr>
        <p:spPr>
          <a:xfrm>
            <a:off x="837720" y="1825560"/>
            <a:ext cx="10514880" cy="4350600"/>
          </a:xfrm>
          <a:prstGeom prst="rect">
            <a:avLst/>
          </a:prstGeom>
          <a:noFill/>
          <a:ln>
            <a:noFill/>
          </a:ln>
        </p:spPr>
        <p:style>
          <a:lnRef idx="0"/>
          <a:fillRef idx="0"/>
          <a:effectRef idx="0"/>
          <a:fontRef idx="minor"/>
        </p:style>
      </p:sp>
      <p:pic>
        <p:nvPicPr>
          <p:cNvPr id="149" name="Picture 4" descr=""/>
          <p:cNvPicPr/>
          <p:nvPr/>
        </p:nvPicPr>
        <p:blipFill>
          <a:blip r:embed="rId1"/>
          <a:stretch/>
        </p:blipFill>
        <p:spPr>
          <a:xfrm>
            <a:off x="252720" y="159480"/>
            <a:ext cx="951840" cy="951840"/>
          </a:xfrm>
          <a:prstGeom prst="rect">
            <a:avLst/>
          </a:prstGeom>
          <a:ln>
            <a:noFill/>
          </a:ln>
        </p:spPr>
      </p:pic>
      <p:pic>
        <p:nvPicPr>
          <p:cNvPr id="150" name="Picture 7" descr=""/>
          <p:cNvPicPr/>
          <p:nvPr/>
        </p:nvPicPr>
        <p:blipFill>
          <a:blip r:embed="rId2"/>
          <a:stretch/>
        </p:blipFill>
        <p:spPr>
          <a:xfrm>
            <a:off x="11261520" y="159480"/>
            <a:ext cx="685080" cy="67572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Scepticism</a:t>
            </a:r>
            <a:endParaRPr b="0" lang="en-GB" sz="1800" spc="-1" strike="noStrike">
              <a:solidFill>
                <a:srgbClr val="000000"/>
              </a:solidFill>
              <a:uFill>
                <a:solidFill>
                  <a:srgbClr val="ffffff"/>
                </a:solidFill>
              </a:uFill>
              <a:latin typeface="Arial"/>
            </a:endParaRPr>
          </a:p>
        </p:txBody>
      </p:sp>
      <p:sp>
        <p:nvSpPr>
          <p:cNvPr id="152"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a:lnSpc>
                <a:spcPct val="100000"/>
              </a:lnSpc>
            </a:pPr>
            <a:r>
              <a:rPr b="0" lang="en-GB" sz="2800" spc="-1" strike="noStrike">
                <a:solidFill>
                  <a:srgbClr val="000000"/>
                </a:solidFill>
                <a:uFill>
                  <a:solidFill>
                    <a:srgbClr val="ffffff"/>
                  </a:solidFill>
                </a:uFill>
                <a:latin typeface="Calibri"/>
              </a:rPr>
              <a:t>https://en.wikipedia.org/wiki/Heraclitus</a:t>
            </a:r>
            <a:endParaRPr b="0" lang="en-GB" sz="1800" spc="-1" strike="noStrike">
              <a:solidFill>
                <a:srgbClr val="000000"/>
              </a:solidFill>
              <a:uFill>
                <a:solidFill>
                  <a:srgbClr val="ffffff"/>
                </a:solidFill>
              </a:uFill>
              <a:latin typeface="Arial"/>
            </a:endParaRPr>
          </a:p>
          <a:p>
            <a:pPr>
              <a:lnSpc>
                <a:spcPct val="100000"/>
              </a:lnSpc>
            </a:pPr>
            <a:r>
              <a:rPr b="0" lang="en-GB" sz="2800" spc="-1" strike="noStrike">
                <a:solidFill>
                  <a:srgbClr val="000000"/>
                </a:solidFill>
                <a:uFill>
                  <a:solidFill>
                    <a:srgbClr val="ffffff"/>
                  </a:solidFill>
                </a:uFill>
                <a:latin typeface="Calibri"/>
              </a:rPr>
              <a:t>Heraclitus: «Panta rhei» = «Everything flows.»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0" lang="en-GB" sz="2800" spc="-1" strike="noStrike">
                <a:solidFill>
                  <a:srgbClr val="000000"/>
                </a:solidFill>
                <a:uFill>
                  <a:solidFill>
                    <a:srgbClr val="ffffff"/>
                  </a:solidFill>
                </a:uFill>
                <a:latin typeface="Calibri"/>
              </a:rPr>
              <a:t>"We both step and do not step in the same rivers. We are and are not.“</a:t>
            </a:r>
            <a:endParaRPr b="0" lang="en-GB" sz="1800" spc="-1" strike="noStrike">
              <a:solidFill>
                <a:srgbClr val="000000"/>
              </a:solidFill>
              <a:uFill>
                <a:solidFill>
                  <a:srgbClr val="ffffff"/>
                </a:solidFill>
              </a:uFill>
              <a:latin typeface="Arial"/>
            </a:endParaRPr>
          </a:p>
          <a:p>
            <a:pPr>
              <a:lnSpc>
                <a:spcPct val="100000"/>
              </a:lnSpc>
            </a:pPr>
            <a:r>
              <a:rPr b="0" lang="en-GB" sz="2800" spc="-1" strike="noStrike">
                <a:solidFill>
                  <a:srgbClr val="000000"/>
                </a:solidFill>
                <a:uFill>
                  <a:solidFill>
                    <a:srgbClr val="ffffff"/>
                  </a:solidFill>
                </a:uFill>
                <a:latin typeface="Calibri"/>
              </a:rPr>
              <a:t>"You will not find anything, in which the </a:t>
            </a:r>
            <a:r>
              <a:rPr b="0" lang="en-GB" sz="2800" spc="-1" strike="noStrike" u="sng">
                <a:solidFill>
                  <a:srgbClr val="0000ff"/>
                </a:solidFill>
                <a:uFill>
                  <a:solidFill>
                    <a:srgbClr val="ffffff"/>
                  </a:solidFill>
                </a:uFill>
                <a:latin typeface="Calibri"/>
                <a:hlinkClick r:id="rId1"/>
              </a:rPr>
              <a:t>river</a:t>
            </a:r>
            <a:r>
              <a:rPr b="0" lang="en-GB" sz="2800" spc="-1" strike="noStrike">
                <a:solidFill>
                  <a:srgbClr val="000000"/>
                </a:solidFill>
                <a:uFill>
                  <a:solidFill>
                    <a:srgbClr val="ffffff"/>
                  </a:solidFill>
                </a:uFill>
                <a:latin typeface="Calibri"/>
              </a:rPr>
              <a:t> remains constant. ... Just the fact, that there is a particular </a:t>
            </a:r>
            <a:r>
              <a:rPr b="0" lang="en-GB" sz="2800" spc="-1" strike="noStrike" u="sng">
                <a:solidFill>
                  <a:srgbClr val="0000ff"/>
                </a:solidFill>
                <a:uFill>
                  <a:solidFill>
                    <a:srgbClr val="ffffff"/>
                  </a:solidFill>
                </a:uFill>
                <a:latin typeface="Calibri"/>
                <a:hlinkClick r:id="rId2"/>
              </a:rPr>
              <a:t>river bed</a:t>
            </a:r>
            <a:r>
              <a:rPr b="0" lang="en-GB" sz="2800" spc="-1" strike="noStrike">
                <a:solidFill>
                  <a:srgbClr val="000000"/>
                </a:solidFill>
                <a:uFill>
                  <a:solidFill>
                    <a:srgbClr val="ffffff"/>
                  </a:solidFill>
                </a:uFill>
                <a:latin typeface="Calibri"/>
              </a:rPr>
              <a:t>, that there is a </a:t>
            </a:r>
            <a:r>
              <a:rPr b="0" lang="en-GB" sz="2800" spc="-1" strike="noStrike" u="sng">
                <a:solidFill>
                  <a:srgbClr val="0000ff"/>
                </a:solidFill>
                <a:uFill>
                  <a:solidFill>
                    <a:srgbClr val="ffffff"/>
                  </a:solidFill>
                </a:uFill>
                <a:latin typeface="Calibri"/>
                <a:hlinkClick r:id="rId3"/>
              </a:rPr>
              <a:t>source</a:t>
            </a:r>
            <a:r>
              <a:rPr b="0" lang="en-GB" sz="2800" spc="-1" strike="noStrike">
                <a:solidFill>
                  <a:srgbClr val="000000"/>
                </a:solidFill>
                <a:uFill>
                  <a:solidFill>
                    <a:srgbClr val="ffffff"/>
                  </a:solidFill>
                </a:uFill>
                <a:latin typeface="Calibri"/>
              </a:rPr>
              <a:t> and a </a:t>
            </a:r>
            <a:r>
              <a:rPr b="0" lang="en-GB" sz="2800" spc="-1" strike="noStrike" u="sng">
                <a:solidFill>
                  <a:srgbClr val="0000ff"/>
                </a:solidFill>
                <a:uFill>
                  <a:solidFill>
                    <a:srgbClr val="ffffff"/>
                  </a:solidFill>
                </a:uFill>
                <a:latin typeface="Calibri"/>
                <a:hlinkClick r:id="rId4"/>
              </a:rPr>
              <a:t>estuary</a:t>
            </a:r>
            <a:r>
              <a:rPr b="0" lang="en-GB" sz="2800" spc="-1" strike="noStrike">
                <a:solidFill>
                  <a:srgbClr val="000000"/>
                </a:solidFill>
                <a:uFill>
                  <a:solidFill>
                    <a:srgbClr val="ffffff"/>
                  </a:solidFill>
                </a:uFill>
                <a:latin typeface="Calibri"/>
              </a:rPr>
              <a:t> etc. is something, that stays identical. And this is ... the </a:t>
            </a:r>
            <a:r>
              <a:rPr b="0" lang="en-GB" sz="2800" spc="-1" strike="noStrike" u="sng">
                <a:solidFill>
                  <a:srgbClr val="0000ff"/>
                </a:solidFill>
                <a:uFill>
                  <a:solidFill>
                    <a:srgbClr val="ffffff"/>
                  </a:solidFill>
                </a:uFill>
                <a:latin typeface="Calibri"/>
                <a:hlinkClick r:id="rId5"/>
              </a:rPr>
              <a:t>concept</a:t>
            </a:r>
            <a:r>
              <a:rPr b="0" lang="en-GB" sz="2800" spc="-1" strike="noStrike">
                <a:solidFill>
                  <a:srgbClr val="000000"/>
                </a:solidFill>
                <a:uFill>
                  <a:solidFill>
                    <a:srgbClr val="ffffff"/>
                  </a:solidFill>
                </a:uFill>
                <a:latin typeface="Calibri"/>
              </a:rPr>
              <a:t> of a river“ (Karl-Martin Dietz)</a:t>
            </a:r>
            <a:endParaRPr b="0" lang="en-GB" sz="1800" spc="-1" strike="noStrike">
              <a:solidFill>
                <a:srgbClr val="000000"/>
              </a:solidFill>
              <a:uFill>
                <a:solidFill>
                  <a:srgbClr val="ffffff"/>
                </a:solidFill>
              </a:uFill>
              <a:latin typeface="Arial"/>
            </a:endParaRPr>
          </a:p>
        </p:txBody>
      </p:sp>
      <p:pic>
        <p:nvPicPr>
          <p:cNvPr id="153" name="Picture 4" descr=""/>
          <p:cNvPicPr/>
          <p:nvPr/>
        </p:nvPicPr>
        <p:blipFill>
          <a:blip r:embed="rId6"/>
          <a:stretch/>
        </p:blipFill>
        <p:spPr>
          <a:xfrm>
            <a:off x="252720" y="159480"/>
            <a:ext cx="951840" cy="951840"/>
          </a:xfrm>
          <a:prstGeom prst="rect">
            <a:avLst/>
          </a:prstGeom>
          <a:ln>
            <a:noFill/>
          </a:ln>
        </p:spPr>
      </p:pic>
      <p:pic>
        <p:nvPicPr>
          <p:cNvPr id="154" name="Picture 7" descr=""/>
          <p:cNvPicPr/>
          <p:nvPr/>
        </p:nvPicPr>
        <p:blipFill>
          <a:blip r:embed="rId7"/>
          <a:stretch/>
        </p:blipFill>
        <p:spPr>
          <a:xfrm>
            <a:off x="11261520" y="159480"/>
            <a:ext cx="685080" cy="67572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i="1" lang="en-GB" sz="4400" spc="-1" strike="noStrike">
                <a:solidFill>
                  <a:srgbClr val="000000"/>
                </a:solidFill>
                <a:uFill>
                  <a:solidFill>
                    <a:srgbClr val="ffffff"/>
                  </a:solidFill>
                </a:uFill>
                <a:latin typeface="Calibri Light"/>
              </a:rPr>
              <a:t>On Certainty</a:t>
            </a:r>
            <a:r>
              <a:rPr b="0" lang="en-GB" sz="4400" spc="-1" strike="noStrike">
                <a:solidFill>
                  <a:srgbClr val="000000"/>
                </a:solidFill>
                <a:uFill>
                  <a:solidFill>
                    <a:srgbClr val="ffffff"/>
                  </a:solidFill>
                </a:uFill>
                <a:latin typeface="Calibri Light"/>
              </a:rPr>
              <a:t> [OC] §467</a:t>
            </a:r>
            <a:endParaRPr b="0" lang="en-GB" sz="1800" spc="-1" strike="noStrike">
              <a:solidFill>
                <a:srgbClr val="000000"/>
              </a:solidFill>
              <a:uFill>
                <a:solidFill>
                  <a:srgbClr val="ffffff"/>
                </a:solidFill>
              </a:uFill>
              <a:latin typeface="Arial"/>
            </a:endParaRPr>
          </a:p>
        </p:txBody>
      </p:sp>
      <p:sp>
        <p:nvSpPr>
          <p:cNvPr id="79"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«I am sitting with a philosopher in the garden; he says again and again «I know that that’s a tree», pointing to a tree that is near us. Someone else arrives and hears this, and I tell him: «This fellow isn’t insane. We are only doing philosophy.»»</a:t>
            </a:r>
            <a:endParaRPr b="0" lang="en-GB" sz="1800" spc="-1" strike="noStrike">
              <a:solidFill>
                <a:srgbClr val="000000"/>
              </a:solidFill>
              <a:uFill>
                <a:solidFill>
                  <a:srgbClr val="ffffff"/>
                </a:solidFill>
              </a:uFill>
              <a:latin typeface="Arial"/>
            </a:endParaRPr>
          </a:p>
        </p:txBody>
      </p:sp>
      <p:pic>
        <p:nvPicPr>
          <p:cNvPr id="80" name="Picture 4" descr=""/>
          <p:cNvPicPr/>
          <p:nvPr/>
        </p:nvPicPr>
        <p:blipFill>
          <a:blip r:embed="rId1"/>
          <a:stretch/>
        </p:blipFill>
        <p:spPr>
          <a:xfrm>
            <a:off x="252720" y="159480"/>
            <a:ext cx="951840" cy="951840"/>
          </a:xfrm>
          <a:prstGeom prst="rect">
            <a:avLst/>
          </a:prstGeom>
          <a:ln>
            <a:noFill/>
          </a:ln>
        </p:spPr>
      </p:pic>
      <p:pic>
        <p:nvPicPr>
          <p:cNvPr id="81" name="Picture 7" descr=""/>
          <p:cNvPicPr/>
          <p:nvPr/>
        </p:nvPicPr>
        <p:blipFill>
          <a:blip r:embed="rId2"/>
          <a:stretch/>
        </p:blipFill>
        <p:spPr>
          <a:xfrm>
            <a:off x="11261520" y="159480"/>
            <a:ext cx="685080" cy="6757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Overview</a:t>
            </a:r>
            <a:endParaRPr b="0" lang="en-GB" sz="1800" spc="-1" strike="noStrike">
              <a:solidFill>
                <a:srgbClr val="000000"/>
              </a:solidFill>
              <a:uFill>
                <a:solidFill>
                  <a:srgbClr val="ffffff"/>
                </a:solidFill>
              </a:uFill>
              <a:latin typeface="Arial"/>
            </a:endParaRPr>
          </a:p>
        </p:txBody>
      </p:sp>
      <p:sp>
        <p:nvSpPr>
          <p:cNvPr id="83"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100000"/>
              </a:lnSpc>
              <a:buClr>
                <a:srgbClr val="000000"/>
              </a:buClr>
              <a:buFont typeface="Arial"/>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en-GB" sz="2800" spc="-1" strike="noStrike">
                <a:solidFill>
                  <a:srgbClr val="000000"/>
                </a:solidFill>
                <a:uFill>
                  <a:solidFill>
                    <a:srgbClr val="ffffff"/>
                  </a:solidFill>
                </a:uFill>
                <a:latin typeface="Calibri"/>
              </a:rPr>
              <a:t>The main theme of On Certainty: epistemology and scepticism</a:t>
            </a:r>
            <a:endParaRPr b="0" lang="en-GB"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en-GB" sz="2800" spc="-1" strike="noStrike">
                <a:solidFill>
                  <a:srgbClr val="000000"/>
                </a:solidFill>
                <a:uFill>
                  <a:solidFill>
                    <a:srgbClr val="ffffff"/>
                  </a:solidFill>
                </a:uFill>
                <a:latin typeface="Calibri"/>
              </a:rPr>
              <a:t>Some highlights from the scepticist tradition</a:t>
            </a:r>
            <a:endParaRPr b="0" lang="en-GB"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en-GB" sz="2800" spc="-1" strike="noStrike">
                <a:solidFill>
                  <a:srgbClr val="000000"/>
                </a:solidFill>
                <a:uFill>
                  <a:solidFill>
                    <a:srgbClr val="ffffff"/>
                  </a:solidFill>
                </a:uFill>
                <a:latin typeface="Calibri"/>
              </a:rPr>
              <a:t>Moore’s response to scepticism</a:t>
            </a:r>
            <a:endParaRPr b="0" lang="en-GB"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en-GB" sz="2800" spc="-1" strike="noStrike">
                <a:solidFill>
                  <a:srgbClr val="000000"/>
                </a:solidFill>
                <a:uFill>
                  <a:solidFill>
                    <a:srgbClr val="ffffff"/>
                  </a:solidFill>
                </a:uFill>
                <a:latin typeface="Calibri"/>
              </a:rPr>
              <a:t>Wittgenstein’s response to Moore</a:t>
            </a:r>
            <a:endParaRPr b="0" lang="en-GB" sz="1800" spc="-1" strike="noStrike">
              <a:solidFill>
                <a:srgbClr val="000000"/>
              </a:solidFill>
              <a:uFill>
                <a:solidFill>
                  <a:srgbClr val="ffffff"/>
                </a:solidFill>
              </a:uFill>
              <a:latin typeface="Arial"/>
            </a:endParaRPr>
          </a:p>
        </p:txBody>
      </p:sp>
      <p:pic>
        <p:nvPicPr>
          <p:cNvPr id="84" name="Picture 4" descr=""/>
          <p:cNvPicPr/>
          <p:nvPr/>
        </p:nvPicPr>
        <p:blipFill>
          <a:blip r:embed="rId1"/>
          <a:stretch/>
        </p:blipFill>
        <p:spPr>
          <a:xfrm>
            <a:off x="252720" y="159480"/>
            <a:ext cx="951840" cy="951840"/>
          </a:xfrm>
          <a:prstGeom prst="rect">
            <a:avLst/>
          </a:prstGeom>
          <a:ln>
            <a:noFill/>
          </a:ln>
        </p:spPr>
      </p:pic>
      <p:pic>
        <p:nvPicPr>
          <p:cNvPr id="85" name="Picture 7" descr=""/>
          <p:cNvPicPr/>
          <p:nvPr/>
        </p:nvPicPr>
        <p:blipFill>
          <a:blip r:embed="rId2"/>
          <a:stretch/>
        </p:blipFill>
        <p:spPr>
          <a:xfrm>
            <a:off x="11261520" y="159480"/>
            <a:ext cx="685080" cy="6757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Heraclitus</a:t>
            </a:r>
            <a:endParaRPr b="0" lang="en-GB" sz="1800" spc="-1" strike="noStrike">
              <a:solidFill>
                <a:srgbClr val="000000"/>
              </a:solidFill>
              <a:uFill>
                <a:solidFill>
                  <a:srgbClr val="ffffff"/>
                </a:solidFill>
              </a:uFill>
              <a:latin typeface="Arial"/>
            </a:endParaRPr>
          </a:p>
        </p:txBody>
      </p:sp>
      <p:sp>
        <p:nvSpPr>
          <p:cNvPr id="87"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«Panta rhei» = «Everything flows.»</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«No man ever steps into the same river twice.»</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«Everything changes and nothing remains still ... and ... you cannot step twice into the same stream»</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400" spc="-1" strike="noStrike">
                <a:solidFill>
                  <a:srgbClr val="000000"/>
                </a:solidFill>
                <a:uFill>
                  <a:solidFill>
                    <a:srgbClr val="ffffff"/>
                  </a:solidFill>
                </a:uFill>
                <a:latin typeface="Calibri"/>
              </a:rPr>
              <a:t>(cf. e.g. </a:t>
            </a:r>
            <a:r>
              <a:rPr b="0" lang="en-GB" sz="2400" spc="-1" strike="noStrike" u="sng">
                <a:solidFill>
                  <a:srgbClr val="0000ff"/>
                </a:solidFill>
                <a:uFill>
                  <a:solidFill>
                    <a:srgbClr val="ffffff"/>
                  </a:solidFill>
                </a:uFill>
                <a:latin typeface="Calibri"/>
                <a:hlinkClick r:id="rId1"/>
              </a:rPr>
              <a:t>William Harris: Heraclitus – The Complete Philosophical Fragments</a:t>
            </a:r>
            <a:r>
              <a:rPr b="0" lang="en-GB" sz="2400" spc="-1" strike="noStrike">
                <a:solidFill>
                  <a:srgbClr val="000000"/>
                </a:solidFill>
                <a:uFill>
                  <a:solidFill>
                    <a:srgbClr val="ffffff"/>
                  </a:solidFill>
                </a:uFill>
                <a:latin typeface="Calibri"/>
              </a:rPr>
              <a:t>)</a:t>
            </a:r>
            <a:endParaRPr b="0" lang="en-GB" sz="1800" spc="-1" strike="noStrike">
              <a:solidFill>
                <a:srgbClr val="000000"/>
              </a:solidFill>
              <a:uFill>
                <a:solidFill>
                  <a:srgbClr val="ffffff"/>
                </a:solidFill>
              </a:uFill>
              <a:latin typeface="Arial"/>
            </a:endParaRPr>
          </a:p>
        </p:txBody>
      </p:sp>
      <p:pic>
        <p:nvPicPr>
          <p:cNvPr id="88" name="Picture 4" descr=""/>
          <p:cNvPicPr/>
          <p:nvPr/>
        </p:nvPicPr>
        <p:blipFill>
          <a:blip r:embed="rId2"/>
          <a:stretch/>
        </p:blipFill>
        <p:spPr>
          <a:xfrm>
            <a:off x="252720" y="159480"/>
            <a:ext cx="951840" cy="951840"/>
          </a:xfrm>
          <a:prstGeom prst="rect">
            <a:avLst/>
          </a:prstGeom>
          <a:ln>
            <a:noFill/>
          </a:ln>
        </p:spPr>
      </p:pic>
      <p:pic>
        <p:nvPicPr>
          <p:cNvPr id="89" name="Picture 7" descr=""/>
          <p:cNvPicPr/>
          <p:nvPr/>
        </p:nvPicPr>
        <p:blipFill>
          <a:blip r:embed="rId3"/>
          <a:stretch/>
        </p:blipFill>
        <p:spPr>
          <a:xfrm>
            <a:off x="11261520" y="159480"/>
            <a:ext cx="685080" cy="675720"/>
          </a:xfrm>
          <a:prstGeom prst="rect">
            <a:avLst/>
          </a:prstGeom>
          <a:ln>
            <a:noFill/>
          </a:ln>
        </p:spPr>
      </p:pic>
      <p:pic>
        <p:nvPicPr>
          <p:cNvPr id="90" name="" descr=""/>
          <p:cNvPicPr/>
          <p:nvPr/>
        </p:nvPicPr>
        <p:blipFill>
          <a:blip r:embed="rId4"/>
          <a:stretch/>
        </p:blipFill>
        <p:spPr>
          <a:xfrm>
            <a:off x="1395360" y="869040"/>
            <a:ext cx="3428280" cy="2658600"/>
          </a:xfrm>
          <a:prstGeom prst="rect">
            <a:avLst/>
          </a:prstGeom>
          <a:ln>
            <a:noFill/>
          </a:ln>
        </p:spPr>
      </p:pic>
      <p:pic>
        <p:nvPicPr>
          <p:cNvPr id="91" name="" descr=""/>
          <p:cNvPicPr/>
          <p:nvPr/>
        </p:nvPicPr>
        <p:blipFill>
          <a:blip r:embed="rId5"/>
          <a:stretch/>
        </p:blipFill>
        <p:spPr>
          <a:xfrm>
            <a:off x="8280000" y="961920"/>
            <a:ext cx="2856960" cy="37177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Descartes’ sceptical method</a:t>
            </a:r>
            <a:endParaRPr b="0" lang="en-GB" sz="1800" spc="-1" strike="noStrike">
              <a:solidFill>
                <a:srgbClr val="000000"/>
              </a:solidFill>
              <a:uFill>
                <a:solidFill>
                  <a:srgbClr val="ffffff"/>
                </a:solidFill>
              </a:uFill>
              <a:latin typeface="Arial"/>
            </a:endParaRPr>
          </a:p>
        </p:txBody>
      </p:sp>
      <p:sp>
        <p:nvSpPr>
          <p:cNvPr id="93"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All knowledge must stem from the mind (rationalism).</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To systematically doubt anything which can be doubted...</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...so as to arrive at something indubitable, a basis for knowledge</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What can be doubted? Tradition, sensory knowledge, dream/awake, mathematics…</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But I cannot doubt that I am doubting! Therefore I am thinking. Therefore I exist. “Cogito ergo sum.”</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And God guarantees that I can also attain more knowledge.</a:t>
            </a:r>
            <a:endParaRPr b="0" lang="en-GB" sz="1800" spc="-1" strike="noStrike">
              <a:solidFill>
                <a:srgbClr val="000000"/>
              </a:solidFill>
              <a:uFill>
                <a:solidFill>
                  <a:srgbClr val="ffffff"/>
                </a:solidFill>
              </a:uFill>
              <a:latin typeface="Arial"/>
            </a:endParaRPr>
          </a:p>
        </p:txBody>
      </p:sp>
      <p:pic>
        <p:nvPicPr>
          <p:cNvPr id="94" name="Picture 4" descr=""/>
          <p:cNvPicPr/>
          <p:nvPr/>
        </p:nvPicPr>
        <p:blipFill>
          <a:blip r:embed="rId1"/>
          <a:stretch/>
        </p:blipFill>
        <p:spPr>
          <a:xfrm>
            <a:off x="252720" y="159480"/>
            <a:ext cx="951840" cy="951840"/>
          </a:xfrm>
          <a:prstGeom prst="rect">
            <a:avLst/>
          </a:prstGeom>
          <a:ln>
            <a:noFill/>
          </a:ln>
        </p:spPr>
      </p:pic>
      <p:pic>
        <p:nvPicPr>
          <p:cNvPr id="95" name="Picture 7" descr=""/>
          <p:cNvPicPr/>
          <p:nvPr/>
        </p:nvPicPr>
        <p:blipFill>
          <a:blip r:embed="rId2"/>
          <a:stretch/>
        </p:blipFill>
        <p:spPr>
          <a:xfrm>
            <a:off x="11261520" y="159480"/>
            <a:ext cx="685080" cy="675720"/>
          </a:xfrm>
          <a:prstGeom prst="rect">
            <a:avLst/>
          </a:prstGeom>
          <a:ln>
            <a:noFill/>
          </a:ln>
        </p:spPr>
      </p:pic>
      <p:pic>
        <p:nvPicPr>
          <p:cNvPr id="96" name="" descr=""/>
          <p:cNvPicPr/>
          <p:nvPr/>
        </p:nvPicPr>
        <p:blipFill>
          <a:blip r:embed="rId3"/>
          <a:stretch/>
        </p:blipFill>
        <p:spPr>
          <a:xfrm>
            <a:off x="9648000" y="879840"/>
            <a:ext cx="2304000" cy="28162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Hume’s problem of induction</a:t>
            </a:r>
            <a:endParaRPr b="0" lang="en-GB" sz="1800" spc="-1" strike="noStrike">
              <a:solidFill>
                <a:srgbClr val="000000"/>
              </a:solidFill>
              <a:uFill>
                <a:solidFill>
                  <a:srgbClr val="ffffff"/>
                </a:solidFill>
              </a:uFill>
              <a:latin typeface="Arial"/>
            </a:endParaRPr>
          </a:p>
        </p:txBody>
      </p:sp>
      <p:sp>
        <p:nvSpPr>
          <p:cNvPr id="98"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All knowledge must stem from the senses (empiricism).</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Impressions and ideas</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Hume’s example of billiards: we can sense contact between A and B; and we can sense succession of events (x happens before y); but we cannot sense </a:t>
            </a:r>
            <a:r>
              <a:rPr b="0" i="1" lang="en-GB" sz="2800" spc="-1" strike="noStrike">
                <a:solidFill>
                  <a:srgbClr val="000000"/>
                </a:solidFill>
                <a:uFill>
                  <a:solidFill>
                    <a:srgbClr val="ffffff"/>
                  </a:solidFill>
                </a:uFill>
                <a:latin typeface="Calibri"/>
              </a:rPr>
              <a:t>necessity</a:t>
            </a:r>
            <a:r>
              <a:rPr b="0" lang="en-GB" sz="2800" spc="-1" strike="noStrike">
                <a:solidFill>
                  <a:srgbClr val="000000"/>
                </a:solidFill>
                <a:uFill>
                  <a:solidFill>
                    <a:srgbClr val="ffffff"/>
                  </a:solidFill>
                </a:uFill>
                <a:latin typeface="Calibri"/>
              </a:rPr>
              <a:t> – therefore we cannot really </a:t>
            </a:r>
            <a:r>
              <a:rPr b="0" i="1" lang="en-GB" sz="2800" spc="-1" strike="noStrike">
                <a:solidFill>
                  <a:srgbClr val="000000"/>
                </a:solidFill>
                <a:uFill>
                  <a:solidFill>
                    <a:srgbClr val="ffffff"/>
                  </a:solidFill>
                </a:uFill>
                <a:latin typeface="Calibri"/>
              </a:rPr>
              <a:t>know</a:t>
            </a:r>
            <a:r>
              <a:rPr b="0" lang="en-GB" sz="2800" spc="-1" strike="noStrike">
                <a:solidFill>
                  <a:srgbClr val="000000"/>
                </a:solidFill>
                <a:uFill>
                  <a:solidFill>
                    <a:srgbClr val="ffffff"/>
                  </a:solidFill>
                </a:uFill>
                <a:latin typeface="Calibri"/>
              </a:rPr>
              <a:t> cause and effect.</a:t>
            </a:r>
            <a:endParaRPr b="0" lang="en-GB" sz="1800" spc="-1" strike="noStrike">
              <a:solidFill>
                <a:srgbClr val="000000"/>
              </a:solidFill>
              <a:uFill>
                <a:solidFill>
                  <a:srgbClr val="ffffff"/>
                </a:solidFill>
              </a:uFill>
              <a:latin typeface="Arial"/>
            </a:endParaRPr>
          </a:p>
        </p:txBody>
      </p:sp>
      <p:pic>
        <p:nvPicPr>
          <p:cNvPr id="99" name="Picture 4" descr=""/>
          <p:cNvPicPr/>
          <p:nvPr/>
        </p:nvPicPr>
        <p:blipFill>
          <a:blip r:embed="rId1"/>
          <a:stretch/>
        </p:blipFill>
        <p:spPr>
          <a:xfrm>
            <a:off x="252720" y="159480"/>
            <a:ext cx="951840" cy="951840"/>
          </a:xfrm>
          <a:prstGeom prst="rect">
            <a:avLst/>
          </a:prstGeom>
          <a:ln>
            <a:noFill/>
          </a:ln>
        </p:spPr>
      </p:pic>
      <p:pic>
        <p:nvPicPr>
          <p:cNvPr id="100" name="Picture 7" descr=""/>
          <p:cNvPicPr/>
          <p:nvPr/>
        </p:nvPicPr>
        <p:blipFill>
          <a:blip r:embed="rId2"/>
          <a:stretch/>
        </p:blipFill>
        <p:spPr>
          <a:xfrm>
            <a:off x="11261520" y="159480"/>
            <a:ext cx="685080" cy="675720"/>
          </a:xfrm>
          <a:prstGeom prst="rect">
            <a:avLst/>
          </a:prstGeom>
          <a:ln>
            <a:noFill/>
          </a:ln>
        </p:spPr>
      </p:pic>
      <p:pic>
        <p:nvPicPr>
          <p:cNvPr id="101" name="" descr=""/>
          <p:cNvPicPr/>
          <p:nvPr/>
        </p:nvPicPr>
        <p:blipFill>
          <a:blip r:embed="rId3"/>
          <a:stretch/>
        </p:blipFill>
        <p:spPr>
          <a:xfrm>
            <a:off x="9437760" y="938520"/>
            <a:ext cx="2514240" cy="30934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i="1" lang="en-GB" sz="4400" spc="-1" strike="noStrike">
                <a:solidFill>
                  <a:srgbClr val="000000"/>
                </a:solidFill>
                <a:uFill>
                  <a:solidFill>
                    <a:srgbClr val="ffffff"/>
                  </a:solidFill>
                </a:uFill>
                <a:latin typeface="Calibri Light"/>
              </a:rPr>
              <a:t>On Certainty</a:t>
            </a:r>
            <a:r>
              <a:rPr b="0" lang="en-GB" sz="4400" spc="-1" strike="noStrike">
                <a:solidFill>
                  <a:srgbClr val="000000"/>
                </a:solidFill>
                <a:uFill>
                  <a:solidFill>
                    <a:srgbClr val="ffffff"/>
                  </a:solidFill>
                </a:uFill>
                <a:latin typeface="Calibri Light"/>
              </a:rPr>
              <a:t> [OC] §467</a:t>
            </a:r>
            <a:endParaRPr b="0" lang="en-GB" sz="1800" spc="-1" strike="noStrike">
              <a:solidFill>
                <a:srgbClr val="000000"/>
              </a:solidFill>
              <a:uFill>
                <a:solidFill>
                  <a:srgbClr val="ffffff"/>
                </a:solidFill>
              </a:uFill>
              <a:latin typeface="Arial"/>
            </a:endParaRPr>
          </a:p>
        </p:txBody>
      </p:sp>
      <p:sp>
        <p:nvSpPr>
          <p:cNvPr id="103"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«I am sitting with a philosopher in the garden; he says again and again «I know that that’s a tree», pointing to a tree that is near us. Someone else arrives and hears this, and I tell him: «This fellow isn’t insane. We are only doing philosophy.»»</a:t>
            </a:r>
            <a:endParaRPr b="0" lang="en-GB" sz="1800" spc="-1" strike="noStrike">
              <a:solidFill>
                <a:srgbClr val="000000"/>
              </a:solidFill>
              <a:uFill>
                <a:solidFill>
                  <a:srgbClr val="ffffff"/>
                </a:solidFill>
              </a:uFill>
              <a:latin typeface="Arial"/>
            </a:endParaRPr>
          </a:p>
        </p:txBody>
      </p:sp>
      <p:pic>
        <p:nvPicPr>
          <p:cNvPr id="104" name="Picture 4" descr=""/>
          <p:cNvPicPr/>
          <p:nvPr/>
        </p:nvPicPr>
        <p:blipFill>
          <a:blip r:embed="rId1"/>
          <a:stretch/>
        </p:blipFill>
        <p:spPr>
          <a:xfrm>
            <a:off x="252720" y="159480"/>
            <a:ext cx="951840" cy="951840"/>
          </a:xfrm>
          <a:prstGeom prst="rect">
            <a:avLst/>
          </a:prstGeom>
          <a:ln>
            <a:noFill/>
          </a:ln>
        </p:spPr>
      </p:pic>
      <p:pic>
        <p:nvPicPr>
          <p:cNvPr id="105" name="Picture 7" descr=""/>
          <p:cNvPicPr/>
          <p:nvPr/>
        </p:nvPicPr>
        <p:blipFill>
          <a:blip r:embed="rId2"/>
          <a:stretch/>
        </p:blipFill>
        <p:spPr>
          <a:xfrm>
            <a:off x="11261520" y="159480"/>
            <a:ext cx="685080" cy="6757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George Edward Moore</a:t>
            </a:r>
            <a:endParaRPr b="0" lang="en-GB" sz="1800" spc="-1" strike="noStrike">
              <a:solidFill>
                <a:srgbClr val="000000"/>
              </a:solidFill>
              <a:uFill>
                <a:solidFill>
                  <a:srgbClr val="ffffff"/>
                </a:solidFill>
              </a:uFill>
              <a:latin typeface="Arial"/>
            </a:endParaRPr>
          </a:p>
        </p:txBody>
      </p:sp>
      <p:sp>
        <p:nvSpPr>
          <p:cNvPr id="107"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Common sense’ philosophy</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Proof of an external world.” (1939)</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Examples of ‘obviously true propositions’:</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I know that this is a tree.’</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Here is one hand. And here is another.’</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The earth has existed longer than five minutes.’</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Wittgenstein’s question: What does it mean to say “I </a:t>
            </a:r>
            <a:r>
              <a:rPr b="0" i="1" lang="en-GB" sz="2800" spc="-1" strike="noStrike">
                <a:solidFill>
                  <a:srgbClr val="000000"/>
                </a:solidFill>
                <a:uFill>
                  <a:solidFill>
                    <a:srgbClr val="ffffff"/>
                  </a:solidFill>
                </a:uFill>
                <a:latin typeface="Calibri"/>
              </a:rPr>
              <a:t>know</a:t>
            </a:r>
            <a:r>
              <a:rPr b="0" lang="en-GB" sz="2800" spc="-1" strike="noStrike">
                <a:solidFill>
                  <a:srgbClr val="000000"/>
                </a:solidFill>
                <a:uFill>
                  <a:solidFill>
                    <a:srgbClr val="ffffff"/>
                  </a:solidFill>
                </a:uFill>
                <a:latin typeface="Calibri"/>
              </a:rPr>
              <a:t> I have two hands”? (The “peculiar role played by certain empirical propositions in our discourse.”)</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08" name="Picture 4" descr=""/>
          <p:cNvPicPr/>
          <p:nvPr/>
        </p:nvPicPr>
        <p:blipFill>
          <a:blip r:embed="rId1"/>
          <a:stretch/>
        </p:blipFill>
        <p:spPr>
          <a:xfrm>
            <a:off x="252720" y="159480"/>
            <a:ext cx="951840" cy="951840"/>
          </a:xfrm>
          <a:prstGeom prst="rect">
            <a:avLst/>
          </a:prstGeom>
          <a:ln>
            <a:noFill/>
          </a:ln>
        </p:spPr>
      </p:pic>
      <p:pic>
        <p:nvPicPr>
          <p:cNvPr id="109" name="Picture 7" descr=""/>
          <p:cNvPicPr/>
          <p:nvPr/>
        </p:nvPicPr>
        <p:blipFill>
          <a:blip r:embed="rId2"/>
          <a:stretch/>
        </p:blipFill>
        <p:spPr>
          <a:xfrm>
            <a:off x="11261520" y="159480"/>
            <a:ext cx="685080" cy="675720"/>
          </a:xfrm>
          <a:prstGeom prst="rect">
            <a:avLst/>
          </a:prstGeom>
          <a:ln>
            <a:noFill/>
          </a:ln>
        </p:spPr>
      </p:pic>
      <p:pic>
        <p:nvPicPr>
          <p:cNvPr id="110" name="" descr=""/>
          <p:cNvPicPr/>
          <p:nvPr/>
        </p:nvPicPr>
        <p:blipFill>
          <a:blip r:embed="rId3"/>
          <a:stretch/>
        </p:blipFill>
        <p:spPr>
          <a:xfrm>
            <a:off x="9072000" y="1137960"/>
            <a:ext cx="2514240" cy="19580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837720" y="365040"/>
            <a:ext cx="10514880" cy="132480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4400" spc="-1" strike="noStrike">
                <a:solidFill>
                  <a:srgbClr val="000000"/>
                </a:solidFill>
                <a:uFill>
                  <a:solidFill>
                    <a:srgbClr val="ffffff"/>
                  </a:solidFill>
                </a:uFill>
                <a:latin typeface="Calibri Light"/>
              </a:rPr>
              <a:t>The peculiarity of Moore’s props</a:t>
            </a:r>
            <a:endParaRPr b="0" lang="en-GB" sz="1800" spc="-1" strike="noStrike">
              <a:solidFill>
                <a:srgbClr val="000000"/>
              </a:solidFill>
              <a:uFill>
                <a:solidFill>
                  <a:srgbClr val="ffffff"/>
                </a:solidFill>
              </a:uFill>
              <a:latin typeface="Arial"/>
            </a:endParaRPr>
          </a:p>
        </p:txBody>
      </p:sp>
      <p:sp>
        <p:nvSpPr>
          <p:cNvPr id="112" name="CustomShape 2"/>
          <p:cNvSpPr/>
          <p:nvPr/>
        </p:nvSpPr>
        <p:spPr>
          <a:xfrm>
            <a:off x="837720" y="1825560"/>
            <a:ext cx="10514880" cy="4350600"/>
          </a:xfrm>
          <a:prstGeom prst="rect">
            <a:avLst/>
          </a:prstGeom>
          <a:noFill/>
          <a:ln>
            <a:noFill/>
          </a:ln>
        </p:spPr>
        <p:style>
          <a:lnRef idx="0"/>
          <a:fillRef idx="0"/>
          <a:effectRef idx="0"/>
          <a:fontRef idx="minor"/>
        </p:style>
        <p:txBody>
          <a:bodyPr lIns="90000" rIns="90000" tIns="45000" bIns="45000"/>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a:t>
            </a:r>
            <a:r>
              <a:rPr b="0" lang="en-GB" sz="2800" spc="-1" strike="noStrike">
                <a:solidFill>
                  <a:srgbClr val="000000"/>
                </a:solidFill>
                <a:uFill>
                  <a:solidFill>
                    <a:srgbClr val="ffffff"/>
                  </a:solidFill>
                </a:uFill>
                <a:latin typeface="Calibri"/>
              </a:rPr>
              <a:t>The propositions, however, which Moore retails as examples of such known truths are indeed interesting. Not because anyone knows their truth, or believes he knows them, but because they all have a </a:t>
            </a:r>
            <a:r>
              <a:rPr b="0" i="1" lang="en-GB" sz="2800" spc="-1" strike="noStrike">
                <a:solidFill>
                  <a:srgbClr val="000000"/>
                </a:solidFill>
                <a:uFill>
                  <a:solidFill>
                    <a:srgbClr val="ffffff"/>
                  </a:solidFill>
                </a:uFill>
                <a:latin typeface="Calibri"/>
              </a:rPr>
              <a:t>similar</a:t>
            </a:r>
            <a:r>
              <a:rPr b="0" lang="en-GB" sz="2800" spc="-1" strike="noStrike">
                <a:solidFill>
                  <a:srgbClr val="000000"/>
                </a:solidFill>
                <a:uFill>
                  <a:solidFill>
                    <a:srgbClr val="ffffff"/>
                  </a:solidFill>
                </a:uFill>
                <a:latin typeface="Calibri"/>
              </a:rPr>
              <a:t> role in the system of our empirical judgements.</a:t>
            </a:r>
            <a:r>
              <a:rPr b="0" lang="en-GB" sz="2800" spc="-1" strike="noStrike">
                <a:solidFill>
                  <a:srgbClr val="000000"/>
                </a:solidFill>
                <a:uFill>
                  <a:solidFill>
                    <a:srgbClr val="ffffff"/>
                  </a:solidFill>
                </a:uFill>
                <a:latin typeface="Calibri"/>
              </a:rPr>
              <a:t>
</a:t>
            </a:r>
            <a:r>
              <a:rPr b="0" lang="en-GB" sz="2800" spc="-1" strike="noStrike">
                <a:solidFill>
                  <a:srgbClr val="000000"/>
                </a:solidFill>
                <a:uFill>
                  <a:solidFill>
                    <a:srgbClr val="ffffff"/>
                  </a:solidFill>
                </a:uFill>
                <a:latin typeface="Calibri"/>
              </a:rPr>
              <a:t>	</a:t>
            </a:r>
            <a:r>
              <a:rPr b="0" lang="en-GB" sz="2800" spc="-1" strike="noStrike">
                <a:solidFill>
                  <a:srgbClr val="000000"/>
                </a:solidFill>
                <a:uFill>
                  <a:solidFill>
                    <a:srgbClr val="ffffff"/>
                  </a:solidFill>
                </a:uFill>
                <a:latin typeface="Calibri"/>
              </a:rPr>
              <a:t>We don’t, for example, arrive at any of them as a result of investigation.</a:t>
            </a:r>
            <a:r>
              <a:rPr b="0" lang="en-GB" sz="2800" spc="-1" strike="noStrike">
                <a:solidFill>
                  <a:srgbClr val="000000"/>
                </a:solidFill>
                <a:uFill>
                  <a:solidFill>
                    <a:srgbClr val="ffffff"/>
                  </a:solidFill>
                </a:uFill>
                <a:latin typeface="Calibri"/>
              </a:rPr>
              <a:t>
</a:t>
            </a:r>
            <a:r>
              <a:rPr b="0" lang="en-GB" sz="2800" spc="-1" strike="noStrike">
                <a:solidFill>
                  <a:srgbClr val="000000"/>
                </a:solidFill>
                <a:uFill>
                  <a:solidFill>
                    <a:srgbClr val="ffffff"/>
                  </a:solidFill>
                </a:uFill>
                <a:latin typeface="Calibri"/>
              </a:rPr>
              <a:t>	</a:t>
            </a:r>
            <a:r>
              <a:rPr b="0" lang="en-GB" sz="2800" spc="-1" strike="noStrike">
                <a:solidFill>
                  <a:srgbClr val="000000"/>
                </a:solidFill>
                <a:uFill>
                  <a:solidFill>
                    <a:srgbClr val="ffffff"/>
                  </a:solidFill>
                </a:uFill>
                <a:latin typeface="Calibri"/>
              </a:rPr>
              <a:t>There are, e.g., historical investigations and investigations into the shape and also the age of the Earth, but not into whether the Earth has existed during the last hundred years.” (OC§138)</a:t>
            </a:r>
            <a:endParaRPr b="0" lang="en-GB" sz="1800" spc="-1" strike="noStrike">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b="0" lang="en-GB" sz="28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p:txBody>
      </p:sp>
      <p:pic>
        <p:nvPicPr>
          <p:cNvPr id="113" name="Picture 4" descr=""/>
          <p:cNvPicPr/>
          <p:nvPr/>
        </p:nvPicPr>
        <p:blipFill>
          <a:blip r:embed="rId1"/>
          <a:stretch/>
        </p:blipFill>
        <p:spPr>
          <a:xfrm>
            <a:off x="252720" y="159480"/>
            <a:ext cx="951840" cy="951840"/>
          </a:xfrm>
          <a:prstGeom prst="rect">
            <a:avLst/>
          </a:prstGeom>
          <a:ln>
            <a:noFill/>
          </a:ln>
        </p:spPr>
      </p:pic>
      <p:pic>
        <p:nvPicPr>
          <p:cNvPr id="114" name="Picture 7" descr=""/>
          <p:cNvPicPr/>
          <p:nvPr/>
        </p:nvPicPr>
        <p:blipFill>
          <a:blip r:embed="rId2"/>
          <a:stretch/>
        </p:blipFill>
        <p:spPr>
          <a:xfrm>
            <a:off x="11261520" y="159480"/>
            <a:ext cx="685080" cy="6757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684</TotalTime>
  <Application>LibreOffice/5.1.3.2$Windows_x86 LibreOffice_project/644e4637d1d8544fd9f56425bd6cec110e49301b</Application>
  <Words>69</Words>
  <Paragraphs>17</Paragraphs>
  <Company>UiB</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2017-10-06T15:53:11Z</dcterms:created>
  <dc:creator>Rune J. Falch</dc:creator>
  <dc:description/>
  <dc:language>en-GB</dc:language>
  <cp:lastModifiedBy/>
  <dcterms:modified xsi:type="dcterms:W3CDTF">2017-10-11T11:23:55Z</dcterms:modified>
  <cp:revision>12</cp:revision>
  <dc:subject/>
  <dc:title>Wittgenstein’s On Certainty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UiB</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4</vt:i4>
  </property>
</Properties>
</file>