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32"/>
  </p:notesMasterIdLst>
  <p:handoutMasterIdLst>
    <p:handoutMasterId r:id="rId33"/>
  </p:handoutMasterIdLst>
  <p:sldIdLst>
    <p:sldId id="256" r:id="rId2"/>
    <p:sldId id="257" r:id="rId3"/>
    <p:sldId id="258" r:id="rId4"/>
    <p:sldId id="259" r:id="rId5"/>
    <p:sldId id="260" r:id="rId6"/>
    <p:sldId id="264" r:id="rId7"/>
    <p:sldId id="261" r:id="rId8"/>
    <p:sldId id="262" r:id="rId9"/>
    <p:sldId id="263" r:id="rId10"/>
    <p:sldId id="265" r:id="rId11"/>
    <p:sldId id="266" r:id="rId12"/>
    <p:sldId id="270" r:id="rId13"/>
    <p:sldId id="267" r:id="rId14"/>
    <p:sldId id="268" r:id="rId15"/>
    <p:sldId id="269" r:id="rId16"/>
    <p:sldId id="271" r:id="rId17"/>
    <p:sldId id="272" r:id="rId18"/>
    <p:sldId id="273" r:id="rId19"/>
    <p:sldId id="274" r:id="rId20"/>
    <p:sldId id="280" r:id="rId21"/>
    <p:sldId id="275" r:id="rId22"/>
    <p:sldId id="276" r:id="rId23"/>
    <p:sldId id="277" r:id="rId24"/>
    <p:sldId id="278" r:id="rId25"/>
    <p:sldId id="285" r:id="rId26"/>
    <p:sldId id="279" r:id="rId27"/>
    <p:sldId id="281" r:id="rId28"/>
    <p:sldId id="282" r:id="rId29"/>
    <p:sldId id="283" r:id="rId30"/>
    <p:sldId id="284"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11" autoAdjust="0"/>
  </p:normalViewPr>
  <p:slideViewPr>
    <p:cSldViewPr snapToGrid="0">
      <p:cViewPr varScale="1">
        <p:scale>
          <a:sx n="91" d="100"/>
          <a:sy n="91" d="100"/>
        </p:scale>
        <p:origin x="1404" y="84"/>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atin typeface="Syntax LT CE" panose="02000503000000000000" pitchFamily="50" charset="0"/>
              </a:defRPr>
            </a:lvl1pPr>
          </a:lstStyle>
          <a:p>
            <a:pPr lvl="0"/>
            <a:r>
              <a:rPr lang="cs-CZ" altLang="cs-CZ" noProof="0" dirty="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75742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Syntax LT CE" panose="02000503000000000000" pitchFamily="50" charset="0"/>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Upravte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Upravte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Syntax LT CE" panose="02000503000000000000" pitchFamily="50" charset="0"/>
              </a:defRPr>
            </a:lvl1pPr>
          </a:lstStyle>
          <a:p>
            <a:r>
              <a:rPr lang="cs-CZ" noProof="0" dirty="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atin typeface="Syntax LT CE" panose="02000503000000000000" pitchFamily="50" charset="0"/>
              </a:defRPr>
            </a:lvl1pPr>
            <a:lvl2pPr marL="742950" indent="-285750">
              <a:buClr>
                <a:srgbClr val="00287D"/>
              </a:buClr>
              <a:buFont typeface="Wingdings" panose="05000000000000000000" pitchFamily="2" charset="2"/>
              <a:buChar char="§"/>
              <a:defRPr>
                <a:latin typeface="Syntax LT CE" panose="02000503000000000000" pitchFamily="50" charset="0"/>
              </a:defRPr>
            </a:lvl2pPr>
            <a:lvl3pPr marL="914400" indent="0">
              <a:buNone/>
              <a:defRPr/>
            </a:lvl3pPr>
          </a:lstStyle>
          <a:p>
            <a:pPr lvl="0"/>
            <a:r>
              <a:rPr lang="cs-CZ" noProof="0" dirty="0" smtClean="0"/>
              <a:t>Upravte styly předlohy textu.</a:t>
            </a:r>
          </a:p>
          <a:p>
            <a:pPr lvl="1"/>
            <a:r>
              <a:rPr lang="cs-CZ" noProof="0" dirty="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3" y="6248400"/>
            <a:ext cx="692367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Upravte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89250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Upravte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Upravte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3" y="6248400"/>
            <a:ext cx="711071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Upravte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Upravte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89250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3" y="6248400"/>
            <a:ext cx="6809379" cy="457200"/>
          </a:xfrm>
          <a:prstGeom prst="rect">
            <a:avLst/>
          </a:prstGeom>
        </p:spPr>
        <p:txBody>
          <a:bodyPr/>
          <a:lstStyle>
            <a:lvl1pPr>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89250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Upravte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Upravte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7315200" y="6248400"/>
            <a:ext cx="13845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3" y="6248400"/>
            <a:ext cx="671586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1082675" y="1744717"/>
            <a:ext cx="7518400" cy="3484509"/>
          </a:xfrm>
        </p:spPr>
        <p:txBody>
          <a:bodyPr/>
          <a:lstStyle/>
          <a:p>
            <a:r>
              <a:rPr lang="en-US" sz="4800" dirty="0"/>
              <a:t>Ludwig </a:t>
            </a:r>
            <a:r>
              <a:rPr lang="en-US" sz="4800" dirty="0" smtClean="0"/>
              <a:t>Wittgenstein:</a:t>
            </a:r>
            <a:r>
              <a:rPr lang="cs-CZ" sz="4800" dirty="0" smtClean="0"/>
              <a:t/>
            </a:r>
            <a:br>
              <a:rPr lang="cs-CZ" sz="4800" dirty="0" smtClean="0"/>
            </a:br>
            <a:r>
              <a:rPr lang="en-US" sz="4800" i="1" dirty="0" smtClean="0"/>
              <a:t>Philosophical Investigations</a:t>
            </a:r>
            <a:r>
              <a:rPr lang="cs-CZ" sz="4800" i="1" dirty="0" smtClean="0"/>
              <a:t/>
            </a:r>
            <a:br>
              <a:rPr lang="cs-CZ" sz="4800" i="1" dirty="0" smtClean="0"/>
            </a:br>
            <a:r>
              <a:rPr lang="cs-CZ" i="1" dirty="0" smtClean="0"/>
              <a:t/>
            </a:r>
            <a:br>
              <a:rPr lang="cs-CZ" i="1" dirty="0" smtClean="0"/>
            </a:br>
            <a:r>
              <a:rPr lang="cs-CZ" i="1" dirty="0"/>
              <a:t/>
            </a:r>
            <a:br>
              <a:rPr lang="cs-CZ" i="1" dirty="0"/>
            </a:br>
            <a:r>
              <a:rPr lang="cs-CZ" dirty="0" smtClean="0"/>
              <a:t>Jakub Mácha</a:t>
            </a:r>
            <a:br>
              <a:rPr lang="cs-CZ" dirty="0" smtClean="0"/>
            </a:br>
            <a:r>
              <a:rPr lang="cs-CZ" sz="2800" dirty="0" smtClean="0"/>
              <a:t>Masaryk University, Brno, Czech Republic</a:t>
            </a:r>
            <a:endParaRPr lang="en-GB" altLang="cs-CZ"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Critique of the Augustinian conception of language</a:t>
            </a:r>
            <a:endParaRPr lang="cs-CZ" dirty="0"/>
          </a:p>
        </p:txBody>
      </p:sp>
      <p:sp>
        <p:nvSpPr>
          <p:cNvPr id="3" name="Zástupný symbol pro obsah 2"/>
          <p:cNvSpPr>
            <a:spLocks noGrp="1"/>
          </p:cNvSpPr>
          <p:nvPr>
            <p:ph idx="1"/>
          </p:nvPr>
        </p:nvSpPr>
        <p:spPr/>
        <p:txBody>
          <a:bodyPr/>
          <a:lstStyle/>
          <a:p>
            <a:pPr lvl="0"/>
            <a:r>
              <a:rPr lang="en-US" sz="2200" dirty="0"/>
              <a:t>If there is any critique of Augustin’s conception of language, then it is only implicit. Neither Wittgenstein, nor any of the voices claims that this conception of language is absolutely hopeless.</a:t>
            </a:r>
            <a:endParaRPr lang="cs-CZ" sz="2200" dirty="0"/>
          </a:p>
          <a:p>
            <a:pPr lvl="0"/>
            <a:r>
              <a:rPr lang="en-US" sz="2200" dirty="0"/>
              <a:t>Any conclusion is up to the reader.</a:t>
            </a:r>
            <a:endParaRPr lang="cs-CZ" sz="2200" dirty="0"/>
          </a:p>
          <a:p>
            <a:pPr lvl="0"/>
            <a:r>
              <a:rPr lang="en-US" sz="2200" dirty="0"/>
              <a:t>What follows: Wittgenstein introduces various extensions or improvements of this language (which are called </a:t>
            </a:r>
            <a:r>
              <a:rPr lang="en-US" sz="2200" b="1" dirty="0"/>
              <a:t>language-games</a:t>
            </a:r>
            <a:r>
              <a:rPr lang="en-US" sz="2200" dirty="0"/>
              <a:t>) and applies his method again and again.</a:t>
            </a:r>
            <a:endParaRPr lang="cs-CZ" sz="2200" dirty="0"/>
          </a:p>
          <a:p>
            <a:pPr lvl="0"/>
            <a:r>
              <a:rPr lang="en-US" sz="2200" dirty="0"/>
              <a:t>Some of these games work akin the theory of names from his </a:t>
            </a:r>
            <a:r>
              <a:rPr lang="en-US" sz="2200" i="1" dirty="0"/>
              <a:t>Tractatus</a:t>
            </a:r>
            <a:r>
              <a:rPr lang="en-US" sz="2200" dirty="0"/>
              <a:t>.</a:t>
            </a:r>
            <a:endParaRPr lang="cs-CZ" sz="2200" dirty="0"/>
          </a:p>
          <a:p>
            <a:r>
              <a:rPr lang="en-US" sz="2200" dirty="0"/>
              <a:t>These languages-games and their implicit conceptions of meaning are </a:t>
            </a:r>
            <a:r>
              <a:rPr lang="en-US" sz="2200" b="1" dirty="0"/>
              <a:t>objects of comparison</a:t>
            </a:r>
            <a:r>
              <a:rPr lang="en-US" sz="2200" dirty="0"/>
              <a:t>.</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801464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577196" cy="457200"/>
          </a:xfrm>
          <a:prstGeom prst="rect">
            <a:avLst/>
          </a:prstGeom>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11</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Overview</a:t>
            </a:r>
            <a:endParaRPr lang="cs-CZ" altLang="cs-CZ" dirty="0"/>
          </a:p>
        </p:txBody>
      </p:sp>
      <p:sp>
        <p:nvSpPr>
          <p:cNvPr id="96259" name="Rectangle 3"/>
          <p:cNvSpPr>
            <a:spLocks noGrp="1" noChangeArrowheads="1"/>
          </p:cNvSpPr>
          <p:nvPr>
            <p:ph type="body" idx="1"/>
          </p:nvPr>
        </p:nvSpPr>
        <p:spPr/>
        <p:txBody>
          <a:bodyPr/>
          <a:lstStyle/>
          <a:p>
            <a:r>
              <a:rPr lang="en-US" dirty="0"/>
              <a:t>Style and </a:t>
            </a:r>
            <a:r>
              <a:rPr lang="en-US" dirty="0" smtClean="0"/>
              <a:t>method</a:t>
            </a:r>
            <a:endParaRPr lang="cs-CZ" dirty="0" smtClean="0"/>
          </a:p>
          <a:p>
            <a:r>
              <a:rPr lang="en-US" dirty="0"/>
              <a:t>Critique of the Augustinian conception of language</a:t>
            </a:r>
            <a:endParaRPr lang="cs-CZ" dirty="0"/>
          </a:p>
          <a:p>
            <a:r>
              <a:rPr lang="en-US" b="1" dirty="0" smtClean="0"/>
              <a:t>Rule-following</a:t>
            </a:r>
            <a:endParaRPr lang="cs-CZ" b="1" dirty="0"/>
          </a:p>
          <a:p>
            <a:r>
              <a:rPr lang="en-US" dirty="0"/>
              <a:t>Private language</a:t>
            </a:r>
            <a:endParaRPr lang="cs-CZ" dirty="0"/>
          </a:p>
          <a:p>
            <a:r>
              <a:rPr lang="en-US" dirty="0"/>
              <a:t>Inner and outer</a:t>
            </a:r>
            <a:endParaRPr lang="cs-CZ" dirty="0"/>
          </a:p>
          <a:p>
            <a:r>
              <a:rPr lang="en-US" dirty="0"/>
              <a:t>Aspect seeing</a:t>
            </a:r>
            <a:endParaRPr lang="cs-CZ" dirty="0"/>
          </a:p>
          <a:p>
            <a:pPr marL="0" indent="0">
              <a:buNone/>
            </a:pPr>
            <a:endParaRPr lang="cs-CZ" b="1" i="1" dirty="0"/>
          </a:p>
          <a:p>
            <a:endParaRPr lang="cs-CZ" altLang="cs-CZ" dirty="0"/>
          </a:p>
        </p:txBody>
      </p:sp>
    </p:spTree>
    <p:extLst>
      <p:ext uri="{BB962C8B-B14F-4D97-AF65-F5344CB8AC3E}">
        <p14:creationId xmlns:p14="http://schemas.microsoft.com/office/powerpoint/2010/main" val="223117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Rule-following</a:t>
            </a:r>
            <a:endParaRPr lang="cs-CZ" dirty="0"/>
          </a:p>
        </p:txBody>
      </p:sp>
      <p:sp>
        <p:nvSpPr>
          <p:cNvPr id="3" name="Zástupný symbol pro obsah 2"/>
          <p:cNvSpPr>
            <a:spLocks noGrp="1"/>
          </p:cNvSpPr>
          <p:nvPr>
            <p:ph idx="1"/>
          </p:nvPr>
        </p:nvSpPr>
        <p:spPr>
          <a:xfrm>
            <a:off x="509589" y="2017713"/>
            <a:ext cx="8329611" cy="4114800"/>
          </a:xfrm>
        </p:spPr>
        <p:txBody>
          <a:bodyPr/>
          <a:lstStyle/>
          <a:p>
            <a:pPr lvl="0"/>
            <a:r>
              <a:rPr lang="en-US" dirty="0"/>
              <a:t>What is alluded in the language-game from §1 is that we connect with certain words rather </a:t>
            </a:r>
            <a:r>
              <a:rPr lang="en-US" b="1" dirty="0"/>
              <a:t>rules</a:t>
            </a:r>
            <a:r>
              <a:rPr lang="en-US" dirty="0"/>
              <a:t> than objects.</a:t>
            </a:r>
            <a:endParaRPr lang="cs-CZ" dirty="0"/>
          </a:p>
          <a:p>
            <a:pPr lvl="0"/>
            <a:r>
              <a:rPr lang="en-US" dirty="0"/>
              <a:t>The question is now how can we grasp a rule </a:t>
            </a:r>
            <a:r>
              <a:rPr lang="en-US" dirty="0" smtClean="0"/>
              <a:t>(</a:t>
            </a:r>
            <a:r>
              <a:rPr lang="cs-CZ" dirty="0" err="1" smtClean="0"/>
              <a:t>that</a:t>
            </a:r>
            <a:r>
              <a:rPr lang="en-US" dirty="0" smtClean="0"/>
              <a:t> </a:t>
            </a:r>
            <a:r>
              <a:rPr lang="en-US" dirty="0"/>
              <a:t>governs the use of a word)?</a:t>
            </a:r>
            <a:endParaRPr lang="cs-CZ" dirty="0"/>
          </a:p>
          <a:p>
            <a:pPr lvl="1"/>
            <a:r>
              <a:rPr lang="en-US" dirty="0"/>
              <a:t>In particular, can we grasp a rule / the meaning of a word at a stroke? If so, then how can </a:t>
            </a:r>
            <a:r>
              <a:rPr lang="cs-CZ" dirty="0" err="1" smtClean="0"/>
              <a:t>we</a:t>
            </a:r>
            <a:r>
              <a:rPr lang="cs-CZ" dirty="0" smtClean="0"/>
              <a:t> </a:t>
            </a:r>
            <a:r>
              <a:rPr lang="en-US" dirty="0" smtClean="0"/>
              <a:t>grasp </a:t>
            </a:r>
            <a:r>
              <a:rPr lang="en-US" dirty="0"/>
              <a:t>potentially unlimited applications of this rule / uses of the word?</a:t>
            </a:r>
            <a:endParaRPr lang="cs-CZ" dirty="0"/>
          </a:p>
          <a:p>
            <a:pPr lvl="1"/>
            <a:r>
              <a:rPr lang="en-US" dirty="0"/>
              <a:t>What is the relations between meaning (something delimited) and use (something unlimited)?</a:t>
            </a:r>
            <a:endParaRPr lang="cs-CZ" dirty="0"/>
          </a:p>
          <a:p>
            <a:r>
              <a:rPr lang="en-US" dirty="0"/>
              <a:t>How can I apply a certain rule / word (e.g. “cube”) in a novel unforeseen situation?</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1554713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Rule-following</a:t>
            </a:r>
            <a:endParaRPr lang="cs-CZ" dirty="0"/>
          </a:p>
        </p:txBody>
      </p:sp>
      <p:sp>
        <p:nvSpPr>
          <p:cNvPr id="3" name="Zástupný symbol pro obsah 2"/>
          <p:cNvSpPr>
            <a:spLocks noGrp="1"/>
          </p:cNvSpPr>
          <p:nvPr>
            <p:ph idx="1"/>
          </p:nvPr>
        </p:nvSpPr>
        <p:spPr/>
        <p:txBody>
          <a:bodyPr/>
          <a:lstStyle/>
          <a:p>
            <a:pPr lvl="0"/>
            <a:r>
              <a:rPr lang="en-US" sz="2200" dirty="0"/>
              <a:t>The </a:t>
            </a:r>
            <a:r>
              <a:rPr lang="en-US" sz="2200" dirty="0" err="1"/>
              <a:t>tractarian</a:t>
            </a:r>
            <a:r>
              <a:rPr lang="en-US" sz="2200" dirty="0"/>
              <a:t> answer: We possess a </a:t>
            </a:r>
            <a:r>
              <a:rPr lang="en-US" sz="2200" b="1" dirty="0"/>
              <a:t>method of </a:t>
            </a:r>
            <a:r>
              <a:rPr lang="en-US" sz="2200" b="1" dirty="0" smtClean="0"/>
              <a:t>projection</a:t>
            </a:r>
            <a:r>
              <a:rPr lang="en-US" sz="2200" dirty="0" smtClean="0"/>
              <a:t>.</a:t>
            </a:r>
            <a:endParaRPr lang="cs-CZ" sz="2200" dirty="0"/>
          </a:p>
          <a:p>
            <a:pPr lvl="1"/>
            <a:r>
              <a:rPr lang="en-US" sz="2200" dirty="0"/>
              <a:t>But: The method of projection is a rule for applying other rules. Applying a rule requires another rule.</a:t>
            </a:r>
            <a:endParaRPr lang="cs-CZ" sz="2200" dirty="0"/>
          </a:p>
          <a:p>
            <a:pPr lvl="0"/>
            <a:r>
              <a:rPr lang="en-US" sz="2200" dirty="0"/>
              <a:t>The same point can be made without invoking any mental representations: How do we grasp the rule of the series: 1 4 9 16 25 …? The must be a moment when I can say: “Now I can go on”’ (PI 151) It seems that I can indeed grasp this rule at a stroke when realizing that this is the series of second powers of natural numbers.</a:t>
            </a:r>
            <a:endParaRPr lang="cs-CZ" sz="2200" dirty="0"/>
          </a:p>
          <a:p>
            <a:pPr lvl="1"/>
            <a:r>
              <a:rPr lang="en-US" sz="2200" dirty="0"/>
              <a:t>But: To understand what second power is we need a rule for it</a:t>
            </a:r>
            <a:r>
              <a:rPr lang="en-US" sz="2200" dirty="0" smtClean="0"/>
              <a:t>.</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68558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Rule-following</a:t>
            </a:r>
            <a:endParaRPr lang="cs-CZ" dirty="0"/>
          </a:p>
        </p:txBody>
      </p:sp>
      <p:sp>
        <p:nvSpPr>
          <p:cNvPr id="3" name="Zástupný symbol pro obsah 2"/>
          <p:cNvSpPr>
            <a:spLocks noGrp="1"/>
          </p:cNvSpPr>
          <p:nvPr>
            <p:ph idx="1"/>
          </p:nvPr>
        </p:nvSpPr>
        <p:spPr/>
        <p:txBody>
          <a:bodyPr/>
          <a:lstStyle/>
          <a:p>
            <a:pPr marL="0" lvl="0" indent="0">
              <a:buNone/>
            </a:pPr>
            <a:r>
              <a:rPr lang="en-US" dirty="0"/>
              <a:t>This is Wittgenstein’s (or some of his voices’) tentative conclusion:</a:t>
            </a:r>
            <a:endParaRPr lang="cs-CZ" dirty="0"/>
          </a:p>
          <a:p>
            <a:endParaRPr lang="cs-CZ" dirty="0"/>
          </a:p>
          <a:p>
            <a:pPr marL="0" indent="0">
              <a:buNone/>
            </a:pPr>
            <a:r>
              <a:rPr lang="en-US" dirty="0"/>
              <a:t>This was our paradox: no course of action could be determined by a rule, because every course of action can be made out to accord with the rule. The answer was: if everything can be made out to accord with the rule, then it can also be made out to conflict with it. And so there would be neither accord nor conflict here. (§201)</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1570383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Rule-following</a:t>
            </a:r>
            <a:endParaRPr lang="cs-CZ" dirty="0"/>
          </a:p>
        </p:txBody>
      </p:sp>
      <p:sp>
        <p:nvSpPr>
          <p:cNvPr id="3" name="Zástupný symbol pro obsah 2"/>
          <p:cNvSpPr>
            <a:spLocks noGrp="1"/>
          </p:cNvSpPr>
          <p:nvPr>
            <p:ph idx="1"/>
          </p:nvPr>
        </p:nvSpPr>
        <p:spPr/>
        <p:txBody>
          <a:bodyPr/>
          <a:lstStyle/>
          <a:p>
            <a:pPr lvl="0"/>
            <a:r>
              <a:rPr lang="en-US" dirty="0"/>
              <a:t>There must be an end in invoking additional rules. Sometimes the only possible answer is “I do what I do”. “When I obey a rule, I do not choose. I obey it </a:t>
            </a:r>
            <a:r>
              <a:rPr lang="en-US" i="1" dirty="0"/>
              <a:t>blindly</a:t>
            </a:r>
            <a:r>
              <a:rPr lang="en-US" dirty="0"/>
              <a:t>.” (§219) No other interpretation is needed.</a:t>
            </a:r>
            <a:endParaRPr lang="cs-CZ" dirty="0"/>
          </a:p>
          <a:p>
            <a:pPr lvl="0"/>
            <a:r>
              <a:rPr lang="en-US" dirty="0"/>
              <a:t>To use a rule blindly means that there is an established </a:t>
            </a:r>
            <a:r>
              <a:rPr lang="en-US" i="1" dirty="0"/>
              <a:t>practice</a:t>
            </a:r>
            <a:r>
              <a:rPr lang="en-US" dirty="0"/>
              <a:t> of following this rule.</a:t>
            </a:r>
            <a:endParaRPr lang="cs-CZ" dirty="0"/>
          </a:p>
          <a:p>
            <a:pPr lvl="0"/>
            <a:r>
              <a:rPr lang="en-US" dirty="0"/>
              <a:t>Following a rule is analogous to obeying an order or following a signpost.</a:t>
            </a:r>
            <a:endParaRPr lang="cs-CZ" dirty="0"/>
          </a:p>
          <a:p>
            <a:r>
              <a:rPr lang="en-US" dirty="0"/>
              <a:t>There must be some regularity and interpersonal harmony in obeying rules blindly, i.e. in established practices. Wittgenstein calls this harmony a </a:t>
            </a:r>
            <a:r>
              <a:rPr lang="en-US" b="1" dirty="0"/>
              <a:t>form of life</a:t>
            </a:r>
            <a:r>
              <a:rPr lang="en-US" dirty="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51200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577196" cy="457200"/>
          </a:xfrm>
          <a:prstGeom prst="rect">
            <a:avLst/>
          </a:prstGeom>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16</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Overview</a:t>
            </a:r>
            <a:endParaRPr lang="cs-CZ" altLang="cs-CZ" dirty="0"/>
          </a:p>
        </p:txBody>
      </p:sp>
      <p:sp>
        <p:nvSpPr>
          <p:cNvPr id="96259" name="Rectangle 3"/>
          <p:cNvSpPr>
            <a:spLocks noGrp="1" noChangeArrowheads="1"/>
          </p:cNvSpPr>
          <p:nvPr>
            <p:ph type="body" idx="1"/>
          </p:nvPr>
        </p:nvSpPr>
        <p:spPr/>
        <p:txBody>
          <a:bodyPr/>
          <a:lstStyle/>
          <a:p>
            <a:r>
              <a:rPr lang="en-US" dirty="0"/>
              <a:t>Style and </a:t>
            </a:r>
            <a:r>
              <a:rPr lang="en-US" dirty="0" smtClean="0"/>
              <a:t>method</a:t>
            </a:r>
            <a:endParaRPr lang="cs-CZ" dirty="0" smtClean="0"/>
          </a:p>
          <a:p>
            <a:r>
              <a:rPr lang="en-US" dirty="0"/>
              <a:t>Critique of the Augustinian conception of language</a:t>
            </a:r>
            <a:endParaRPr lang="cs-CZ" dirty="0"/>
          </a:p>
          <a:p>
            <a:r>
              <a:rPr lang="en-US" dirty="0" smtClean="0"/>
              <a:t>Rule-following</a:t>
            </a:r>
            <a:endParaRPr lang="cs-CZ" dirty="0"/>
          </a:p>
          <a:p>
            <a:r>
              <a:rPr lang="en-US" b="1" dirty="0"/>
              <a:t>Private language</a:t>
            </a:r>
            <a:endParaRPr lang="cs-CZ" b="1" dirty="0"/>
          </a:p>
          <a:p>
            <a:r>
              <a:rPr lang="en-US" dirty="0"/>
              <a:t>Inner and outer</a:t>
            </a:r>
            <a:endParaRPr lang="cs-CZ" dirty="0"/>
          </a:p>
          <a:p>
            <a:r>
              <a:rPr lang="en-US" dirty="0"/>
              <a:t>Aspect seeing</a:t>
            </a:r>
            <a:endParaRPr lang="cs-CZ" dirty="0"/>
          </a:p>
          <a:p>
            <a:pPr marL="0" indent="0">
              <a:buNone/>
            </a:pPr>
            <a:endParaRPr lang="cs-CZ" b="1" i="1" dirty="0"/>
          </a:p>
          <a:p>
            <a:endParaRPr lang="cs-CZ" altLang="cs-CZ" dirty="0"/>
          </a:p>
        </p:txBody>
      </p:sp>
    </p:spTree>
    <p:extLst>
      <p:ext uri="{BB962C8B-B14F-4D97-AF65-F5344CB8AC3E}">
        <p14:creationId xmlns:p14="http://schemas.microsoft.com/office/powerpoint/2010/main" val="1181054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Private language</a:t>
            </a:r>
            <a:endParaRPr lang="cs-CZ" dirty="0"/>
          </a:p>
        </p:txBody>
      </p:sp>
      <p:sp>
        <p:nvSpPr>
          <p:cNvPr id="3" name="Zástupný symbol pro obsah 2"/>
          <p:cNvSpPr>
            <a:spLocks noGrp="1"/>
          </p:cNvSpPr>
          <p:nvPr>
            <p:ph idx="1"/>
          </p:nvPr>
        </p:nvSpPr>
        <p:spPr/>
        <p:txBody>
          <a:bodyPr/>
          <a:lstStyle/>
          <a:p>
            <a:pPr lvl="0"/>
            <a:r>
              <a:rPr lang="en-US" dirty="0"/>
              <a:t>What about rules governing the application of psychological concepts (i.e. concepts for sensations like pain, joy, anger, fear, love, hate)?</a:t>
            </a:r>
            <a:endParaRPr lang="cs-CZ" dirty="0"/>
          </a:p>
          <a:p>
            <a:pPr lvl="0"/>
            <a:r>
              <a:rPr lang="en-US" dirty="0"/>
              <a:t>How do we learn these rules? By directing our attention at instances of these experiences, naming and remembering them.</a:t>
            </a:r>
            <a:endParaRPr lang="cs-CZ" dirty="0"/>
          </a:p>
          <a:p>
            <a:pPr lvl="0"/>
            <a:r>
              <a:rPr lang="en-US" dirty="0"/>
              <a:t>But consider the following thought-experiment:</a:t>
            </a:r>
            <a:endParaRPr lang="cs-CZ" dirty="0"/>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7430233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Private language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3" name="Zástupný symbol pro obsah 2"/>
          <p:cNvSpPr>
            <a:spLocks noGrp="1"/>
          </p:cNvSpPr>
          <p:nvPr>
            <p:ph idx="1"/>
          </p:nvPr>
        </p:nvSpPr>
        <p:spPr>
          <a:xfrm>
            <a:off x="509589" y="1788676"/>
            <a:ext cx="8082321" cy="4114800"/>
          </a:xfrm>
        </p:spPr>
        <p:txBody>
          <a:bodyPr/>
          <a:lstStyle/>
          <a:p>
            <a:r>
              <a:rPr lang="en-US" sz="2200" dirty="0"/>
              <a:t>Suppose I have a new sensation worth remembering.</a:t>
            </a:r>
            <a:endParaRPr lang="cs-CZ" sz="2200" dirty="0"/>
          </a:p>
          <a:p>
            <a:r>
              <a:rPr lang="en-US" sz="2200" dirty="0"/>
              <a:t>I write down the sign “S” and concentrate my attention on the sensation every time I am experiencing this sensation.</a:t>
            </a:r>
            <a:endParaRPr lang="cs-CZ" sz="2200" dirty="0"/>
          </a:p>
          <a:p>
            <a:pPr marL="0" indent="0">
              <a:buNone/>
            </a:pPr>
            <a:r>
              <a:rPr lang="en-US" sz="2200" dirty="0" smtClean="0"/>
              <a:t>– </a:t>
            </a:r>
            <a:r>
              <a:rPr lang="en-US" sz="2200" dirty="0"/>
              <a:t>But what is this ceremony for? For that is all it seems to be! A definition serves to lay down the meaning of a sign, doesn’t it?</a:t>
            </a:r>
            <a:endParaRPr lang="cs-CZ" sz="2200" dirty="0"/>
          </a:p>
          <a:p>
            <a:pPr marL="0" indent="0">
              <a:buNone/>
            </a:pPr>
            <a:r>
              <a:rPr lang="en-US" sz="2200" dirty="0"/>
              <a:t>– Well, that is done precisely by concentrating my attention; for in this way I commit to memory the connection between the sign and the sensation.</a:t>
            </a:r>
            <a:endParaRPr lang="cs-CZ" sz="2200" dirty="0"/>
          </a:p>
          <a:p>
            <a:pPr marL="0" indent="0">
              <a:buNone/>
            </a:pPr>
            <a:r>
              <a:rPr lang="en-US" sz="2200" dirty="0"/>
              <a:t>– But “I commit it to memory” can only mean: this process brings it about that I remember the connection </a:t>
            </a:r>
            <a:r>
              <a:rPr lang="en-US" sz="2200" i="1" dirty="0"/>
              <a:t>correctly</a:t>
            </a:r>
            <a:r>
              <a:rPr lang="en-US" sz="2200" dirty="0"/>
              <a:t> in the future. But in the present case, I have no criterion of correctness. One would like to say: whatever is going to seem correct to me is correct. And that only means that here we can’t talk about ‘correct’. (§258)</a:t>
            </a:r>
            <a:endParaRPr lang="cs-CZ" sz="2200" dirty="0"/>
          </a:p>
          <a:p>
            <a:endParaRPr lang="cs-CZ" sz="2200" dirty="0"/>
          </a:p>
        </p:txBody>
      </p:sp>
    </p:spTree>
    <p:extLst>
      <p:ext uri="{BB962C8B-B14F-4D97-AF65-F5344CB8AC3E}">
        <p14:creationId xmlns:p14="http://schemas.microsoft.com/office/powerpoint/2010/main" val="414292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Private language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3" name="Zástupný symbol pro obsah 2"/>
          <p:cNvSpPr>
            <a:spLocks noGrp="1"/>
          </p:cNvSpPr>
          <p:nvPr>
            <p:ph idx="1"/>
          </p:nvPr>
        </p:nvSpPr>
        <p:spPr>
          <a:xfrm>
            <a:off x="509589" y="1953419"/>
            <a:ext cx="8082321" cy="4114800"/>
          </a:xfrm>
        </p:spPr>
        <p:txBody>
          <a:bodyPr/>
          <a:lstStyle/>
          <a:p>
            <a:pPr lvl="0"/>
            <a:r>
              <a:rPr lang="en-US" sz="2200" dirty="0"/>
              <a:t>The structure of this “argument” is the same as that of rule-following: There are some instances, but nothing guarantees a future </a:t>
            </a:r>
            <a:r>
              <a:rPr lang="en-US" sz="2200" i="1" dirty="0"/>
              <a:t>correct</a:t>
            </a:r>
            <a:r>
              <a:rPr lang="en-US" sz="2200" dirty="0"/>
              <a:t> application in a novel situation.</a:t>
            </a:r>
            <a:endParaRPr lang="cs-CZ" sz="2200" dirty="0"/>
          </a:p>
          <a:p>
            <a:pPr lvl="0"/>
            <a:r>
              <a:rPr lang="en-US" sz="2200" dirty="0"/>
              <a:t>Tentative </a:t>
            </a:r>
            <a:r>
              <a:rPr lang="en-US" sz="2200" dirty="0" smtClean="0"/>
              <a:t>conclusion: </a:t>
            </a:r>
            <a:r>
              <a:rPr lang="en-US" sz="2200" dirty="0"/>
              <a:t>This method of giving meaning doesn’t work. There must be something else what guarantees future correct applications.  – A </a:t>
            </a:r>
            <a:r>
              <a:rPr lang="en-US" sz="2200" b="1" dirty="0"/>
              <a:t>public</a:t>
            </a:r>
            <a:r>
              <a:rPr lang="en-US" sz="2200" dirty="0"/>
              <a:t> practice, a form of life. But what does it mean “public”?</a:t>
            </a:r>
            <a:endParaRPr lang="cs-CZ" sz="2200" dirty="0"/>
          </a:p>
          <a:p>
            <a:pPr lvl="0"/>
            <a:r>
              <a:rPr lang="en-US" sz="2200" dirty="0"/>
              <a:t>What does this argument amount to?</a:t>
            </a:r>
            <a:endParaRPr lang="cs-CZ" sz="2200" dirty="0"/>
          </a:p>
          <a:p>
            <a:pPr lvl="1"/>
            <a:r>
              <a:rPr lang="en-US" sz="2200" dirty="0"/>
              <a:t>Refutation of the basic tenets of Descartes’ philosophy, of classical empiricism, of phenomenalism, of sense-date theories of perception?</a:t>
            </a:r>
            <a:endParaRPr lang="cs-CZ" sz="2200" dirty="0"/>
          </a:p>
          <a:p>
            <a:pPr lvl="1"/>
            <a:r>
              <a:rPr lang="en-US" sz="2200" dirty="0"/>
              <a:t>It is a kind of </a:t>
            </a:r>
            <a:r>
              <a:rPr lang="en-US" sz="2200" dirty="0" err="1"/>
              <a:t>verificationist</a:t>
            </a:r>
            <a:r>
              <a:rPr lang="en-US" sz="2200" dirty="0"/>
              <a:t> theory of meaning? A defense of logical behaviorism? </a:t>
            </a:r>
            <a:endParaRPr lang="cs-CZ" sz="2200" dirty="0"/>
          </a:p>
        </p:txBody>
      </p:sp>
    </p:spTree>
    <p:extLst>
      <p:ext uri="{BB962C8B-B14F-4D97-AF65-F5344CB8AC3E}">
        <p14:creationId xmlns:p14="http://schemas.microsoft.com/office/powerpoint/2010/main" val="171999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577196" cy="457200"/>
          </a:xfrm>
          <a:prstGeom prst="rect">
            <a:avLst/>
          </a:prstGeom>
        </p:spPr>
        <p:txBody>
          <a:bodyPr/>
          <a:lstStyle/>
          <a:p>
            <a:r>
              <a:rPr lang="en-US" altLang="cs-CZ" dirty="0" smtClean="0"/>
              <a:t>Ludwig Wittgenstein: Philosophical Investigations / Jakub Mácha / Masaryk University, Brno, macha@mail.muni.cz Handout: https://goo.gl/miKrJD https://muni.academia.edu/jakubmacha</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Overview</a:t>
            </a:r>
            <a:endParaRPr lang="cs-CZ" altLang="cs-CZ" dirty="0"/>
          </a:p>
        </p:txBody>
      </p:sp>
      <p:sp>
        <p:nvSpPr>
          <p:cNvPr id="96259" name="Rectangle 3"/>
          <p:cNvSpPr>
            <a:spLocks noGrp="1" noChangeArrowheads="1"/>
          </p:cNvSpPr>
          <p:nvPr>
            <p:ph type="body" idx="1"/>
          </p:nvPr>
        </p:nvSpPr>
        <p:spPr/>
        <p:txBody>
          <a:bodyPr/>
          <a:lstStyle/>
          <a:p>
            <a:r>
              <a:rPr lang="en-US" dirty="0"/>
              <a:t>Style and </a:t>
            </a:r>
            <a:r>
              <a:rPr lang="en-US" dirty="0" smtClean="0"/>
              <a:t>method</a:t>
            </a:r>
            <a:endParaRPr lang="cs-CZ" dirty="0" smtClean="0"/>
          </a:p>
          <a:p>
            <a:r>
              <a:rPr lang="en-US" dirty="0"/>
              <a:t>Critique of the Augustinian conception of language</a:t>
            </a:r>
            <a:endParaRPr lang="cs-CZ" dirty="0"/>
          </a:p>
          <a:p>
            <a:r>
              <a:rPr lang="en-US" dirty="0" smtClean="0"/>
              <a:t>Rule-following</a:t>
            </a:r>
            <a:endParaRPr lang="cs-CZ" dirty="0"/>
          </a:p>
          <a:p>
            <a:r>
              <a:rPr lang="en-US" dirty="0"/>
              <a:t>Private language</a:t>
            </a:r>
            <a:endParaRPr lang="cs-CZ" dirty="0"/>
          </a:p>
          <a:p>
            <a:r>
              <a:rPr lang="en-US" dirty="0"/>
              <a:t>Inner and outer</a:t>
            </a:r>
            <a:endParaRPr lang="cs-CZ" dirty="0"/>
          </a:p>
          <a:p>
            <a:r>
              <a:rPr lang="en-US" dirty="0"/>
              <a:t>Aspect seeing</a:t>
            </a:r>
            <a:endParaRPr lang="cs-CZ" dirty="0"/>
          </a:p>
          <a:p>
            <a:pPr marL="0" indent="0">
              <a:buNone/>
            </a:pPr>
            <a:endParaRPr lang="cs-CZ" b="1" i="1" dirty="0" smtClean="0"/>
          </a:p>
          <a:p>
            <a:pPr marL="0" indent="0">
              <a:buNone/>
            </a:pPr>
            <a:endParaRPr lang="cs-CZ" b="1" i="1" dirty="0" smtClean="0"/>
          </a:p>
          <a:p>
            <a:pPr marL="0" indent="0">
              <a:buNone/>
            </a:pPr>
            <a:r>
              <a:rPr lang="cs-CZ" b="1" dirty="0"/>
              <a:t>Handout: https://goo.gl/miKrJD</a:t>
            </a:r>
          </a:p>
          <a:p>
            <a:endParaRPr lang="cs-CZ" alt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577196" cy="457200"/>
          </a:xfrm>
          <a:prstGeom prst="rect">
            <a:avLst/>
          </a:prstGeom>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20</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Overview</a:t>
            </a:r>
            <a:endParaRPr lang="cs-CZ" altLang="cs-CZ" dirty="0"/>
          </a:p>
        </p:txBody>
      </p:sp>
      <p:sp>
        <p:nvSpPr>
          <p:cNvPr id="96259" name="Rectangle 3"/>
          <p:cNvSpPr>
            <a:spLocks noGrp="1" noChangeArrowheads="1"/>
          </p:cNvSpPr>
          <p:nvPr>
            <p:ph type="body" idx="1"/>
          </p:nvPr>
        </p:nvSpPr>
        <p:spPr/>
        <p:txBody>
          <a:bodyPr/>
          <a:lstStyle/>
          <a:p>
            <a:r>
              <a:rPr lang="en-US" dirty="0"/>
              <a:t>Style and </a:t>
            </a:r>
            <a:r>
              <a:rPr lang="en-US" dirty="0" smtClean="0"/>
              <a:t>method</a:t>
            </a:r>
            <a:endParaRPr lang="cs-CZ" dirty="0" smtClean="0"/>
          </a:p>
          <a:p>
            <a:r>
              <a:rPr lang="en-US" dirty="0"/>
              <a:t>Critique of the Augustinian conception of language</a:t>
            </a:r>
            <a:endParaRPr lang="cs-CZ" dirty="0"/>
          </a:p>
          <a:p>
            <a:r>
              <a:rPr lang="en-US" dirty="0" smtClean="0"/>
              <a:t>Rule-following</a:t>
            </a:r>
            <a:endParaRPr lang="cs-CZ" dirty="0"/>
          </a:p>
          <a:p>
            <a:r>
              <a:rPr lang="en-US" dirty="0"/>
              <a:t>Private language</a:t>
            </a:r>
            <a:endParaRPr lang="cs-CZ" dirty="0"/>
          </a:p>
          <a:p>
            <a:r>
              <a:rPr lang="en-US" b="1" dirty="0"/>
              <a:t>Inner and outer</a:t>
            </a:r>
            <a:endParaRPr lang="cs-CZ" b="1" dirty="0"/>
          </a:p>
          <a:p>
            <a:r>
              <a:rPr lang="en-US" dirty="0"/>
              <a:t>Aspect seeing</a:t>
            </a:r>
            <a:endParaRPr lang="cs-CZ" dirty="0"/>
          </a:p>
          <a:p>
            <a:pPr marL="0" indent="0">
              <a:buNone/>
            </a:pPr>
            <a:endParaRPr lang="cs-CZ" b="1" i="1" dirty="0"/>
          </a:p>
          <a:p>
            <a:endParaRPr lang="cs-CZ" altLang="cs-CZ" dirty="0"/>
          </a:p>
        </p:txBody>
      </p:sp>
    </p:spTree>
    <p:extLst>
      <p:ext uri="{BB962C8B-B14F-4D97-AF65-F5344CB8AC3E}">
        <p14:creationId xmlns:p14="http://schemas.microsoft.com/office/powerpoint/2010/main" val="2702539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Inner and outer</a:t>
            </a:r>
            <a:endParaRPr lang="cs-CZ" dirty="0"/>
          </a:p>
        </p:txBody>
      </p:sp>
      <p:sp>
        <p:nvSpPr>
          <p:cNvPr id="3" name="Zástupný symbol pro obsah 2"/>
          <p:cNvSpPr>
            <a:spLocks noGrp="1"/>
          </p:cNvSpPr>
          <p:nvPr>
            <p:ph idx="1"/>
          </p:nvPr>
        </p:nvSpPr>
        <p:spPr/>
        <p:txBody>
          <a:bodyPr/>
          <a:lstStyle/>
          <a:p>
            <a:pPr lvl="0"/>
            <a:r>
              <a:rPr lang="en-US" dirty="0"/>
              <a:t>If we accept Wittgenstein’s conclusion of the private language argument, what would remain of philosophy of psychology? Could we speak about our inner states at all? Are we committed to behaviorism?</a:t>
            </a:r>
            <a:endParaRPr lang="cs-CZ" dirty="0"/>
          </a:p>
          <a:p>
            <a:pPr lvl="0"/>
            <a:r>
              <a:rPr lang="en-US" dirty="0"/>
              <a:t>Behaviorism takes psychological concepts like “S” to mean “S”-behavior.</a:t>
            </a:r>
            <a:endParaRPr lang="cs-CZ" dirty="0"/>
          </a:p>
          <a:p>
            <a:r>
              <a:rPr lang="en-US" dirty="0"/>
              <a:t>Wittgenstein insists that there is a (grammatical!) distinction between the concepts of </a:t>
            </a:r>
            <a:r>
              <a:rPr lang="en-US" i="1" dirty="0"/>
              <a:t>pain</a:t>
            </a:r>
            <a:r>
              <a:rPr lang="en-US" dirty="0"/>
              <a:t> and </a:t>
            </a:r>
            <a:r>
              <a:rPr lang="en-US" i="1" dirty="0"/>
              <a:t>pain-behavior</a:t>
            </a:r>
            <a:r>
              <a:rPr lang="en-US" dirty="0"/>
              <a:t> (or between “pain” and crying). I can pretend pain-behavior without actually being in pain.</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1097737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Inner and outer</a:t>
            </a:r>
            <a:endParaRPr lang="cs-CZ" dirty="0"/>
          </a:p>
        </p:txBody>
      </p:sp>
      <p:sp>
        <p:nvSpPr>
          <p:cNvPr id="3" name="Zástupný symbol pro obsah 2"/>
          <p:cNvSpPr>
            <a:spLocks noGrp="1"/>
          </p:cNvSpPr>
          <p:nvPr>
            <p:ph idx="1"/>
          </p:nvPr>
        </p:nvSpPr>
        <p:spPr/>
        <p:txBody>
          <a:bodyPr/>
          <a:lstStyle/>
          <a:p>
            <a:pPr lvl="0"/>
            <a:r>
              <a:rPr lang="en-US" sz="2200" dirty="0"/>
              <a:t>The main question is: What is the nature of the connection between psychological concepts and characteristic form of behavior?</a:t>
            </a:r>
            <a:endParaRPr lang="cs-CZ" sz="2200" dirty="0"/>
          </a:p>
          <a:p>
            <a:pPr lvl="1"/>
            <a:r>
              <a:rPr lang="en-US" sz="2200" dirty="0"/>
              <a:t>The grammar of our language can mislead us: If “I </a:t>
            </a:r>
            <a:r>
              <a:rPr lang="en-US" sz="2200" i="1" dirty="0"/>
              <a:t>have</a:t>
            </a:r>
            <a:r>
              <a:rPr lang="en-US" sz="2200" dirty="0"/>
              <a:t> pain” is meaningful, then “Others </a:t>
            </a:r>
            <a:r>
              <a:rPr lang="en-US" sz="2200" i="1" dirty="0"/>
              <a:t>have</a:t>
            </a:r>
            <a:r>
              <a:rPr lang="en-US" sz="2200" dirty="0"/>
              <a:t> pain” too? Maybe “Stones </a:t>
            </a:r>
            <a:r>
              <a:rPr lang="en-US" sz="2200" i="1" dirty="0"/>
              <a:t>have</a:t>
            </a:r>
            <a:r>
              <a:rPr lang="en-US" sz="2200" dirty="0"/>
              <a:t> pain”? Maybe numbers?</a:t>
            </a:r>
            <a:endParaRPr lang="cs-CZ" sz="2200" dirty="0"/>
          </a:p>
          <a:p>
            <a:pPr lvl="1"/>
            <a:r>
              <a:rPr lang="en-US" sz="2200" dirty="0"/>
              <a:t>Is this an </a:t>
            </a:r>
            <a:r>
              <a:rPr lang="en-US" sz="2200" i="1" dirty="0"/>
              <a:t>object</a:t>
            </a:r>
            <a:r>
              <a:rPr lang="en-US" sz="2200" dirty="0"/>
              <a:t> at all that can </a:t>
            </a:r>
            <a:r>
              <a:rPr lang="en-US" sz="2200" i="1" dirty="0"/>
              <a:t>have</a:t>
            </a:r>
            <a:r>
              <a:rPr lang="en-US" sz="2200" dirty="0"/>
              <a:t> pain? Can my hand </a:t>
            </a:r>
            <a:r>
              <a:rPr lang="en-US" sz="2200" i="1" dirty="0"/>
              <a:t>have</a:t>
            </a:r>
            <a:r>
              <a:rPr lang="en-US" sz="2200" dirty="0"/>
              <a:t> pain? Or only I can </a:t>
            </a:r>
            <a:r>
              <a:rPr lang="en-US" sz="2200" i="1" dirty="0"/>
              <a:t>have</a:t>
            </a:r>
            <a:r>
              <a:rPr lang="en-US" sz="2200" dirty="0"/>
              <a:t> pain?</a:t>
            </a:r>
            <a:endParaRPr lang="cs-CZ" sz="2200" dirty="0"/>
          </a:p>
          <a:p>
            <a:pPr lvl="1"/>
            <a:r>
              <a:rPr lang="en-US" sz="2200" dirty="0"/>
              <a:t>There is, however, characteristic pain-behavior which we are taught to replace by the expression “pain</a:t>
            </a:r>
            <a:r>
              <a:rPr lang="en-US" sz="2200" dirty="0" smtClean="0"/>
              <a:t>”.</a:t>
            </a:r>
            <a:endParaRPr lang="cs-CZ" sz="2200" dirty="0"/>
          </a:p>
          <a:p>
            <a:r>
              <a:rPr lang="en-US" sz="2200" dirty="0"/>
              <a:t>Tentative conclusion: “pain” is the (inner) object of crying (outward manifestation).</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14492808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Inner and </a:t>
            </a:r>
            <a:r>
              <a:rPr lang="en-US" dirty="0" smtClean="0"/>
              <a:t>outer</a:t>
            </a:r>
            <a:r>
              <a:rPr lang="cs-CZ" dirty="0" smtClean="0"/>
              <a:t>: </a:t>
            </a:r>
            <a:r>
              <a:rPr lang="cs-CZ" dirty="0" err="1" smtClean="0"/>
              <a:t>beetle</a:t>
            </a:r>
            <a:r>
              <a:rPr lang="cs-CZ" dirty="0" smtClean="0"/>
              <a:t> in </a:t>
            </a:r>
            <a:r>
              <a:rPr lang="cs-CZ" dirty="0" err="1" smtClean="0"/>
              <a:t>the</a:t>
            </a:r>
            <a:r>
              <a:rPr lang="cs-CZ" dirty="0" smtClean="0"/>
              <a:t> box</a:t>
            </a:r>
            <a:endParaRPr lang="cs-CZ" dirty="0"/>
          </a:p>
        </p:txBody>
      </p:sp>
      <p:sp>
        <p:nvSpPr>
          <p:cNvPr id="3" name="Zástupný symbol pro obsah 2"/>
          <p:cNvSpPr>
            <a:spLocks noGrp="1"/>
          </p:cNvSpPr>
          <p:nvPr>
            <p:ph idx="1"/>
          </p:nvPr>
        </p:nvSpPr>
        <p:spPr/>
        <p:txBody>
          <a:bodyPr/>
          <a:lstStyle/>
          <a:p>
            <a:pPr marL="0" indent="0">
              <a:buNone/>
            </a:pPr>
            <a:r>
              <a:rPr lang="en-US" dirty="0"/>
              <a:t>Suppose everyone had a box with something in it: we call it a “beetle”. No one can look into anyone else’s box, and everyone says he knows what a beetle is only by looking at </a:t>
            </a:r>
            <a:r>
              <a:rPr lang="en-US" i="1" dirty="0"/>
              <a:t>his</a:t>
            </a:r>
            <a:r>
              <a:rPr lang="en-US" dirty="0"/>
              <a:t> beetle. — Here it would be quite possible for everyone to have something different in his box. One might even imagine such a thing constantly changing. —But suppose the word “beetle” had a use in these people’s language? —If so it would not be used as the name of a thing. The thing in the box has no place in the language-game at all; not even as a </a:t>
            </a:r>
            <a:r>
              <a:rPr lang="en-US" i="1" dirty="0"/>
              <a:t>something</a:t>
            </a:r>
            <a:r>
              <a:rPr lang="en-US" dirty="0"/>
              <a:t>: for the box might even be empty. —No, one can ‘divide through’ by the thing in the box; it cancels out, whatever it is. (§293)</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3777689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Inner and </a:t>
            </a:r>
            <a:r>
              <a:rPr lang="en-US" dirty="0" smtClean="0"/>
              <a:t>outer</a:t>
            </a:r>
            <a:r>
              <a:rPr lang="cs-CZ" dirty="0" smtClean="0"/>
              <a:t>: </a:t>
            </a:r>
            <a:r>
              <a:rPr lang="cs-CZ" dirty="0" err="1"/>
              <a:t>beetle</a:t>
            </a:r>
            <a:r>
              <a:rPr lang="cs-CZ" dirty="0"/>
              <a:t> in </a:t>
            </a:r>
            <a:r>
              <a:rPr lang="cs-CZ" dirty="0" err="1"/>
              <a:t>the</a:t>
            </a:r>
            <a:r>
              <a:rPr lang="cs-CZ" dirty="0"/>
              <a:t> box</a:t>
            </a:r>
          </a:p>
        </p:txBody>
      </p:sp>
      <p:sp>
        <p:nvSpPr>
          <p:cNvPr id="3" name="Zástupný symbol pro obsah 2"/>
          <p:cNvSpPr>
            <a:spLocks noGrp="1"/>
          </p:cNvSpPr>
          <p:nvPr>
            <p:ph idx="1"/>
          </p:nvPr>
        </p:nvSpPr>
        <p:spPr/>
        <p:txBody>
          <a:bodyPr/>
          <a:lstStyle/>
          <a:p>
            <a:pPr lvl="0"/>
            <a:r>
              <a:rPr lang="en-US" dirty="0"/>
              <a:t>There is a language-game with the words “beetle” and “box”. But is there any connection between </a:t>
            </a:r>
            <a:r>
              <a:rPr lang="en-US" dirty="0" smtClean="0"/>
              <a:t>“beetle” </a:t>
            </a:r>
            <a:r>
              <a:rPr lang="en-US" dirty="0"/>
              <a:t>and the box at all?</a:t>
            </a:r>
            <a:endParaRPr lang="cs-CZ" dirty="0"/>
          </a:p>
          <a:p>
            <a:pPr lvl="0"/>
            <a:r>
              <a:rPr lang="en-US" dirty="0"/>
              <a:t>There is no independent meaning of “beetle” apart from “any</a:t>
            </a:r>
            <a:r>
              <a:rPr lang="en-US" i="1" dirty="0"/>
              <a:t>thing</a:t>
            </a:r>
            <a:r>
              <a:rPr lang="en-US" dirty="0"/>
              <a:t> inside the box”. But the pronoun “any</a:t>
            </a:r>
            <a:r>
              <a:rPr lang="en-US" i="1" dirty="0"/>
              <a:t>thing</a:t>
            </a:r>
            <a:r>
              <a:rPr lang="en-US" dirty="0"/>
              <a:t>” suggests that “beetle” refers to a </a:t>
            </a:r>
            <a:r>
              <a:rPr lang="en-US" i="1" dirty="0"/>
              <a:t>thing</a:t>
            </a:r>
            <a:r>
              <a:rPr lang="en-US" dirty="0"/>
              <a:t>, to an object</a:t>
            </a:r>
            <a:r>
              <a:rPr lang="en-US" dirty="0" smtClean="0"/>
              <a:t>.</a:t>
            </a:r>
            <a:endParaRPr lang="cs-CZ" dirty="0"/>
          </a:p>
          <a:p>
            <a:r>
              <a:rPr lang="en-US" dirty="0"/>
              <a:t> A positive picture: The relation between psychological concepts and characteristic behavior is akin to psych. concepts and facial expressions. E.g. “I read timidity in his face” (§573) or “a smiling face” (§539). These kinds of expressions are a part of our form of life.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1335889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577196" cy="457200"/>
          </a:xfrm>
          <a:prstGeom prst="rect">
            <a:avLst/>
          </a:prstGeom>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25</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Overview</a:t>
            </a:r>
            <a:endParaRPr lang="cs-CZ" altLang="cs-CZ" dirty="0"/>
          </a:p>
        </p:txBody>
      </p:sp>
      <p:sp>
        <p:nvSpPr>
          <p:cNvPr id="96259" name="Rectangle 3"/>
          <p:cNvSpPr>
            <a:spLocks noGrp="1" noChangeArrowheads="1"/>
          </p:cNvSpPr>
          <p:nvPr>
            <p:ph type="body" idx="1"/>
          </p:nvPr>
        </p:nvSpPr>
        <p:spPr/>
        <p:txBody>
          <a:bodyPr/>
          <a:lstStyle/>
          <a:p>
            <a:r>
              <a:rPr lang="en-US" dirty="0"/>
              <a:t>Style and </a:t>
            </a:r>
            <a:r>
              <a:rPr lang="en-US" dirty="0" smtClean="0"/>
              <a:t>method</a:t>
            </a:r>
            <a:endParaRPr lang="cs-CZ" dirty="0" smtClean="0"/>
          </a:p>
          <a:p>
            <a:r>
              <a:rPr lang="en-US" dirty="0"/>
              <a:t>Critique of the Augustinian conception of language</a:t>
            </a:r>
            <a:endParaRPr lang="cs-CZ" dirty="0"/>
          </a:p>
          <a:p>
            <a:r>
              <a:rPr lang="en-US" dirty="0" smtClean="0"/>
              <a:t>Rule-following</a:t>
            </a:r>
            <a:endParaRPr lang="cs-CZ" dirty="0"/>
          </a:p>
          <a:p>
            <a:r>
              <a:rPr lang="en-US" dirty="0"/>
              <a:t>Private language</a:t>
            </a:r>
            <a:endParaRPr lang="cs-CZ" dirty="0"/>
          </a:p>
          <a:p>
            <a:r>
              <a:rPr lang="en-US" dirty="0"/>
              <a:t>Inner and outer</a:t>
            </a:r>
            <a:endParaRPr lang="cs-CZ" dirty="0"/>
          </a:p>
          <a:p>
            <a:r>
              <a:rPr lang="en-US" b="1" dirty="0"/>
              <a:t>Aspect seeing</a:t>
            </a:r>
            <a:endParaRPr lang="cs-CZ" b="1" dirty="0"/>
          </a:p>
          <a:p>
            <a:pPr marL="0" indent="0">
              <a:buNone/>
            </a:pPr>
            <a:endParaRPr lang="cs-CZ" b="1" i="1" dirty="0"/>
          </a:p>
          <a:p>
            <a:endParaRPr lang="cs-CZ" altLang="cs-CZ" dirty="0"/>
          </a:p>
        </p:txBody>
      </p:sp>
    </p:spTree>
    <p:extLst>
      <p:ext uri="{BB962C8B-B14F-4D97-AF65-F5344CB8AC3E}">
        <p14:creationId xmlns:p14="http://schemas.microsoft.com/office/powerpoint/2010/main" val="38199623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Aspect seeing</a:t>
            </a:r>
            <a:endParaRPr lang="cs-CZ" dirty="0"/>
          </a:p>
        </p:txBody>
      </p:sp>
      <p:sp>
        <p:nvSpPr>
          <p:cNvPr id="3" name="Zástupný symbol pro obsah 2"/>
          <p:cNvSpPr>
            <a:spLocks noGrp="1"/>
          </p:cNvSpPr>
          <p:nvPr>
            <p:ph idx="1"/>
          </p:nvPr>
        </p:nvSpPr>
        <p:spPr/>
        <p:txBody>
          <a:bodyPr/>
          <a:lstStyle/>
          <a:p>
            <a:pPr lvl="0"/>
            <a:r>
              <a:rPr lang="en-US" sz="2200" dirty="0"/>
              <a:t>How do we recognize smile/fear/timidity in a facial expression?</a:t>
            </a:r>
            <a:endParaRPr lang="cs-CZ" sz="2200" dirty="0"/>
          </a:p>
          <a:p>
            <a:pPr lvl="1"/>
            <a:r>
              <a:rPr lang="en-US" sz="2200" dirty="0"/>
              <a:t>We can say: I </a:t>
            </a:r>
            <a:r>
              <a:rPr lang="en-US" sz="2200" i="1" dirty="0"/>
              <a:t>see</a:t>
            </a:r>
            <a:r>
              <a:rPr lang="en-US" sz="2200" dirty="0"/>
              <a:t> this face </a:t>
            </a:r>
            <a:r>
              <a:rPr lang="en-US" sz="2200" i="1" dirty="0"/>
              <a:t>as </a:t>
            </a:r>
            <a:r>
              <a:rPr lang="en-US" sz="2200" dirty="0"/>
              <a:t>smiling/frowning/threatening.</a:t>
            </a:r>
            <a:endParaRPr lang="cs-CZ" sz="2200" dirty="0"/>
          </a:p>
          <a:p>
            <a:pPr lvl="1"/>
            <a:r>
              <a:rPr lang="en-US" sz="2200" dirty="0"/>
              <a:t>These aren’t any features or properties of a face.</a:t>
            </a:r>
            <a:endParaRPr lang="cs-CZ" sz="2200" dirty="0"/>
          </a:p>
          <a:p>
            <a:pPr lvl="0"/>
            <a:r>
              <a:rPr lang="en-US" sz="2200" dirty="0"/>
              <a:t>How can we </a:t>
            </a:r>
            <a:r>
              <a:rPr lang="en-US" sz="2200" i="1" dirty="0"/>
              <a:t>see</a:t>
            </a:r>
            <a:r>
              <a:rPr lang="en-US" sz="2200" dirty="0"/>
              <a:t> or recognize something </a:t>
            </a:r>
            <a:r>
              <a:rPr lang="en-US" sz="2200" i="1" dirty="0"/>
              <a:t>as</a:t>
            </a:r>
            <a:r>
              <a:rPr lang="en-US" sz="2200" dirty="0"/>
              <a:t> or in something else?</a:t>
            </a:r>
            <a:endParaRPr lang="cs-CZ" sz="2200" dirty="0"/>
          </a:p>
          <a:p>
            <a:r>
              <a:rPr lang="en-US" sz="2200" dirty="0"/>
              <a:t>There is the difference between </a:t>
            </a:r>
            <a:r>
              <a:rPr lang="en-US" sz="2200" i="1" dirty="0"/>
              <a:t>seeing</a:t>
            </a:r>
            <a:r>
              <a:rPr lang="en-US" sz="2200" dirty="0"/>
              <a:t> something and </a:t>
            </a:r>
            <a:r>
              <a:rPr lang="en-US" sz="2200" i="1" dirty="0"/>
              <a:t>seeing</a:t>
            </a:r>
            <a:r>
              <a:rPr lang="en-US" sz="2200" dirty="0"/>
              <a:t> something </a:t>
            </a:r>
            <a:r>
              <a:rPr lang="en-US" sz="2200" i="1" dirty="0"/>
              <a:t>as</a:t>
            </a:r>
            <a:r>
              <a:rPr lang="en-US" sz="2200" dirty="0"/>
              <a:t> something else. That is: ‘There are two uses of the word “see”: The one: “What do you see there?” — “I see this” (and then a description, a drawing, a copy). The other: “I see a likeness between these two faces”.’ (PIF, §111)</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5503595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obsah 2"/>
          <p:cNvSpPr>
            <a:spLocks noGrp="1"/>
          </p:cNvSpPr>
          <p:nvPr>
            <p:ph idx="1"/>
          </p:nvPr>
        </p:nvSpPr>
        <p:spPr>
          <a:xfrm>
            <a:off x="509589" y="2017713"/>
            <a:ext cx="8082321" cy="4114800"/>
          </a:xfrm>
        </p:spPr>
        <p:txBody>
          <a:bodyPr/>
          <a:lstStyle/>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r>
              <a:rPr lang="en-US" dirty="0" smtClean="0"/>
              <a:t>The </a:t>
            </a:r>
            <a:r>
              <a:rPr lang="en-US" dirty="0"/>
              <a:t>picture is ambiguous. It can be </a:t>
            </a:r>
            <a:r>
              <a:rPr lang="en-US" i="1" dirty="0"/>
              <a:t>seen as</a:t>
            </a:r>
            <a:r>
              <a:rPr lang="en-US" dirty="0"/>
              <a:t> a duck or </a:t>
            </a:r>
            <a:r>
              <a:rPr lang="en-US" i="1" dirty="0"/>
              <a:t>as</a:t>
            </a:r>
            <a:r>
              <a:rPr lang="en-US" dirty="0"/>
              <a:t> a rabbit.</a:t>
            </a:r>
            <a:endParaRPr lang="cs-CZ" dirty="0"/>
          </a:p>
          <a:p>
            <a:endParaRPr lang="cs-CZ" dirty="0"/>
          </a:p>
        </p:txBody>
      </p:sp>
      <p:sp>
        <p:nvSpPr>
          <p:cNvPr id="2" name="Nadpis 1"/>
          <p:cNvSpPr>
            <a:spLocks noGrp="1"/>
          </p:cNvSpPr>
          <p:nvPr>
            <p:ph type="title"/>
          </p:nvPr>
        </p:nvSpPr>
        <p:spPr/>
        <p:txBody>
          <a:bodyPr/>
          <a:lstStyle/>
          <a:p>
            <a:r>
              <a:rPr lang="en-US"/>
              <a:t>Aspect seeing</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pic>
        <p:nvPicPr>
          <p:cNvPr id="1026" name="Picture 2" descr="fig7"/>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1957" y="1309216"/>
            <a:ext cx="5898968" cy="3642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209" y="1041457"/>
            <a:ext cx="6626935" cy="4402178"/>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54495" y="1739203"/>
            <a:ext cx="4752975" cy="3762375"/>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3431043" y="1221125"/>
            <a:ext cx="4752975" cy="3762375"/>
          </a:xfrm>
          <a:prstGeom prst="rect">
            <a:avLst/>
          </a:prstGeom>
        </p:spPr>
      </p:pic>
    </p:spTree>
    <p:extLst>
      <p:ext uri="{BB962C8B-B14F-4D97-AF65-F5344CB8AC3E}">
        <p14:creationId xmlns:p14="http://schemas.microsoft.com/office/powerpoint/2010/main" val="367511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par>
                                <p:cTn id="26" presetID="10" presetClass="entr" presetSubtype="0" fill="hold"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Aspect seeing</a:t>
            </a:r>
            <a:endParaRPr lang="cs-CZ" dirty="0"/>
          </a:p>
        </p:txBody>
      </p:sp>
      <p:sp>
        <p:nvSpPr>
          <p:cNvPr id="3" name="Zástupný symbol pro obsah 2"/>
          <p:cNvSpPr>
            <a:spLocks noGrp="1"/>
          </p:cNvSpPr>
          <p:nvPr>
            <p:ph idx="1"/>
          </p:nvPr>
        </p:nvSpPr>
        <p:spPr/>
        <p:txBody>
          <a:bodyPr/>
          <a:lstStyle/>
          <a:p>
            <a:pPr lvl="0"/>
            <a:r>
              <a:rPr lang="en-US" dirty="0"/>
              <a:t>Pay attention at the moment when you realized that the picture is ambiguous, i.e. when you see the other </a:t>
            </a:r>
            <a:r>
              <a:rPr lang="en-US" b="1" dirty="0"/>
              <a:t>aspect</a:t>
            </a:r>
            <a:r>
              <a:rPr lang="en-US" dirty="0"/>
              <a:t>. This is the experience of the change of aspect. But the picture is still the same.</a:t>
            </a:r>
            <a:endParaRPr lang="cs-CZ" dirty="0"/>
          </a:p>
          <a:p>
            <a:pPr lvl="0"/>
            <a:r>
              <a:rPr lang="en-US" dirty="0"/>
              <a:t>This is a kind of paradox: “The expression of a change of aspect is an expression of a </a:t>
            </a:r>
            <a:r>
              <a:rPr lang="en-US" i="1" dirty="0"/>
              <a:t>new</a:t>
            </a:r>
            <a:r>
              <a:rPr lang="en-US" dirty="0"/>
              <a:t> perception and, at the same time, an expression of an unchanged perception.” (PIF, §130)</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92601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Aspect seeing</a:t>
            </a:r>
            <a:endParaRPr lang="cs-CZ" dirty="0"/>
          </a:p>
        </p:txBody>
      </p:sp>
      <p:sp>
        <p:nvSpPr>
          <p:cNvPr id="3" name="Zástupný symbol pro obsah 2"/>
          <p:cNvSpPr>
            <a:spLocks noGrp="1"/>
          </p:cNvSpPr>
          <p:nvPr>
            <p:ph idx="1"/>
          </p:nvPr>
        </p:nvSpPr>
        <p:spPr/>
        <p:txBody>
          <a:bodyPr/>
          <a:lstStyle/>
          <a:p>
            <a:pPr lvl="0"/>
            <a:r>
              <a:rPr lang="en-US" dirty="0"/>
              <a:t>Wittgenstein says that “what I perceive in the lighting up of an aspect is not a property of the object, but an internal relation between it and other objects.” (PIF, §247)</a:t>
            </a:r>
            <a:endParaRPr lang="cs-CZ" dirty="0"/>
          </a:p>
          <a:p>
            <a:pPr lvl="0"/>
            <a:r>
              <a:rPr lang="en-US" dirty="0"/>
              <a:t>An internal relation is a grammatical relation between two concepts (of a duck-shape and of a rabbit-shape).</a:t>
            </a:r>
            <a:endParaRPr lang="cs-CZ" dirty="0"/>
          </a:p>
          <a:p>
            <a:r>
              <a:rPr lang="en-US" dirty="0"/>
              <a:t>The sentence “I see this picture as a rabbit” doesn’t express any property of the picture, but rather an internal relation between the two involved concepts.</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120299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Style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3" name="Zástupný symbol pro obsah 2"/>
          <p:cNvSpPr>
            <a:spLocks noGrp="1"/>
          </p:cNvSpPr>
          <p:nvPr>
            <p:ph idx="1"/>
          </p:nvPr>
        </p:nvSpPr>
        <p:spPr/>
        <p:txBody>
          <a:bodyPr/>
          <a:lstStyle/>
          <a:p>
            <a:r>
              <a:rPr lang="en-US" sz="2200" dirty="0"/>
              <a:t>A collection of 693 numbered </a:t>
            </a:r>
            <a:r>
              <a:rPr lang="en-US" sz="2200" dirty="0" smtClean="0"/>
              <a:t>remarks.</a:t>
            </a:r>
            <a:endParaRPr lang="cs-CZ" sz="2200" dirty="0"/>
          </a:p>
          <a:p>
            <a:r>
              <a:rPr lang="en-US" sz="2200" dirty="0"/>
              <a:t>These remarks are extracted by Wittgenstein from larger manuscripts (written from 1929 till 1951</a:t>
            </a:r>
            <a:r>
              <a:rPr lang="en-US" sz="2200" dirty="0" smtClean="0"/>
              <a:t>).</a:t>
            </a:r>
            <a:endParaRPr lang="cs-CZ" sz="2200" dirty="0"/>
          </a:p>
          <a:p>
            <a:r>
              <a:rPr lang="en-US" sz="2200" dirty="0"/>
              <a:t>There are many chains of remarks elaborating upon a certain </a:t>
            </a:r>
            <a:r>
              <a:rPr lang="en-US" sz="2200" dirty="0" smtClean="0"/>
              <a:t>topic</a:t>
            </a:r>
            <a:r>
              <a:rPr lang="cs-CZ" sz="2200" dirty="0" smtClean="0"/>
              <a:t>. Many </a:t>
            </a:r>
            <a:r>
              <a:rPr lang="cs-CZ" sz="2200" dirty="0" err="1" smtClean="0"/>
              <a:t>breaks</a:t>
            </a:r>
            <a:r>
              <a:rPr lang="cs-CZ" sz="2200" dirty="0" smtClean="0"/>
              <a:t> </a:t>
            </a:r>
            <a:r>
              <a:rPr lang="cs-CZ" sz="2200" dirty="0" err="1" smtClean="0"/>
              <a:t>without</a:t>
            </a:r>
            <a:r>
              <a:rPr lang="cs-CZ" sz="2200" dirty="0" smtClean="0"/>
              <a:t> explicit </a:t>
            </a:r>
            <a:r>
              <a:rPr lang="cs-CZ" sz="2200" dirty="0" err="1" smtClean="0"/>
              <a:t>notice</a:t>
            </a:r>
            <a:r>
              <a:rPr lang="cs-CZ" sz="2200" dirty="0" smtClean="0"/>
              <a:t>.</a:t>
            </a:r>
            <a:endParaRPr lang="cs-CZ" sz="2200" dirty="0"/>
          </a:p>
          <a:p>
            <a:r>
              <a:rPr lang="en-US" sz="2200" dirty="0"/>
              <a:t>Many remarks have the form of a fictional dialogues between two </a:t>
            </a:r>
            <a:r>
              <a:rPr lang="en-US" sz="2200" dirty="0" smtClean="0"/>
              <a:t>partners </a:t>
            </a:r>
            <a:r>
              <a:rPr lang="en-US" sz="2200" dirty="0"/>
              <a:t>or “voices</a:t>
            </a:r>
            <a:r>
              <a:rPr lang="en-US" sz="2200" dirty="0" smtClean="0"/>
              <a:t>”.</a:t>
            </a:r>
            <a:endParaRPr lang="cs-CZ" sz="2200" dirty="0"/>
          </a:p>
          <a:p>
            <a:r>
              <a:rPr lang="en-US" sz="2200" dirty="0"/>
              <a:t>Many remarks end with analogies or open </a:t>
            </a:r>
            <a:r>
              <a:rPr lang="en-US" sz="2200" dirty="0" smtClean="0"/>
              <a:t>questions.</a:t>
            </a:r>
            <a:endParaRPr lang="cs-CZ" sz="2200" dirty="0"/>
          </a:p>
          <a:p>
            <a:r>
              <a:rPr lang="en-US" sz="2200" dirty="0"/>
              <a:t>Wittgenstein uses often examples (real as well as imaginary). There are only a few generalizations (like “meaning is use”).</a:t>
            </a:r>
            <a:endParaRPr lang="cs-CZ" sz="2200" dirty="0"/>
          </a:p>
          <a:p>
            <a:r>
              <a:rPr lang="en-US" sz="2200" dirty="0"/>
              <a:t>These intricate characteristics of Wittgenstein’s style are related to his philosophical method. </a:t>
            </a:r>
            <a:endParaRPr lang="cs-CZ" sz="2200" dirty="0"/>
          </a:p>
        </p:txBody>
      </p:sp>
    </p:spTree>
    <p:extLst>
      <p:ext uri="{BB962C8B-B14F-4D97-AF65-F5344CB8AC3E}">
        <p14:creationId xmlns:p14="http://schemas.microsoft.com/office/powerpoint/2010/main" val="19419409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Further reading</a:t>
            </a:r>
            <a:endParaRPr lang="cs-CZ" dirty="0"/>
          </a:p>
        </p:txBody>
      </p:sp>
      <p:sp>
        <p:nvSpPr>
          <p:cNvPr id="3" name="Zástupný symbol pro obsah 2"/>
          <p:cNvSpPr>
            <a:spLocks noGrp="1"/>
          </p:cNvSpPr>
          <p:nvPr>
            <p:ph idx="1"/>
          </p:nvPr>
        </p:nvSpPr>
        <p:spPr/>
        <p:txBody>
          <a:bodyPr/>
          <a:lstStyle/>
          <a:p>
            <a:pPr lvl="0"/>
            <a:r>
              <a:rPr lang="en-US" sz="2200" dirty="0"/>
              <a:t>Ludwig Wittgenstein, </a:t>
            </a:r>
            <a:r>
              <a:rPr lang="en-US" sz="2200" b="1" i="1" dirty="0"/>
              <a:t>Philosophical Investigations</a:t>
            </a:r>
            <a:r>
              <a:rPr lang="en-US" sz="2200" dirty="0"/>
              <a:t>, The German text, with an English translation by G. E. M. </a:t>
            </a:r>
            <a:r>
              <a:rPr lang="en-US" sz="2200" dirty="0" err="1"/>
              <a:t>Anscombe</a:t>
            </a:r>
            <a:r>
              <a:rPr lang="en-US" sz="2200" dirty="0"/>
              <a:t>, P. M. S. Hacker and Joachim Schulte, revised 4th edition by P. M. S. Hacker and Joachim Schulte, Wiley-Blackwell, 2009</a:t>
            </a:r>
            <a:r>
              <a:rPr lang="en-US" sz="2200" dirty="0" smtClean="0"/>
              <a:t>.</a:t>
            </a:r>
            <a:endParaRPr lang="cs-CZ" sz="2200" dirty="0" smtClean="0"/>
          </a:p>
          <a:p>
            <a:pPr lvl="0"/>
            <a:endParaRPr lang="cs-CZ" sz="2200" dirty="0"/>
          </a:p>
          <a:p>
            <a:pPr lvl="0"/>
            <a:r>
              <a:rPr lang="en-US" sz="2200" dirty="0"/>
              <a:t>Marie McGinn, </a:t>
            </a:r>
            <a:r>
              <a:rPr lang="en-US" sz="2200" b="1" i="1" dirty="0"/>
              <a:t>Wittgenstein and the</a:t>
            </a:r>
            <a:r>
              <a:rPr lang="en-US" sz="2200" b="1" dirty="0"/>
              <a:t> Philosophical Investigations</a:t>
            </a:r>
            <a:r>
              <a:rPr lang="en-US" sz="2200" dirty="0"/>
              <a:t>, Routledge, 1997</a:t>
            </a:r>
            <a:r>
              <a:rPr lang="en-US" sz="2200" dirty="0" smtClean="0"/>
              <a:t>.</a:t>
            </a:r>
            <a:endParaRPr lang="cs-CZ" sz="2200" dirty="0"/>
          </a:p>
          <a:p>
            <a:pPr lvl="0"/>
            <a:r>
              <a:rPr lang="en-US" sz="2200" dirty="0"/>
              <a:t>David Stern, </a:t>
            </a:r>
            <a:r>
              <a:rPr lang="en-US" sz="2200" b="1" i="1" dirty="0"/>
              <a:t>Wittgenstein’s</a:t>
            </a:r>
            <a:r>
              <a:rPr lang="en-US" sz="2200" b="1" dirty="0"/>
              <a:t> Philosophical Investigations</a:t>
            </a:r>
            <a:r>
              <a:rPr lang="en-US" sz="2200" b="1" i="1" dirty="0"/>
              <a:t>: An Introduction</a:t>
            </a:r>
            <a:r>
              <a:rPr lang="en-US" sz="2200" dirty="0"/>
              <a:t>, Cambridge University Press, 2004</a:t>
            </a:r>
            <a:r>
              <a:rPr lang="en-US" sz="2200" dirty="0" smtClean="0"/>
              <a:t>.</a:t>
            </a:r>
            <a:endParaRPr lang="cs-CZ" sz="2200" dirty="0"/>
          </a:p>
          <a:p>
            <a:r>
              <a:rPr lang="en-US" sz="2200" dirty="0"/>
              <a:t>Stephen </a:t>
            </a:r>
            <a:r>
              <a:rPr lang="en-US" sz="2200" dirty="0" err="1"/>
              <a:t>Mulhall</a:t>
            </a:r>
            <a:r>
              <a:rPr lang="en-US" sz="2200" dirty="0"/>
              <a:t>, </a:t>
            </a:r>
            <a:r>
              <a:rPr lang="en-US" sz="2200" b="1" i="1" dirty="0"/>
              <a:t>Wittgenstein’s Private Language: Grammar, Nonsense, and Imagination in Philosophical Investigations §§243–315</a:t>
            </a:r>
            <a:r>
              <a:rPr lang="en-US" sz="2200" dirty="0"/>
              <a:t>, Oxford University Press, 2006. </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1198760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Philosophical method</a:t>
            </a:r>
            <a:endParaRPr lang="cs-CZ" dirty="0"/>
          </a:p>
        </p:txBody>
      </p:sp>
      <p:sp>
        <p:nvSpPr>
          <p:cNvPr id="3" name="Zástupný symbol pro obsah 2"/>
          <p:cNvSpPr>
            <a:spLocks noGrp="1"/>
          </p:cNvSpPr>
          <p:nvPr>
            <p:ph idx="1"/>
          </p:nvPr>
        </p:nvSpPr>
        <p:spPr/>
        <p:txBody>
          <a:bodyPr/>
          <a:lstStyle/>
          <a:p>
            <a:r>
              <a:rPr lang="en-US" sz="2200" dirty="0"/>
              <a:t>Philosophy is no </a:t>
            </a:r>
            <a:r>
              <a:rPr lang="en-US" sz="2200" dirty="0" smtClean="0"/>
              <a:t>doctrine.</a:t>
            </a:r>
            <a:endParaRPr lang="cs-CZ" sz="2200" dirty="0"/>
          </a:p>
          <a:p>
            <a:r>
              <a:rPr lang="en-US" sz="2200" dirty="0"/>
              <a:t>There are no (deductive) arguments leading to certain conclusions. No explanations.</a:t>
            </a:r>
            <a:endParaRPr lang="cs-CZ" sz="2200" dirty="0"/>
          </a:p>
          <a:p>
            <a:r>
              <a:rPr lang="en-US" sz="2200" dirty="0"/>
              <a:t>Philosophy is an </a:t>
            </a:r>
            <a:r>
              <a:rPr lang="en-US" sz="2200" dirty="0" smtClean="0"/>
              <a:t>activity.</a:t>
            </a:r>
            <a:endParaRPr lang="cs-CZ" sz="2200" dirty="0"/>
          </a:p>
          <a:p>
            <a:pPr lvl="1"/>
            <a:r>
              <a:rPr lang="en-US" sz="2200" dirty="0" smtClean="0"/>
              <a:t>What </a:t>
            </a:r>
            <a:r>
              <a:rPr lang="en-US" sz="2200" dirty="0"/>
              <a:t>kind of activity? “Philosophy is a battle against the bewitchment of our intelligence by means of language.” (§109) “A philosophical problem has the form: ‘I don’t know my way about.’” (§123) </a:t>
            </a:r>
            <a:endParaRPr lang="cs-CZ" sz="2200" dirty="0"/>
          </a:p>
          <a:p>
            <a:pPr lvl="1"/>
            <a:r>
              <a:rPr lang="en-US" sz="2200" dirty="0"/>
              <a:t>What is its goal? A clear </a:t>
            </a:r>
            <a:r>
              <a:rPr lang="en-US" sz="2200" i="1" dirty="0"/>
              <a:t>grammar</a:t>
            </a:r>
            <a:r>
              <a:rPr lang="en-US" sz="2200" dirty="0"/>
              <a:t> of our language, a clear overview of the use of our words (a perspicuous presentation, §122). (Cf. Wittgenstein said allegedly: “Meaning is use</a:t>
            </a:r>
            <a:r>
              <a:rPr lang="en-US" sz="2200" dirty="0" smtClean="0"/>
              <a:t>.”)</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388044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Philosophical </a:t>
            </a:r>
            <a:r>
              <a:rPr lang="en-US" dirty="0" smtClean="0"/>
              <a:t>method</a:t>
            </a:r>
            <a:endParaRPr lang="cs-CZ" dirty="0"/>
          </a:p>
        </p:txBody>
      </p:sp>
      <p:sp>
        <p:nvSpPr>
          <p:cNvPr id="3" name="Zástupný symbol pro obsah 2"/>
          <p:cNvSpPr>
            <a:spLocks noGrp="1"/>
          </p:cNvSpPr>
          <p:nvPr>
            <p:ph idx="1"/>
          </p:nvPr>
        </p:nvSpPr>
        <p:spPr/>
        <p:txBody>
          <a:bodyPr/>
          <a:lstStyle/>
          <a:p>
            <a:r>
              <a:rPr lang="en-US" dirty="0"/>
              <a:t>As soon as the goal (the perspicuous presentation) is achieved, there will be no need for philosophy. In other words, as soon as the philosophical problem completely disappears (§133), there is no need for philosophy.</a:t>
            </a:r>
            <a:endParaRPr lang="cs-CZ" dirty="0"/>
          </a:p>
          <a:p>
            <a:r>
              <a:rPr lang="en-US" dirty="0"/>
              <a:t>The bewitchment is a kind of confusion or obstacle that Wittgenstein compares to an illness.</a:t>
            </a:r>
            <a:endParaRPr lang="cs-CZ" dirty="0"/>
          </a:p>
          <a:p>
            <a:r>
              <a:rPr lang="en-US" dirty="0"/>
              <a:t>Philosophy is (analogous to) a therapy.</a:t>
            </a:r>
            <a:endParaRPr lang="cs-CZ" dirty="0"/>
          </a:p>
          <a:p>
            <a:r>
              <a:rPr lang="en-US" dirty="0"/>
              <a:t>Philosophical theories are, at best, “objects of comparison” (§131). We compare them with the actual praxis, with reality. </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266829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577196" cy="457200"/>
          </a:xfrm>
          <a:prstGeom prst="rect">
            <a:avLst/>
          </a:prstGeom>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Overview</a:t>
            </a:r>
            <a:endParaRPr lang="cs-CZ" altLang="cs-CZ" dirty="0"/>
          </a:p>
        </p:txBody>
      </p:sp>
      <p:sp>
        <p:nvSpPr>
          <p:cNvPr id="96259" name="Rectangle 3"/>
          <p:cNvSpPr>
            <a:spLocks noGrp="1" noChangeArrowheads="1"/>
          </p:cNvSpPr>
          <p:nvPr>
            <p:ph type="body" idx="1"/>
          </p:nvPr>
        </p:nvSpPr>
        <p:spPr/>
        <p:txBody>
          <a:bodyPr/>
          <a:lstStyle/>
          <a:p>
            <a:r>
              <a:rPr lang="en-US" dirty="0"/>
              <a:t>Style and </a:t>
            </a:r>
            <a:r>
              <a:rPr lang="en-US" dirty="0" smtClean="0"/>
              <a:t>method</a:t>
            </a:r>
            <a:endParaRPr lang="cs-CZ" dirty="0" smtClean="0"/>
          </a:p>
          <a:p>
            <a:r>
              <a:rPr lang="en-US" b="1" dirty="0"/>
              <a:t>Critique of the Augustinian conception of language</a:t>
            </a:r>
            <a:endParaRPr lang="cs-CZ" b="1" dirty="0"/>
          </a:p>
          <a:p>
            <a:r>
              <a:rPr lang="en-US" dirty="0" smtClean="0"/>
              <a:t>Rule-following</a:t>
            </a:r>
            <a:endParaRPr lang="cs-CZ" dirty="0"/>
          </a:p>
          <a:p>
            <a:r>
              <a:rPr lang="en-US" dirty="0"/>
              <a:t>Private language</a:t>
            </a:r>
            <a:endParaRPr lang="cs-CZ" dirty="0"/>
          </a:p>
          <a:p>
            <a:r>
              <a:rPr lang="en-US" dirty="0"/>
              <a:t>Inner and outer</a:t>
            </a:r>
            <a:endParaRPr lang="cs-CZ" dirty="0"/>
          </a:p>
          <a:p>
            <a:r>
              <a:rPr lang="en-US" dirty="0"/>
              <a:t>Aspect seeing</a:t>
            </a:r>
            <a:endParaRPr lang="cs-CZ" dirty="0"/>
          </a:p>
          <a:p>
            <a:pPr marL="0" indent="0">
              <a:buNone/>
            </a:pPr>
            <a:endParaRPr lang="cs-CZ" b="1" i="1" dirty="0"/>
          </a:p>
          <a:p>
            <a:endParaRPr lang="cs-CZ" altLang="cs-CZ" dirty="0"/>
          </a:p>
        </p:txBody>
      </p:sp>
    </p:spTree>
    <p:extLst>
      <p:ext uri="{BB962C8B-B14F-4D97-AF65-F5344CB8AC3E}">
        <p14:creationId xmlns:p14="http://schemas.microsoft.com/office/powerpoint/2010/main" val="2782250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Critique of the Augustinian conception of language</a:t>
            </a:r>
            <a:endParaRPr lang="cs-CZ" dirty="0"/>
          </a:p>
        </p:txBody>
      </p:sp>
      <p:sp>
        <p:nvSpPr>
          <p:cNvPr id="3" name="Zástupný symbol pro obsah 2"/>
          <p:cNvSpPr>
            <a:spLocks noGrp="1"/>
          </p:cNvSpPr>
          <p:nvPr>
            <p:ph idx="1"/>
          </p:nvPr>
        </p:nvSpPr>
        <p:spPr/>
        <p:txBody>
          <a:bodyPr/>
          <a:lstStyle/>
          <a:p>
            <a:pPr marL="0" lvl="0" indent="0">
              <a:buNone/>
            </a:pPr>
            <a:r>
              <a:rPr lang="en-US" dirty="0"/>
              <a:t>The </a:t>
            </a:r>
            <a:r>
              <a:rPr lang="en-US" i="1" dirty="0"/>
              <a:t>Philosophical Investigations</a:t>
            </a:r>
            <a:r>
              <a:rPr lang="en-US" dirty="0"/>
              <a:t> begin with a long quotation from Augustine’s </a:t>
            </a:r>
            <a:r>
              <a:rPr lang="en-US" i="1" dirty="0"/>
              <a:t>Confessions</a:t>
            </a:r>
            <a:r>
              <a:rPr lang="en-US" dirty="0"/>
              <a:t>, which is subsequently summed up as:</a:t>
            </a:r>
            <a:endParaRPr lang="cs-CZ" dirty="0"/>
          </a:p>
          <a:p>
            <a:pPr marL="0" indent="0">
              <a:buNone/>
            </a:pPr>
            <a:endParaRPr lang="cs-CZ" dirty="0"/>
          </a:p>
          <a:p>
            <a:pPr marL="0" indent="0">
              <a:buNone/>
            </a:pPr>
            <a:r>
              <a:rPr lang="en-US" dirty="0"/>
              <a:t>These words, it seems to me, give us a particular picture of the essence of human language. It is this: the words in language name objects a sentences are combinations of such names. —– In this picture of language we find the roots of the following idea: Every word has a meaning. This meaning is correlated with the word. It is the object for which the word stands. (§1)</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3411279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Critique of the Augustinian conception of language</a:t>
            </a:r>
            <a:endParaRPr lang="cs-CZ" dirty="0"/>
          </a:p>
        </p:txBody>
      </p:sp>
      <p:sp>
        <p:nvSpPr>
          <p:cNvPr id="3" name="Zástupný symbol pro obsah 2"/>
          <p:cNvSpPr>
            <a:spLocks noGrp="1"/>
          </p:cNvSpPr>
          <p:nvPr>
            <p:ph idx="1"/>
          </p:nvPr>
        </p:nvSpPr>
        <p:spPr/>
        <p:txBody>
          <a:bodyPr/>
          <a:lstStyle/>
          <a:p>
            <a:pPr marL="0" lvl="0" indent="0">
              <a:buNone/>
            </a:pPr>
            <a:r>
              <a:rPr lang="en-US" dirty="0"/>
              <a:t>Subsequently Wittgenstein (together with the reader) starts asking this theory: Are there any differences between kinds of words? His asking has the form of an example:</a:t>
            </a:r>
            <a:endParaRPr lang="cs-CZ" dirty="0"/>
          </a:p>
          <a:p>
            <a:pPr marL="0" indent="0">
              <a:buNone/>
            </a:pPr>
            <a:endParaRPr lang="cs-CZ" dirty="0"/>
          </a:p>
          <a:p>
            <a:pPr marL="0" indent="0">
              <a:buNone/>
            </a:pPr>
            <a:r>
              <a:rPr lang="en-US" sz="2200" dirty="0"/>
              <a:t>Now think of the following use of language: I send someone shopping. I give him a slip of paper marked “five red apples”. He takes the slip to the shopkeeper, who opens the drawer marked “apples”; then he looks up the word “red” in a chart and finds a </a:t>
            </a:r>
            <a:r>
              <a:rPr lang="en-US" sz="2200" dirty="0" err="1"/>
              <a:t>colour</a:t>
            </a:r>
            <a:r>
              <a:rPr lang="en-US" sz="2200" dirty="0"/>
              <a:t> sample next to it; then he says the series of elementary number-words – I assume that he knows them by heart – up to the word “five”, and for each number-word he takes an apple of the same </a:t>
            </a:r>
            <a:r>
              <a:rPr lang="en-US" sz="2200" dirty="0" err="1"/>
              <a:t>colour</a:t>
            </a:r>
            <a:r>
              <a:rPr lang="en-US" sz="2200" dirty="0"/>
              <a:t> as the sample out of the drawer.</a:t>
            </a:r>
            <a:endParaRPr lang="cs-CZ" sz="2200"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544664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Critique of the Augustinian conception of language</a:t>
            </a:r>
            <a:endParaRPr lang="cs-CZ" dirty="0"/>
          </a:p>
        </p:txBody>
      </p:sp>
      <p:sp>
        <p:nvSpPr>
          <p:cNvPr id="3" name="Zástupný symbol pro obsah 2"/>
          <p:cNvSpPr>
            <a:spLocks noGrp="1"/>
          </p:cNvSpPr>
          <p:nvPr>
            <p:ph idx="1"/>
          </p:nvPr>
        </p:nvSpPr>
        <p:spPr/>
        <p:txBody>
          <a:bodyPr/>
          <a:lstStyle/>
          <a:p>
            <a:pPr marL="0" lvl="0" indent="0">
              <a:buNone/>
            </a:pPr>
            <a:r>
              <a:rPr lang="en-US" dirty="0"/>
              <a:t>Now the voice changes several times. Wittgenstein marks this by dashes.</a:t>
            </a:r>
            <a:endParaRPr lang="cs-CZ" dirty="0"/>
          </a:p>
          <a:p>
            <a:pPr marL="0" indent="0">
              <a:buNone/>
            </a:pPr>
            <a:endParaRPr lang="cs-CZ" dirty="0"/>
          </a:p>
          <a:p>
            <a:pPr marL="0" indent="0">
              <a:buNone/>
            </a:pPr>
            <a:r>
              <a:rPr lang="en-US" sz="2200" dirty="0"/>
              <a:t>—– It is in this and similar ways that one operates with words.</a:t>
            </a:r>
            <a:endParaRPr lang="cs-CZ" sz="2200" dirty="0"/>
          </a:p>
          <a:p>
            <a:pPr marL="0" indent="0">
              <a:buNone/>
            </a:pPr>
            <a:r>
              <a:rPr lang="en-US" sz="2200" dirty="0"/>
              <a:t>—– “But how does he know where and how he is to look up the word ‘red’ and what he is to do with the word ‘five’?”</a:t>
            </a:r>
            <a:endParaRPr lang="cs-CZ" sz="2200" dirty="0"/>
          </a:p>
          <a:p>
            <a:pPr marL="0" indent="0">
              <a:buNone/>
            </a:pPr>
            <a:r>
              <a:rPr lang="en-US" sz="2200" dirty="0"/>
              <a:t>—– Well, I assume that he acts as I have described. Explanations come to an end somewhere.</a:t>
            </a:r>
            <a:endParaRPr lang="cs-CZ" sz="2200" dirty="0"/>
          </a:p>
          <a:p>
            <a:pPr marL="0" indent="0">
              <a:buNone/>
            </a:pPr>
            <a:r>
              <a:rPr lang="en-US" sz="2200" dirty="0"/>
              <a:t>– But what is the meaning of the word “five”?</a:t>
            </a:r>
            <a:endParaRPr lang="cs-CZ" sz="2200" dirty="0"/>
          </a:p>
          <a:p>
            <a:pPr marL="0" indent="0">
              <a:buNone/>
            </a:pPr>
            <a:r>
              <a:rPr lang="en-US" sz="2200" dirty="0"/>
              <a:t>– No such thing was in question here, only how the word “five” is used. (§1)</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Ludwig Wittgenstein: Philosophical Investigations / Jakub Mácha / Masaryk University, Brno, macha@mail.muni.cz Handout: https://goo.gl/miKrJD https://muni.academia.edu/jakubmacha</a:t>
            </a:r>
            <a:endParaRPr lang="cs-CZ" altLang="cs-CZ" dirty="0"/>
          </a:p>
        </p:txBody>
      </p:sp>
    </p:spTree>
    <p:extLst>
      <p:ext uri="{BB962C8B-B14F-4D97-AF65-F5344CB8AC3E}">
        <p14:creationId xmlns:p14="http://schemas.microsoft.com/office/powerpoint/2010/main" val="4223185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phil_sablona_4×3_en</Template>
  <TotalTime>1190</TotalTime>
  <Words>3314</Words>
  <Application>Microsoft Office PowerPoint</Application>
  <PresentationFormat>Předvádění na obrazovce (4:3)</PresentationFormat>
  <Paragraphs>226</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Syntax LT CE</vt:lpstr>
      <vt:lpstr>Tahoma</vt:lpstr>
      <vt:lpstr>Wingdings</vt:lpstr>
      <vt:lpstr>Prezentace_MU_CZ</vt:lpstr>
      <vt:lpstr>Ludwig Wittgenstein: Philosophical Investigations   Jakub Mácha Masaryk University, Brno, Czech Republic</vt:lpstr>
      <vt:lpstr>Overview</vt:lpstr>
      <vt:lpstr>Style</vt:lpstr>
      <vt:lpstr>Philosophical method</vt:lpstr>
      <vt:lpstr>Philosophical method</vt:lpstr>
      <vt:lpstr>Overview</vt:lpstr>
      <vt:lpstr>Critique of the Augustinian conception of language</vt:lpstr>
      <vt:lpstr>Critique of the Augustinian conception of language</vt:lpstr>
      <vt:lpstr>Critique of the Augustinian conception of language</vt:lpstr>
      <vt:lpstr>Critique of the Augustinian conception of language</vt:lpstr>
      <vt:lpstr>Overview</vt:lpstr>
      <vt:lpstr>Rule-following</vt:lpstr>
      <vt:lpstr>Rule-following</vt:lpstr>
      <vt:lpstr>Rule-following</vt:lpstr>
      <vt:lpstr>Rule-following</vt:lpstr>
      <vt:lpstr>Overview</vt:lpstr>
      <vt:lpstr>Private language</vt:lpstr>
      <vt:lpstr>Private language</vt:lpstr>
      <vt:lpstr>Private language</vt:lpstr>
      <vt:lpstr>Overview</vt:lpstr>
      <vt:lpstr>Inner and outer</vt:lpstr>
      <vt:lpstr>Inner and outer</vt:lpstr>
      <vt:lpstr>Inner and outer: beetle in the box</vt:lpstr>
      <vt:lpstr>Inner and outer: beetle in the box</vt:lpstr>
      <vt:lpstr>Overview</vt:lpstr>
      <vt:lpstr>Aspect seeing</vt:lpstr>
      <vt:lpstr>Aspect seeing</vt:lpstr>
      <vt:lpstr>Aspect seeing</vt:lpstr>
      <vt:lpstr>Aspect seeing</vt:lpstr>
      <vt:lpstr>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Ludwig Wittgenstein: Philosophical Investigations   Jakub Mácha Masaryk University, Brno, Czech Republic</dc:title>
  <dc:creator>j m</dc:creator>
  <cp:lastModifiedBy>j m</cp:lastModifiedBy>
  <cp:revision>18</cp:revision>
  <cp:lastPrinted>1601-01-01T00:00:00Z</cp:lastPrinted>
  <dcterms:created xsi:type="dcterms:W3CDTF">2016-04-05T09:45:01Z</dcterms:created>
  <dcterms:modified xsi:type="dcterms:W3CDTF">2016-04-27T07:38:56Z</dcterms:modified>
</cp:coreProperties>
</file>