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11" autoAdjust="0"/>
  </p:normalViewPr>
  <p:slideViewPr>
    <p:cSldViewPr snapToGrid="0">
      <p:cViewPr varScale="1">
        <p:scale>
          <a:sx n="73" d="100"/>
          <a:sy n="73" d="100"/>
        </p:scale>
        <p:origin x="-1008" y="-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>
                <a:latin typeface="Syntax LT CE" panose="02000503000000000000" pitchFamily="50" charset="0"/>
              </a:defRPr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  <a:endParaRPr lang="en-GB" altLang="cs-CZ" noProof="0" dirty="0" smtClean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75742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Syntax LT CE" panose="02000503000000000000" pitchFamily="50" charset="0"/>
              </a:defRPr>
            </a:lvl1pPr>
          </a:lstStyle>
          <a:p>
            <a:r>
              <a:rPr lang="en-US" altLang="cs-CZ" smtClean="0"/>
              <a:t>Ludwig Wittgenstein: Philosophical Investigations / Jakub Mácha / Masaryk University, Brno, macha@mail.muni.cz Handout: https://goo.gl/miKrJD https://muni.academia.edu/jakubmacha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smtClean="0"/>
              <a:t>Ludwig Wittgenstein: Philosophical Investigations / Jakub Mácha / Masaryk University, Brno, macha@mail.muni.cz Handout: https://goo.gl/miKrJD https://muni.academia.edu/jakubmacha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smtClean="0"/>
              <a:t>Ludwig Wittgenstein: Philosophical Investigations / Jakub Mácha / Masaryk University, Brno, macha@mail.muni.cz Handout: https://goo.gl/miKrJD https://muni.academia.edu/jakubmacha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yntax LT CE" panose="02000503000000000000" pitchFamily="50" charset="0"/>
              </a:defRPr>
            </a:lvl1pPr>
          </a:lstStyle>
          <a:p>
            <a:r>
              <a:rPr lang="cs-CZ" noProof="0" dirty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>
                <a:latin typeface="Syntax LT CE" panose="02000503000000000000" pitchFamily="50" charset="0"/>
              </a:defRPr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>
                <a:latin typeface="Syntax LT CE" panose="02000503000000000000" pitchFamily="50" charset="0"/>
              </a:defRPr>
            </a:lvl2pPr>
            <a:lvl3pPr marL="914400" indent="0">
              <a:buNone/>
              <a:defRPr/>
            </a:lvl3pPr>
          </a:lstStyle>
          <a:p>
            <a:pPr lvl="0"/>
            <a:r>
              <a:rPr lang="cs-CZ" noProof="0" dirty="0" smtClean="0"/>
              <a:t>Upravte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3" y="6248400"/>
            <a:ext cx="692367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smtClean="0"/>
              <a:t>Ludwig Wittgenstein: Philosophical Investigations / Jakub Mácha / Masaryk University, Brno, macha@mail.muni.cz Handout: https://goo.gl/miKrJD https://muni.academia.edu/jakubmacha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89250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smtClean="0"/>
              <a:t>Ludwig Wittgenstein: Philosophical Investigations / Jakub Mácha / Masaryk University, Brno, macha@mail.muni.cz Handout: https://goo.gl/miKrJD https://muni.academia.edu/jakubmacha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3" y="6248400"/>
            <a:ext cx="711071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smtClean="0"/>
              <a:t>Ludwig Wittgenstein: Philosophical Investigations / Jakub Mácha / Masaryk University, Brno, macha@mail.muni.cz Handout: https://goo.gl/miKrJD https://muni.academia.edu/jakubmacha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89250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smtClean="0"/>
              <a:t>Ludwig Wittgenstein: Philosophical Investigations / Jakub Mácha / Masaryk University, Brno, macha@mail.muni.cz Handout: https://goo.gl/miKrJD https://muni.academia.edu/jakubmacha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3" y="6248400"/>
            <a:ext cx="6809379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Ludwig Wittgenstein: Philosophical Investigations / Jakub Mácha / Masaryk University, Brno, macha@mail.muni.cz Handout: https://goo.gl/miKrJD https://muni.academia.edu/jakubmacha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89250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smtClean="0"/>
              <a:t>Ludwig Wittgenstein: Philosophical Investigations / Jakub Mácha / Masaryk University, Brno, macha@mail.muni.cz Handout: https://goo.gl/miKrJD https://muni.academia.edu/jakubmacha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smtClean="0"/>
              <a:t>Ludwig Wittgenstein: Philosophical Investigations / Jakub Mácha / Masaryk University, Brno, macha@mail.muni.cz Handout: https://goo.gl/miKrJD https://muni.academia.edu/jakubmacha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smtClean="0"/>
              <a:t>Ludwig Wittgenstein: Philosophical Investigations / Jakub Mácha / Masaryk University, Brno, macha@mail.muni.cz Handout: https://goo.gl/miKrJD https://muni.academia.edu/jakubmacha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15200" y="6248400"/>
            <a:ext cx="13845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3" y="6248400"/>
            <a:ext cx="671586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smtClean="0"/>
              <a:t>Ludwig Wittgenstein: Philosophical Investigations / Jakub Mácha / Masaryk University, Brno, macha@mail.muni.cz Handout: https://goo.gl/miKrJD https://muni.academia.edu/jakubmacha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1744717"/>
            <a:ext cx="7518400" cy="3484509"/>
          </a:xfrm>
        </p:spPr>
        <p:txBody>
          <a:bodyPr/>
          <a:lstStyle/>
          <a:p>
            <a:r>
              <a:rPr lang="en-US" sz="4800" dirty="0"/>
              <a:t>Ludwig </a:t>
            </a:r>
            <a:r>
              <a:rPr lang="en-US" sz="4800" dirty="0" smtClean="0"/>
              <a:t>Wittgenstein:</a:t>
            </a: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en-US" sz="4800" dirty="0"/>
              <a:t>Life and Work</a:t>
            </a:r>
            <a:r>
              <a:rPr lang="cs-CZ" sz="4800" i="1" dirty="0" smtClean="0"/>
              <a:t/>
            </a:r>
            <a:br>
              <a:rPr lang="cs-CZ" sz="4800" i="1" dirty="0" smtClean="0"/>
            </a:b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/>
              <a:t/>
            </a:r>
            <a:br>
              <a:rPr lang="cs-CZ" i="1" dirty="0"/>
            </a:br>
            <a:r>
              <a:rPr lang="cs-CZ" dirty="0" smtClean="0"/>
              <a:t>Jakub Mácha</a:t>
            </a:r>
            <a:br>
              <a:rPr lang="cs-CZ" dirty="0" smtClean="0"/>
            </a:br>
            <a:r>
              <a:rPr lang="cs-CZ" sz="2800" dirty="0" smtClean="0"/>
              <a:t>Masaryk University, Brno, Czech Republic</a:t>
            </a:r>
            <a:endParaRPr lang="en-GB" alt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Further</a:t>
            </a:r>
            <a:r>
              <a:rPr lang="cs-CZ" dirty="0" smtClean="0"/>
              <a:t> </a:t>
            </a:r>
            <a:r>
              <a:rPr lang="cs-CZ" dirty="0" err="1" smtClean="0"/>
              <a:t>reading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Monk, R. (1990). </a:t>
            </a:r>
            <a:r>
              <a:rPr lang="en-US" i="1" dirty="0"/>
              <a:t>Ludwig Wittgenstein: The Duty of Genius</a:t>
            </a:r>
            <a:r>
              <a:rPr lang="en-US" dirty="0"/>
              <a:t>. Jonathan Cape.</a:t>
            </a:r>
            <a:endParaRPr lang="cs-CZ" dirty="0"/>
          </a:p>
          <a:p>
            <a:r>
              <a:rPr lang="en-US" dirty="0" err="1"/>
              <a:t>McGuinness</a:t>
            </a:r>
            <a:r>
              <a:rPr lang="en-US" dirty="0"/>
              <a:t>, B. (1988). </a:t>
            </a:r>
            <a:r>
              <a:rPr lang="en-US" i="1" dirty="0"/>
              <a:t>Wittgenstein. A Life (Vol. 1): Young Ludwig 1988–1921</a:t>
            </a:r>
            <a:r>
              <a:rPr lang="en-US" dirty="0"/>
              <a:t>. Duckworth.</a:t>
            </a:r>
            <a:endParaRPr lang="cs-CZ"/>
          </a:p>
          <a:p>
            <a:pPr marL="0" indent="0">
              <a:buNone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Ludwig Wittgenstein: Philosophical Investigations / Jakub Mácha / Masaryk University, Brno, macha@mail.muni.cz Handout: https://goo.gl/miKrJD https://muni.academia.edu/jakubmacha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06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Family</a:t>
            </a:r>
            <a:r>
              <a:rPr lang="cs-CZ" dirty="0" smtClean="0"/>
              <a:t> background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Born on 26 April 1889 in </a:t>
            </a:r>
            <a:r>
              <a:rPr lang="en-US" dirty="0" smtClean="0"/>
              <a:t>Vienna.</a:t>
            </a:r>
            <a:endParaRPr lang="cs-CZ" dirty="0"/>
          </a:p>
          <a:p>
            <a:pPr lvl="0"/>
            <a:r>
              <a:rPr lang="en-US" dirty="0"/>
              <a:t>His family was of mixed Jewish, Protestant and Catholic origin.</a:t>
            </a:r>
            <a:endParaRPr lang="cs-CZ" dirty="0"/>
          </a:p>
          <a:p>
            <a:pPr lvl="0"/>
            <a:r>
              <a:rPr lang="en-US" dirty="0"/>
              <a:t>His father Karl Wittgenstein was one of the richest businessmen in Austria. An owner of an iron and steel industry complex (</a:t>
            </a:r>
            <a:r>
              <a:rPr lang="en-US" dirty="0" err="1"/>
              <a:t>Poldi</a:t>
            </a:r>
            <a:r>
              <a:rPr lang="en-US" dirty="0"/>
              <a:t> </a:t>
            </a:r>
            <a:r>
              <a:rPr lang="en-US" dirty="0" err="1"/>
              <a:t>Kladno</a:t>
            </a:r>
            <a:r>
              <a:rPr lang="en-US" dirty="0"/>
              <a:t>).</a:t>
            </a:r>
            <a:endParaRPr lang="cs-CZ" dirty="0"/>
          </a:p>
          <a:p>
            <a:pPr lvl="0"/>
            <a:r>
              <a:rPr lang="en-US" dirty="0"/>
              <a:t>Their family house hosted the most distinguished artists of the time: Johannes Brahms, Franz Grillparzer, Felix Mendelssohn, Gustav Mahler, Gustav Klimt.</a:t>
            </a:r>
            <a:endParaRPr lang="cs-CZ" dirty="0"/>
          </a:p>
          <a:p>
            <a:pPr lvl="0"/>
            <a:r>
              <a:rPr lang="en-US" dirty="0"/>
              <a:t>LW has four brothers and three sisters. Two brothers committed suicide.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Ludwig Wittgenstein: Philosophical Investigations / Jakub Mácha / Masaryk University, Brno, macha@mail.muni.cz Handout: https://goo.gl/miKrJD https://muni.academia.edu/jakubmacha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327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 err="1" smtClean="0"/>
              <a:t>years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LW visited the second-rate </a:t>
            </a:r>
            <a:r>
              <a:rPr lang="en-US" i="1" dirty="0" err="1"/>
              <a:t>Realschule</a:t>
            </a:r>
            <a:r>
              <a:rPr lang="en-US" dirty="0"/>
              <a:t> in Linz. Adolf Hitler was one of his schoolmates.</a:t>
            </a:r>
            <a:endParaRPr lang="cs-CZ" dirty="0"/>
          </a:p>
          <a:p>
            <a:pPr lvl="0"/>
            <a:r>
              <a:rPr lang="en-US" dirty="0"/>
              <a:t>His earliest influences are</a:t>
            </a:r>
            <a:endParaRPr lang="cs-CZ" dirty="0"/>
          </a:p>
          <a:p>
            <a:pPr lvl="1"/>
            <a:r>
              <a:rPr lang="en-US" dirty="0"/>
              <a:t>Karl Kraus, his satirical journal </a:t>
            </a:r>
            <a:r>
              <a:rPr lang="en-US" i="1" dirty="0"/>
              <a:t>Die </a:t>
            </a:r>
            <a:r>
              <a:rPr lang="en-US" i="1" dirty="0" err="1"/>
              <a:t>Fackel</a:t>
            </a:r>
            <a:r>
              <a:rPr lang="en-US" dirty="0"/>
              <a:t> (“The Torch”)</a:t>
            </a:r>
            <a:endParaRPr lang="cs-CZ" dirty="0"/>
          </a:p>
          <a:p>
            <a:pPr lvl="1"/>
            <a:r>
              <a:rPr lang="en-US" dirty="0"/>
              <a:t>Arthur Schopenhauer, </a:t>
            </a:r>
            <a:r>
              <a:rPr lang="en-US" i="1" dirty="0"/>
              <a:t>The World as Will and Representation</a:t>
            </a:r>
            <a:endParaRPr lang="cs-CZ" dirty="0"/>
          </a:p>
          <a:p>
            <a:pPr lvl="1"/>
            <a:r>
              <a:rPr lang="en-US" dirty="0"/>
              <a:t>Otto </a:t>
            </a:r>
            <a:r>
              <a:rPr lang="en-US" dirty="0" err="1"/>
              <a:t>Weininger</a:t>
            </a:r>
            <a:r>
              <a:rPr lang="en-US" dirty="0"/>
              <a:t>, </a:t>
            </a:r>
            <a:r>
              <a:rPr lang="en-US" i="1" dirty="0"/>
              <a:t>Sex and Character</a:t>
            </a:r>
            <a:r>
              <a:rPr lang="en-US" dirty="0"/>
              <a:t>, his conception of genius, the duty to think clearly as a duty to oneself)</a:t>
            </a:r>
            <a:endParaRPr lang="cs-CZ" dirty="0"/>
          </a:p>
          <a:p>
            <a:pPr lvl="1"/>
            <a:r>
              <a:rPr lang="en-US" dirty="0"/>
              <a:t>Heinrich Hertz, </a:t>
            </a:r>
            <a:r>
              <a:rPr lang="en-US" i="1" dirty="0"/>
              <a:t>Principles of Mechanics</a:t>
            </a:r>
            <a:r>
              <a:rPr lang="en-US" dirty="0"/>
              <a:t>, his method of dissolving conceptual problems</a:t>
            </a:r>
            <a:endParaRPr lang="cs-CZ" dirty="0"/>
          </a:p>
          <a:p>
            <a:pPr lvl="1"/>
            <a:r>
              <a:rPr lang="en-US" dirty="0"/>
              <a:t>Ludwig </a:t>
            </a:r>
            <a:r>
              <a:rPr lang="en-US" dirty="0" err="1"/>
              <a:t>Bolzmann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Ludwig Wittgenstein: Philosophical Investigations / Jakub Mácha / Masaryk University, Brno, macha@mail.muni.cz Handout: https://goo.gl/miKrJD https://muni.academia.edu/jakubmacha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7931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Univerasity</a:t>
            </a:r>
            <a:r>
              <a:rPr lang="cs-CZ" dirty="0" smtClean="0"/>
              <a:t> </a:t>
            </a:r>
            <a:r>
              <a:rPr lang="cs-CZ" dirty="0" err="1" smtClean="0"/>
              <a:t>years</a:t>
            </a:r>
            <a:r>
              <a:rPr lang="cs-CZ" dirty="0" smtClean="0"/>
              <a:t>, </a:t>
            </a:r>
            <a:r>
              <a:rPr lang="cs-CZ" dirty="0" err="1" smtClean="0"/>
              <a:t>Berlin</a:t>
            </a:r>
            <a:r>
              <a:rPr lang="cs-CZ" dirty="0" smtClean="0"/>
              <a:t>, Manchester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LW studied mechanical engineering in Berlin and aeronautics in Manchester.</a:t>
            </a:r>
            <a:endParaRPr lang="cs-CZ" dirty="0"/>
          </a:p>
          <a:p>
            <a:pPr lvl="1"/>
            <a:r>
              <a:rPr lang="en-US" dirty="0"/>
              <a:t>He conducted his own research leading a patent of a jet rotor (for a helicopter).</a:t>
            </a:r>
            <a:endParaRPr lang="cs-CZ" dirty="0"/>
          </a:p>
          <a:p>
            <a:pPr lvl="0"/>
            <a:r>
              <a:rPr lang="en-US" dirty="0"/>
              <a:t>At that time, he read</a:t>
            </a:r>
            <a:endParaRPr lang="cs-CZ" dirty="0"/>
          </a:p>
          <a:p>
            <a:pPr lvl="1"/>
            <a:r>
              <a:rPr lang="en-US" dirty="0"/>
              <a:t>Bertrand Russell’s </a:t>
            </a:r>
            <a:r>
              <a:rPr lang="en-US" i="1" dirty="0"/>
              <a:t>The Principles of Mathematics</a:t>
            </a:r>
            <a:endParaRPr lang="cs-CZ" dirty="0"/>
          </a:p>
          <a:p>
            <a:pPr lvl="1"/>
            <a:r>
              <a:rPr lang="en-US" dirty="0" err="1"/>
              <a:t>Gottlob</a:t>
            </a:r>
            <a:r>
              <a:rPr lang="en-US" dirty="0"/>
              <a:t> </a:t>
            </a:r>
            <a:r>
              <a:rPr lang="en-US" dirty="0" err="1"/>
              <a:t>Frege’s</a:t>
            </a:r>
            <a:r>
              <a:rPr lang="en-US" dirty="0"/>
              <a:t> </a:t>
            </a:r>
            <a:r>
              <a:rPr lang="en-US" i="1" dirty="0" err="1"/>
              <a:t>Grundgesetze</a:t>
            </a:r>
            <a:r>
              <a:rPr lang="en-US" i="1" dirty="0"/>
              <a:t> der </a:t>
            </a:r>
            <a:r>
              <a:rPr lang="en-US" i="1" dirty="0" err="1"/>
              <a:t>Arithmetik</a:t>
            </a:r>
            <a:endParaRPr lang="cs-CZ" dirty="0"/>
          </a:p>
          <a:p>
            <a:pPr lvl="0"/>
            <a:r>
              <a:rPr lang="en-US" dirty="0"/>
              <a:t>He suggested a solution of Russell’s paradox.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Ludwig Wittgenstein: Philosophical Investigations / Jakub Mácha / Masaryk University, Brno, macha@mail.muni.cz Handout: https://goo.gl/miKrJD https://muni.academia.edu/jakubmacha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888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Cambridge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On 18 October 1911, he appeared in Russell’s office. This date marks the begin of their fruitful collaboration.</a:t>
            </a:r>
            <a:endParaRPr lang="cs-CZ" dirty="0"/>
          </a:p>
          <a:p>
            <a:pPr lvl="0"/>
            <a:r>
              <a:rPr lang="en-US" dirty="0"/>
              <a:t> In 1913 he dictated his earliest text that survived: the </a:t>
            </a:r>
            <a:r>
              <a:rPr lang="en-US" i="1" dirty="0"/>
              <a:t>Notes on Logic</a:t>
            </a:r>
            <a:r>
              <a:rPr lang="en-US" dirty="0"/>
              <a:t>.</a:t>
            </a:r>
            <a:endParaRPr lang="cs-CZ" dirty="0"/>
          </a:p>
          <a:p>
            <a:pPr lvl="1"/>
            <a:r>
              <a:rPr lang="en-US" dirty="0"/>
              <a:t>Logic is the basis of philosophy.</a:t>
            </a:r>
            <a:endParaRPr lang="cs-CZ" dirty="0"/>
          </a:p>
          <a:p>
            <a:pPr lvl="1"/>
            <a:r>
              <a:rPr lang="en-US" dirty="0"/>
              <a:t>Distrust of grammar: surface grammar can lead us astray</a:t>
            </a:r>
            <a:endParaRPr lang="cs-CZ" dirty="0"/>
          </a:p>
          <a:p>
            <a:pPr lvl="0"/>
            <a:r>
              <a:rPr lang="en-US" dirty="0"/>
              <a:t>In 1914 he dictated notes to G.E. Moore which weren’t accepted as a BA thesis.</a:t>
            </a:r>
            <a:endParaRPr lang="cs-CZ" dirty="0"/>
          </a:p>
          <a:p>
            <a:pPr lvl="1"/>
            <a:r>
              <a:rPr lang="en-US" dirty="0"/>
              <a:t>the distinction between what can be </a:t>
            </a:r>
            <a:r>
              <a:rPr lang="en-US" i="1" dirty="0"/>
              <a:t>said</a:t>
            </a:r>
            <a:r>
              <a:rPr lang="en-US" dirty="0"/>
              <a:t> and what has to be </a:t>
            </a:r>
            <a:r>
              <a:rPr lang="en-US" i="1" dirty="0"/>
              <a:t>shown</a:t>
            </a:r>
            <a:r>
              <a:rPr lang="en-US" dirty="0"/>
              <a:t>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Ludwig Wittgenstein: Philosophical Investigations / Jakub Mácha / Masaryk University, Brno, macha@mail.muni.cz Handout: https://goo.gl/miKrJD https://muni.academia.edu/jakubmacha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8183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great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 1914 LW got rid of his inheritance in favor of Austrian artists without means. Rainer Maria Rilke and Georg </a:t>
            </a:r>
            <a:r>
              <a:rPr lang="en-US" dirty="0" err="1"/>
              <a:t>Trakl</a:t>
            </a:r>
            <a:r>
              <a:rPr lang="en-US" dirty="0"/>
              <a:t> were among them.</a:t>
            </a:r>
            <a:endParaRPr lang="cs-CZ" dirty="0"/>
          </a:p>
          <a:p>
            <a:pPr lvl="0"/>
            <a:r>
              <a:rPr lang="en-US" dirty="0"/>
              <a:t>He was enlisted as a volunteer into Austrian army and sent to the Eastern front.</a:t>
            </a:r>
            <a:endParaRPr lang="cs-CZ" dirty="0"/>
          </a:p>
          <a:p>
            <a:pPr lvl="0"/>
            <a:r>
              <a:rPr lang="en-US" dirty="0"/>
              <a:t>Reading Leo Tolstoy’s </a:t>
            </a:r>
            <a:r>
              <a:rPr lang="en-US" i="1" dirty="0"/>
              <a:t>Gospel in Brief</a:t>
            </a:r>
            <a:r>
              <a:rPr lang="en-US" dirty="0"/>
              <a:t>.</a:t>
            </a:r>
            <a:endParaRPr lang="cs-CZ" dirty="0"/>
          </a:p>
          <a:p>
            <a:pPr lvl="0"/>
            <a:r>
              <a:rPr lang="en-US" dirty="0"/>
              <a:t>Often thinking of suicide and the meaning of life (“The meaning of life … we can call God”)</a:t>
            </a:r>
            <a:endParaRPr lang="cs-CZ" dirty="0"/>
          </a:p>
          <a:p>
            <a:pPr lvl="0"/>
            <a:r>
              <a:rPr lang="en-US" dirty="0"/>
              <a:t>Awarded for bravery and valor.</a:t>
            </a:r>
            <a:endParaRPr lang="cs-CZ" dirty="0"/>
          </a:p>
          <a:p>
            <a:pPr lvl="0"/>
            <a:r>
              <a:rPr lang="en-US" dirty="0"/>
              <a:t>Finally, in 1918, he was transferred to the Italian front and ended up in a prisoners of war camp.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Ludwig Wittgenstein: Philosophical Investigations / Jakub Mácha / Masaryk University, Brno, macha@mail.muni.cz Handout: https://goo.gl/miKrJD https://muni.academia.edu/jakubmacha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113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i="1" dirty="0" err="1" smtClean="0"/>
              <a:t>Tractatus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During the war years, Wittgenstein wrote his first main work </a:t>
            </a:r>
            <a:r>
              <a:rPr lang="en-US" i="1" dirty="0" err="1"/>
              <a:t>Tractatus</a:t>
            </a:r>
            <a:r>
              <a:rPr lang="en-US" i="1" dirty="0"/>
              <a:t> </a:t>
            </a:r>
            <a:r>
              <a:rPr lang="en-US" i="1" dirty="0" err="1"/>
              <a:t>Logico-Philosophicus</a:t>
            </a:r>
            <a:r>
              <a:rPr lang="en-US" dirty="0"/>
              <a:t>.</a:t>
            </a:r>
            <a:endParaRPr lang="cs-CZ" dirty="0"/>
          </a:p>
          <a:p>
            <a:pPr lvl="1"/>
            <a:r>
              <a:rPr lang="en-US" dirty="0"/>
              <a:t>The manuscript was rejected by two publishers. </a:t>
            </a:r>
            <a:endParaRPr lang="cs-CZ" dirty="0"/>
          </a:p>
          <a:p>
            <a:pPr lvl="1"/>
            <a:r>
              <a:rPr lang="en-US" dirty="0"/>
              <a:t>Eventually published with a help of Bertrand Russell and with his introduction (which according to Wittgenstein misinterprets the main idea of the book).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Ludwig Wittgenstein: Philosophical Investigations / Jakub Mácha / Masaryk University, Brno, macha@mail.muni.cz Handout: https://goo.gl/miKrJD https://muni.academia.edu/jakubmacha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5215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Out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academia, </a:t>
            </a:r>
            <a:r>
              <a:rPr lang="cs-CZ" dirty="0" err="1" smtClean="0"/>
              <a:t>teacher</a:t>
            </a:r>
            <a:r>
              <a:rPr lang="cs-CZ" dirty="0" smtClean="0"/>
              <a:t>, </a:t>
            </a:r>
            <a:r>
              <a:rPr lang="cs-CZ" dirty="0" err="1" smtClean="0"/>
              <a:t>gardener</a:t>
            </a:r>
            <a:r>
              <a:rPr lang="cs-CZ" dirty="0" smtClean="0"/>
              <a:t>, </a:t>
            </a:r>
            <a:r>
              <a:rPr lang="cs-CZ" dirty="0" err="1" smtClean="0"/>
              <a:t>architect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 1920 Wittgenstein began his unsuccessful career as primary schoolteacher in rural Austria.</a:t>
            </a:r>
            <a:endParaRPr lang="cs-CZ" dirty="0"/>
          </a:p>
          <a:p>
            <a:pPr lvl="0"/>
            <a:r>
              <a:rPr lang="en-US" dirty="0"/>
              <a:t>From 1926 to 1928 he worked as an architect designing a modernist house for his sister.</a:t>
            </a:r>
            <a:endParaRPr lang="cs-CZ" dirty="0"/>
          </a:p>
          <a:p>
            <a:pPr lvl="0"/>
            <a:r>
              <a:rPr lang="en-US" dirty="0"/>
              <a:t>In 1929 he returned to Cambridge and obtained his PhD for the </a:t>
            </a:r>
            <a:r>
              <a:rPr lang="en-US" i="1" dirty="0" err="1"/>
              <a:t>Tractatus</a:t>
            </a:r>
            <a:r>
              <a:rPr lang="en-US" dirty="0"/>
              <a:t>.</a:t>
            </a:r>
            <a:endParaRPr lang="cs-CZ" dirty="0"/>
          </a:p>
          <a:p>
            <a:pPr lvl="0"/>
            <a:r>
              <a:rPr lang="en-US" dirty="0"/>
              <a:t>Since the end of the 1920s, he was regularly meeting with the members of the Vienna Circle, esp. with Moritz </a:t>
            </a:r>
            <a:r>
              <a:rPr lang="en-US" dirty="0" err="1"/>
              <a:t>Schlick</a:t>
            </a:r>
            <a:r>
              <a:rPr lang="en-US" dirty="0"/>
              <a:t> and Friedrich </a:t>
            </a:r>
            <a:r>
              <a:rPr lang="en-US" dirty="0" err="1"/>
              <a:t>Waismann</a:t>
            </a:r>
            <a:r>
              <a:rPr lang="en-US" dirty="0"/>
              <a:t>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Ludwig Wittgenstein: Philosophical Investigations / Jakub Mácha / Masaryk University, Brno, macha@mail.muni.cz Handout: https://goo.gl/miKrJD https://muni.academia.edu/jakubmacha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312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Later</a:t>
            </a:r>
            <a:r>
              <a:rPr lang="cs-CZ" dirty="0" smtClean="0"/>
              <a:t> </a:t>
            </a:r>
            <a:r>
              <a:rPr lang="cs-CZ" dirty="0" err="1" smtClean="0"/>
              <a:t>years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Ludwig Wittgenstein: Philosophical Investigations / Jakub Mácha / Masaryk University, Brno, macha@mail.muni.cz Handout: https://goo.gl/miKrJD https://muni.academia.edu/jakubmacha</a:t>
            </a:r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769519"/>
            <a:ext cx="8082321" cy="4114800"/>
          </a:xfrm>
        </p:spPr>
        <p:txBody>
          <a:bodyPr/>
          <a:lstStyle/>
          <a:p>
            <a:pPr lvl="0"/>
            <a:r>
              <a:rPr lang="en-US" dirty="0"/>
              <a:t>Wittgenstein spent his academic career as a lecturer and later as a professor in Cambridge.</a:t>
            </a:r>
            <a:endParaRPr lang="cs-CZ" dirty="0"/>
          </a:p>
          <a:p>
            <a:pPr lvl="0"/>
            <a:r>
              <a:rPr lang="en-US" dirty="0"/>
              <a:t>Often visiting his family in Vienna and his hut in Norway.</a:t>
            </a:r>
            <a:endParaRPr lang="cs-CZ" dirty="0"/>
          </a:p>
          <a:p>
            <a:pPr lvl="0"/>
            <a:r>
              <a:rPr lang="en-US" dirty="0"/>
              <a:t>In 1935 he investigated a possibility of moving to the Soviet Union.</a:t>
            </a:r>
            <a:endParaRPr lang="cs-CZ" dirty="0"/>
          </a:p>
          <a:p>
            <a:pPr lvl="0"/>
            <a:r>
              <a:rPr lang="en-US" dirty="0"/>
              <a:t>During the Second World War, he worked as a porter in a hospital and a technician for a medical research.</a:t>
            </a:r>
            <a:endParaRPr lang="cs-CZ" dirty="0"/>
          </a:p>
          <a:p>
            <a:pPr lvl="0"/>
            <a:r>
              <a:rPr lang="en-US" dirty="0"/>
              <a:t>He didn’t manage to publish anything (save one paper) during his Cambridge years. He avoided academic journals and conferences.</a:t>
            </a:r>
            <a:endParaRPr lang="cs-CZ" dirty="0"/>
          </a:p>
          <a:p>
            <a:pPr lvl="0"/>
            <a:r>
              <a:rPr lang="en-US" dirty="0"/>
              <a:t>In 1947 he resigned his </a:t>
            </a:r>
            <a:r>
              <a:rPr lang="en-US" dirty="0" smtClean="0"/>
              <a:t>professorship.</a:t>
            </a:r>
            <a:r>
              <a:rPr lang="cs-CZ" dirty="0" smtClean="0"/>
              <a:t> </a:t>
            </a:r>
          </a:p>
          <a:p>
            <a:pPr lvl="0"/>
            <a:r>
              <a:rPr lang="en-US" dirty="0" smtClean="0"/>
              <a:t>He </a:t>
            </a:r>
            <a:r>
              <a:rPr lang="en-US" dirty="0"/>
              <a:t>died in 1951, writing his remarks to his last days.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59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phil_sablona_4×3_en</Template>
  <TotalTime>1226</TotalTime>
  <Words>914</Words>
  <Application>Microsoft Office PowerPoint</Application>
  <PresentationFormat>Předvádění na obrazovce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Prezentace_MU_CZ</vt:lpstr>
      <vt:lpstr>Ludwig Wittgenstein: Life and Work   Jakub Mácha Masaryk University, Brno, Czech Republic</vt:lpstr>
      <vt:lpstr>Family background</vt:lpstr>
      <vt:lpstr>School years</vt:lpstr>
      <vt:lpstr>Univerasity years, Berlin, Manchester</vt:lpstr>
      <vt:lpstr>Cambridge</vt:lpstr>
      <vt:lpstr>The great war</vt:lpstr>
      <vt:lpstr>The Tractatus</vt:lpstr>
      <vt:lpstr>Out of academia, teacher, gardener, architect</vt:lpstr>
      <vt:lpstr>Later years</vt:lpstr>
      <vt:lpstr>Further reading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Ludwig Wittgenstein: Philosophical Investigations   Jakub Mácha Masaryk University, Brno, Czech Republic</dc:title>
  <dc:creator>j m</dc:creator>
  <cp:lastModifiedBy>Jakub Mácha</cp:lastModifiedBy>
  <cp:revision>20</cp:revision>
  <cp:lastPrinted>1601-01-01T00:00:00Z</cp:lastPrinted>
  <dcterms:created xsi:type="dcterms:W3CDTF">2016-04-05T09:45:01Z</dcterms:created>
  <dcterms:modified xsi:type="dcterms:W3CDTF">2016-09-21T13:18:05Z</dcterms:modified>
</cp:coreProperties>
</file>