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sldIdLst>
    <p:sldId id="278" r:id="rId2"/>
    <p:sldId id="279" r:id="rId3"/>
    <p:sldId id="280" r:id="rId4"/>
    <p:sldId id="281" r:id="rId5"/>
    <p:sldId id="259" r:id="rId6"/>
    <p:sldId id="260" r:id="rId7"/>
    <p:sldId id="256" r:id="rId8"/>
    <p:sldId id="257" r:id="rId9"/>
    <p:sldId id="258" r:id="rId10"/>
    <p:sldId id="261" r:id="rId11"/>
    <p:sldId id="262" r:id="rId12"/>
    <p:sldId id="263" r:id="rId13"/>
    <p:sldId id="264" r:id="rId14"/>
    <p:sldId id="265" r:id="rId15"/>
    <p:sldId id="283" r:id="rId16"/>
    <p:sldId id="284" r:id="rId17"/>
    <p:sldId id="28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5" r:id="rId29"/>
    <p:sldId id="276" r:id="rId30"/>
  </p:sldIdLst>
  <p:sldSz cx="9144000" cy="6858000" type="screen4x3"/>
  <p:notesSz cx="6858000" cy="9144000"/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2" d="100"/>
          <a:sy n="82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B8B71-A4AF-4712-BC9D-49D297D5A5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2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C9CEE5-85FF-4FF1-888C-8B3D8A312C6F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8825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5D79B38-EBDA-4EB3-8DC9-4729C6FF95CD}" type="slidenum">
              <a:rPr lang="cs-CZ" smtClean="0"/>
              <a:pPr eaLnBrk="1" hangingPunct="1"/>
              <a:t>26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31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7B7171-B775-4965-A680-DC5518F3D349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104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FE26C-98E7-4024-A237-29CF97DF0493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319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748A527-F6C3-4C95-92BE-6D29E36A43B1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0146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DFF0A0C-5645-49BD-8022-9B911CDF0C87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9370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4CB6A67-4A7F-436F-8779-6DAC0B2CC0B3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247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14CDF48-7389-4EA5-AE27-D4A9A5B9270D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2483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759F5C6-B570-4DEA-AB22-5B0A5857AA5F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576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Horyna, Břetislav - Krob, Josef (eds.). Cesty k vědě.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3716A33-E6CF-4DF5-B376-8509952089C1}" type="slidenum">
              <a:rPr lang="cs-CZ" smtClean="0"/>
              <a:pPr eaLnBrk="1" hangingPunct="1"/>
              <a:t>18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872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BE6A-028E-4890-A467-356BFBBB6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4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1C0A-1479-4680-9F88-07F09B6DB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A675-58DD-4BAF-9205-E99891290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5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8F03-376C-4673-9865-0DEB8DA65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C1E4-40CC-41EE-97DD-1C46727A5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89D7-3B91-473A-9F4A-70D44B58B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DE2C-BA5A-4658-9C0B-4632156F0F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EE24-1DC0-43D3-B4E8-4D721D418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7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723E-6AF2-4EB1-9E20-7C19FFAF71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1AAF-4684-4C98-A124-7B17B844DB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D1E1-75BF-4819-A19E-6F785DB9E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5CE0F3-6394-498C-9270-6D9511F41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fil/studenti/soutez99/doceka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Alan Sokal – o jedné aféře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6092825" cy="4267200"/>
          </a:xfrm>
        </p:spPr>
        <p:txBody>
          <a:bodyPr/>
          <a:lstStyle/>
          <a:p>
            <a:r>
              <a:rPr lang="cs-CZ" sz="2400" smtClean="0"/>
              <a:t>Social Text: </a:t>
            </a:r>
            <a:r>
              <a:rPr lang="en-US" sz="2400" i="1" smtClean="0"/>
              <a:t>Transgressing the Boundaries : Towards a Transformative Hermeneutics of Quantum Gravity</a:t>
            </a:r>
            <a:r>
              <a:rPr lang="cs-CZ" sz="2400" i="1" smtClean="0"/>
              <a:t>, 1996</a:t>
            </a:r>
          </a:p>
          <a:p>
            <a:endParaRPr lang="cs-CZ" sz="2400" i="1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90080" y="5661248"/>
            <a:ext cx="5964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>
              <a:buFont typeface="Wingdings" pitchFamily="2" charset="2"/>
              <a:buNone/>
            </a:pPr>
            <a:r>
              <a:rPr lang="cs-CZ" sz="1100" dirty="0">
                <a:hlinkClick r:id="rId3"/>
              </a:rPr>
              <a:t>http://www.phil.muni.cz/fil/studenti/soutez99/docekal.html </a:t>
            </a:r>
            <a:endParaRPr lang="cs-CZ" sz="1100" dirty="0"/>
          </a:p>
          <a:p>
            <a:pPr lvl="2" algn="r">
              <a:buFont typeface="Wingdings" pitchFamily="2" charset="2"/>
              <a:buNone/>
            </a:pPr>
            <a:r>
              <a:rPr lang="cs-CZ" sz="1100" dirty="0"/>
              <a:t>V závěru s dalšími relevantními odkazy na literaturu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Francouzská strategie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2600" dirty="0" smtClean="0"/>
              <a:t>Závěr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1600" dirty="0" smtClean="0"/>
              <a:t>Argument 1</a:t>
            </a:r>
          </a:p>
          <a:p>
            <a:pPr eaLnBrk="1" hangingPunct="1"/>
            <a:endParaRPr lang="cs-CZ" sz="1600" dirty="0" smtClean="0"/>
          </a:p>
          <a:p>
            <a:pPr lvl="2" eaLnBrk="1" hangingPunct="1"/>
            <a:endParaRPr lang="cs-CZ" sz="21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2600" dirty="0" smtClean="0"/>
              <a:t>Argument 2</a:t>
            </a:r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3200" dirty="0" smtClean="0"/>
              <a:t>Argument 3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2195513" y="2060575"/>
            <a:ext cx="24479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268538" y="39338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195513" y="4149725"/>
            <a:ext cx="23764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6588125" y="19161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6588125" y="20605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443663" y="2205038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7453313" y="35718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7453313" y="3716338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7308850" y="3860800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7669213" y="5372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7669213" y="5516563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7524750" y="5661025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124075" y="6237288"/>
            <a:ext cx="568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Vše, co je řečeno (napsáno) slouží účelu závěru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Německá strategie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Více témat </a:t>
            </a:r>
            <a:r>
              <a:rPr lang="cs-CZ" sz="1600" dirty="0" smtClean="0"/>
              <a:t>(ukázat vlastní šíři kompetencí)</a:t>
            </a:r>
          </a:p>
          <a:p>
            <a:pPr eaLnBrk="1" hangingPunct="1"/>
            <a:r>
              <a:rPr lang="cs-CZ" dirty="0" smtClean="0"/>
              <a:t>Obecnost </a:t>
            </a:r>
            <a:r>
              <a:rPr lang="cs-CZ" sz="1600" dirty="0" smtClean="0"/>
              <a:t>(včetně vymezení negativních  cest)</a:t>
            </a:r>
          </a:p>
          <a:p>
            <a:pPr eaLnBrk="1" hangingPunct="1"/>
            <a:r>
              <a:rPr lang="cs-CZ" dirty="0" smtClean="0"/>
              <a:t>Komplexnost </a:t>
            </a:r>
            <a:r>
              <a:rPr lang="cs-CZ" sz="1600" dirty="0" smtClean="0"/>
              <a:t>(a to i rostoucí během tvorby)</a:t>
            </a:r>
          </a:p>
          <a:p>
            <a:pPr eaLnBrk="1" hangingPunct="1">
              <a:buFont typeface="Wingdings" pitchFamily="2" charset="2"/>
              <a:buNone/>
            </a:pPr>
            <a:endParaRPr lang="cs-CZ" sz="1600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ym typeface="Wingdings" pitchFamily="2" charset="2"/>
              </a:rPr>
              <a:t>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/>
              <a:t>	Opouštění neproduktivních směrů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Anglická strategie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to píšete</a:t>
            </a:r>
          </a:p>
          <a:p>
            <a:pPr eaLnBrk="1" hangingPunct="1"/>
            <a:r>
              <a:rPr lang="cs-CZ" dirty="0" smtClean="0"/>
              <a:t>Jak (zdroje a metody)</a:t>
            </a:r>
          </a:p>
          <a:p>
            <a:pPr eaLnBrk="1" hangingPunct="1"/>
            <a:r>
              <a:rPr lang="cs-CZ" dirty="0" smtClean="0"/>
              <a:t>Výsledky</a:t>
            </a:r>
          </a:p>
          <a:p>
            <a:pPr eaLnBrk="1" hangingPunct="1"/>
            <a:r>
              <a:rPr lang="cs-CZ" dirty="0" smtClean="0"/>
              <a:t>Diskuse</a:t>
            </a:r>
          </a:p>
          <a:p>
            <a:pPr eaLnBrk="1" hangingPunct="1"/>
            <a:r>
              <a:rPr lang="cs-CZ" dirty="0" smtClean="0"/>
              <a:t>Potvrzené závěry</a:t>
            </a:r>
          </a:p>
          <a:p>
            <a:pPr eaLnBrk="1" hangingPunct="1"/>
            <a:r>
              <a:rPr lang="cs-CZ" dirty="0" smtClean="0"/>
              <a:t>Odkazy</a:t>
            </a:r>
          </a:p>
          <a:p>
            <a:pPr eaLnBrk="1" hangingPunct="1"/>
            <a:r>
              <a:rPr lang="cs-CZ" dirty="0" smtClean="0"/>
              <a:t>Resumé</a:t>
            </a:r>
          </a:p>
          <a:p>
            <a:pPr eaLnBrk="1" hangingPunct="1"/>
            <a:endParaRPr lang="cs-CZ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/>
              <a:t>					Horyna, Břetislav - Krob, Josef (</a:t>
            </a:r>
            <a:r>
              <a:rPr lang="cs-CZ" sz="1200" dirty="0" err="1" smtClean="0"/>
              <a:t>eds</a:t>
            </a:r>
            <a:r>
              <a:rPr lang="cs-CZ" sz="1200" dirty="0" smtClean="0"/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Argumentace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Složka technická</a:t>
            </a:r>
          </a:p>
          <a:p>
            <a:pPr lvl="1" eaLnBrk="1" hangingPunct="1"/>
            <a:r>
              <a:rPr lang="cs-CZ" smtClean="0"/>
              <a:t>Elementární logika </a:t>
            </a:r>
          </a:p>
          <a:p>
            <a:pPr lvl="1" eaLnBrk="1" hangingPunct="1"/>
            <a:r>
              <a:rPr lang="cs-CZ" smtClean="0"/>
              <a:t>Pravidla usuzování</a:t>
            </a:r>
          </a:p>
          <a:p>
            <a:pPr lvl="1" eaLnBrk="1" hangingPunct="1"/>
            <a:r>
              <a:rPr lang="cs-CZ" smtClean="0"/>
              <a:t>Strukturovaná (-telná) výpověď</a:t>
            </a:r>
          </a:p>
          <a:p>
            <a:pPr eaLnBrk="1" hangingPunct="1"/>
            <a:r>
              <a:rPr lang="cs-CZ" smtClean="0"/>
              <a:t>Složka kreativní</a:t>
            </a:r>
          </a:p>
          <a:p>
            <a:pPr lvl="1" eaLnBrk="1" hangingPunct="1"/>
            <a:r>
              <a:rPr lang="cs-CZ" smtClean="0"/>
              <a:t>Dobrý nápad</a:t>
            </a:r>
          </a:p>
          <a:p>
            <a:pPr lvl="1" eaLnBrk="1" hangingPunct="1"/>
            <a:r>
              <a:rPr lang="cs-CZ" smtClean="0"/>
              <a:t>Věcná správnost</a:t>
            </a:r>
          </a:p>
          <a:p>
            <a:pPr lvl="1" eaLnBrk="1" hangingPunct="1"/>
            <a:r>
              <a:rPr lang="cs-CZ" smtClean="0"/>
              <a:t>Metodický postup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Technická složka argumentace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Předpoklady 1, 2, n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Závěr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 = 0 </a:t>
            </a:r>
            <a:r>
              <a:rPr lang="cs-CZ" dirty="0" smtClean="0">
                <a:sym typeface="Wingdings" pitchFamily="2" charset="2"/>
              </a:rPr>
              <a:t> blábol nebo truismus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 = 1 </a:t>
            </a:r>
            <a:r>
              <a:rPr lang="cs-CZ" dirty="0" smtClean="0">
                <a:sym typeface="Wingdings" pitchFamily="2" charset="2"/>
              </a:rPr>
              <a:t> nebezpečí idem per idem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Postup argumentace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Vyplývání z premis (tvrzení nebo jeho negace, např. Galilei a vztah </a:t>
            </a:r>
            <a:r>
              <a:rPr lang="cs-CZ" i="1" dirty="0" smtClean="0">
                <a:sym typeface="Wingdings" pitchFamily="2" charset="2"/>
              </a:rPr>
              <a:t>m </a:t>
            </a:r>
            <a:r>
              <a:rPr lang="cs-CZ" dirty="0" smtClean="0">
                <a:sym typeface="Wingdings" pitchFamily="2" charset="2"/>
              </a:rPr>
              <a:t>a</a:t>
            </a:r>
            <a:r>
              <a:rPr lang="cs-CZ" i="1" dirty="0" smtClean="0">
                <a:sym typeface="Wingdings" pitchFamily="2" charset="2"/>
              </a:rPr>
              <a:t> v</a:t>
            </a:r>
            <a:r>
              <a:rPr lang="cs-CZ" dirty="0" smtClean="0">
                <a:sym typeface="Wingdings" pitchFamily="2" charset="2"/>
              </a:rPr>
              <a:t> padajícího tělesa)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Extrakce z premis (Pascalova sázka)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G.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4624" y="1465717"/>
            <a:ext cx="5298338" cy="4267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5038"/>
            <a:ext cx="2857500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30771"/>
            <a:ext cx="2160240" cy="28880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20" y="-92370"/>
            <a:ext cx="2857500" cy="2857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822" y="2124890"/>
            <a:ext cx="1728192" cy="27462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1655">
            <a:off x="6159122" y="4506305"/>
            <a:ext cx="2160240" cy="2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G.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4800" dirty="0" smtClean="0"/>
              <a:t>&gt;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4302" y="1829454"/>
            <a:ext cx="1963233" cy="15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3" y="1888543"/>
            <a:ext cx="1462980" cy="1462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71" y="1412776"/>
            <a:ext cx="1648152" cy="22034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81" y="4515561"/>
            <a:ext cx="1504239" cy="15042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63" y="4460343"/>
            <a:ext cx="1296144" cy="1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Pascalova sázka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01697"/>
              </p:ext>
            </p:extLst>
          </p:nvPr>
        </p:nvGraphicFramePr>
        <p:xfrm>
          <a:off x="581352" y="2060848"/>
          <a:ext cx="8455143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381"/>
                <a:gridCol w="2818381"/>
                <a:gridCol w="2818381"/>
              </a:tblGrid>
              <a:tr h="79253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Bůh neexistuje</a:t>
                      </a:r>
                      <a:endParaRPr lang="cs-CZ" dirty="0"/>
                    </a:p>
                  </a:txBody>
                  <a:tcPr/>
                </a:tc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 smtClean="0"/>
                        <a:t>1. Věřím, že 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cs-CZ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0</a:t>
                      </a:r>
                      <a:endParaRPr lang="cs-CZ" sz="3200" b="1" dirty="0"/>
                    </a:p>
                  </a:txBody>
                  <a:tcPr/>
                </a:tc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Nevěřím, že 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solidFill>
                            <a:schemeClr val="accent2"/>
                          </a:solidFill>
                        </a:rPr>
                        <a:t>-1</a:t>
                      </a:r>
                      <a:endParaRPr lang="cs-CZ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0</a:t>
                      </a:r>
                      <a:endParaRPr lang="cs-CZ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52936"/>
            <a:ext cx="1296144" cy="12961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88" y="4184105"/>
            <a:ext cx="1430424" cy="10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Paradigmata, principy usuzování, logické požadavky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dirty="0" smtClean="0"/>
              <a:t>Paradigma nepřímé úměry </a:t>
            </a:r>
            <a:r>
              <a:rPr lang="cs-CZ" sz="1600" dirty="0" smtClean="0"/>
              <a:t>(těhotenství, kopáči… aditivní a intenzivní vlastnosti)</a:t>
            </a:r>
          </a:p>
          <a:p>
            <a:pPr eaLnBrk="1" hangingPunct="1"/>
            <a:r>
              <a:rPr lang="cs-CZ" sz="2600" dirty="0" smtClean="0"/>
              <a:t>Princip totožnosti (používání výrazů ve fixované podobě A=A)</a:t>
            </a:r>
          </a:p>
          <a:p>
            <a:pPr eaLnBrk="1" hangingPunct="1"/>
            <a:r>
              <a:rPr lang="cs-CZ" sz="2600" dirty="0" smtClean="0"/>
              <a:t>Princip sporu </a:t>
            </a:r>
            <a:r>
              <a:rPr lang="cs-CZ" sz="2600" dirty="0" smtClean="0">
                <a:sym typeface="Wingdings" pitchFamily="2" charset="2"/>
              </a:rPr>
              <a:t> požadavek bezespornosti (A≠A´)</a:t>
            </a:r>
          </a:p>
          <a:p>
            <a:pPr eaLnBrk="1" hangingPunct="1"/>
            <a:r>
              <a:rPr lang="cs-CZ" sz="2600" dirty="0" smtClean="0">
                <a:sym typeface="Wingdings" pitchFamily="2" charset="2"/>
              </a:rPr>
              <a:t>Princip vyloučeného třetího (A nebo A</a:t>
            </a:r>
            <a:r>
              <a:rPr lang="cs-CZ" sz="2600" dirty="0" smtClean="0">
                <a:sym typeface="Wingdings" pitchFamily="2" charset="2"/>
              </a:rPr>
              <a:t>´)</a:t>
            </a:r>
          </a:p>
          <a:p>
            <a:pPr eaLnBrk="1" hangingPunct="1"/>
            <a:r>
              <a:rPr lang="cs-CZ" sz="2600" dirty="0" smtClean="0">
                <a:sym typeface="Wingdings" pitchFamily="2" charset="2"/>
              </a:rPr>
              <a:t>Princip </a:t>
            </a:r>
            <a:r>
              <a:rPr lang="cs-CZ" sz="2600" dirty="0" smtClean="0">
                <a:sym typeface="Wingdings" pitchFamily="2" charset="2"/>
              </a:rPr>
              <a:t>dostatečného důvodu (metodologický požadavek)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>
                <a:sym typeface="Wingdings" pitchFamily="2" charset="2"/>
              </a:rPr>
              <a:t>				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>
                <a:sym typeface="Wingdings" pitchFamily="2" charset="2"/>
              </a:rPr>
              <a:t>					Horyna, Břetislav - Krob, Josef (</a:t>
            </a:r>
            <a:r>
              <a:rPr lang="cs-CZ" sz="1200" dirty="0" err="1" smtClean="0">
                <a:sym typeface="Wingdings" pitchFamily="2" charset="2"/>
              </a:rPr>
              <a:t>eds</a:t>
            </a:r>
            <a:r>
              <a:rPr lang="cs-CZ" sz="1200" dirty="0" smtClean="0">
                <a:sym typeface="Wingdings" pitchFamily="2" charset="2"/>
              </a:rPr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Věcná složka argumentace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</a:t>
            </a:r>
            <a:r>
              <a:rPr lang="cs-CZ" dirty="0" smtClean="0">
                <a:sym typeface="Wingdings" pitchFamily="2" charset="2"/>
              </a:rPr>
              <a:t> </a:t>
            </a:r>
            <a:r>
              <a:rPr lang="cs-CZ" dirty="0" smtClean="0"/>
              <a:t>Fakt </a:t>
            </a:r>
          </a:p>
          <a:p>
            <a:pPr eaLnBrk="1" hangingPunct="1"/>
            <a:r>
              <a:rPr lang="cs-CZ" dirty="0" smtClean="0"/>
              <a:t>Domněnka, nápad </a:t>
            </a:r>
          </a:p>
          <a:p>
            <a:pPr eaLnBrk="1" hangingPunct="1"/>
            <a:r>
              <a:rPr lang="cs-CZ" dirty="0" smtClean="0"/>
              <a:t>Hypotéza (logická konzistence)</a:t>
            </a:r>
          </a:p>
          <a:p>
            <a:pPr eaLnBrk="1" hangingPunct="1"/>
            <a:r>
              <a:rPr lang="cs-CZ" dirty="0" smtClean="0"/>
              <a:t>Teorie (explanace, predikce)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Přenos vlastností objektu na výzkumníka </a:t>
            </a:r>
            <a:r>
              <a:rPr lang="cs-CZ" sz="2000" dirty="0" smtClean="0"/>
              <a:t>a následné neadekvátní závěry</a:t>
            </a:r>
          </a:p>
          <a:p>
            <a:pPr lvl="1"/>
            <a:r>
              <a:rPr lang="cs-CZ" sz="1600" dirty="0"/>
              <a:t>Je vyloučené, abych se s tímto člověkem vůbec bavil. Vždyť se jenom podívejte na některé položky ze seznamu jeho publikací: Pedofilní obrazy ve francouzské literatuře, Sex mladistvých jako literární inspirace, Příprava jehněčího stokrát jinak. To musí být úchyl. </a:t>
            </a:r>
            <a:endParaRPr lang="cs-CZ" sz="1600" dirty="0" smtClean="0"/>
          </a:p>
          <a:p>
            <a:r>
              <a:rPr lang="cs-CZ" sz="2000" dirty="0" err="1" smtClean="0"/>
              <a:t>Apodiktická</a:t>
            </a:r>
            <a:r>
              <a:rPr lang="cs-CZ" sz="2000" dirty="0" smtClean="0"/>
              <a:t> prohlášení, bez logické souvztažnosti, závěry nevyplývají z premis</a:t>
            </a:r>
          </a:p>
          <a:p>
            <a:pPr lvl="1"/>
            <a:r>
              <a:rPr lang="cs-CZ" sz="1600" dirty="0"/>
              <a:t>Je zcela evidentní, že model přírodních věd se osvědčil. Stejně tak jen ignorant by pochyboval o tom, že řada prvků tohoto modelů je velmi dobře aplikovatelná i na další obory lidské činnosti. Je pak naprosto jasné, že historie, byť se zdá být podložena jakkoli silnými fakty, je stále jenom interpretace, která se proměňuje v čase.</a:t>
            </a:r>
          </a:p>
          <a:p>
            <a:r>
              <a:rPr lang="cs-CZ" sz="2000" dirty="0" smtClean="0"/>
              <a:t>Citace autorit zcela odlišných kontextů, než ve kterých byly vyřčeny</a:t>
            </a:r>
          </a:p>
          <a:p>
            <a:pPr lvl="1"/>
            <a:r>
              <a:rPr lang="cs-CZ" sz="1600" dirty="0"/>
              <a:t>Již J. D. </a:t>
            </a:r>
            <a:r>
              <a:rPr lang="cs-CZ" sz="1600" dirty="0" err="1"/>
              <a:t>Bernal</a:t>
            </a:r>
            <a:r>
              <a:rPr lang="cs-CZ" sz="1600" dirty="0"/>
              <a:t> upozorňuje na názor členů královské společnosti, že „věda se má zabývat přírodou a řemesly a že má být užitečná.“ (</a:t>
            </a:r>
            <a:r>
              <a:rPr lang="cs-CZ" sz="1600" dirty="0" err="1"/>
              <a:t>Bernal</a:t>
            </a:r>
            <a:r>
              <a:rPr lang="cs-CZ" sz="1600" dirty="0"/>
              <a:t>, J. D. Věda v dějinách, Praha 1960, sv. 1, s. 291.) Snahy humanitních oborů se pak v tomto světle jeví jako zcela liché</a:t>
            </a:r>
            <a:r>
              <a:rPr lang="cs-CZ" sz="1600" dirty="0" smtClean="0"/>
              <a:t>.</a:t>
            </a:r>
          </a:p>
          <a:p>
            <a:endParaRPr lang="cs-CZ" sz="20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Vědecká teorie	— fakta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8038" y="1905000"/>
            <a:ext cx="5110162" cy="4038600"/>
          </a:xfrm>
        </p:spPr>
        <p:txBody>
          <a:bodyPr/>
          <a:lstStyle/>
          <a:p>
            <a:r>
              <a:rPr lang="cs-CZ" smtClean="0"/>
              <a:t>Vědecký fakt</a:t>
            </a:r>
          </a:p>
          <a:p>
            <a:pPr lvl="1"/>
            <a:r>
              <a:rPr lang="cs-CZ" smtClean="0"/>
              <a:t>Více pozorování</a:t>
            </a:r>
          </a:p>
          <a:p>
            <a:pPr lvl="1"/>
            <a:r>
              <a:rPr lang="cs-CZ" smtClean="0"/>
              <a:t>Invariantnost faktu vůči logickým transformacím</a:t>
            </a:r>
          </a:p>
          <a:p>
            <a:pPr lvl="1"/>
            <a:r>
              <a:rPr lang="cs-CZ" smtClean="0"/>
              <a:t>Mimo P nebo N</a:t>
            </a:r>
          </a:p>
        </p:txBody>
      </p:sp>
      <p:sp>
        <p:nvSpPr>
          <p:cNvPr id="17412" name="AutoShape 20" descr="Mach a Šebestová, 1976-1984"/>
          <p:cNvSpPr>
            <a:spLocks noChangeAspect="1" noChangeArrowheads="1"/>
          </p:cNvSpPr>
          <p:nvPr/>
        </p:nvSpPr>
        <p:spPr bwMode="auto">
          <a:xfrm>
            <a:off x="155575" y="46038"/>
            <a:ext cx="3200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489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4479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9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23034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62" y="4196862"/>
            <a:ext cx="22860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— 1. domněnka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Seskupení faktů</a:t>
            </a:r>
          </a:p>
          <a:p>
            <a:r>
              <a:rPr lang="cs-CZ" smtClean="0"/>
              <a:t>Klasifikace, třídění, výběr</a:t>
            </a:r>
          </a:p>
          <a:p>
            <a:r>
              <a:rPr lang="cs-CZ" smtClean="0"/>
              <a:t>Generalizace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 — 2. hypotéza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Vysvětlení faktů</a:t>
            </a:r>
          </a:p>
          <a:p>
            <a:r>
              <a:rPr lang="cs-CZ" smtClean="0"/>
              <a:t>Logická konzistence</a:t>
            </a:r>
          </a:p>
          <a:p>
            <a:r>
              <a:rPr lang="cs-CZ" smtClean="0"/>
              <a:t>Explanace, deskripce, predikce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 — 3. teorie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Ověření</a:t>
            </a:r>
          </a:p>
          <a:p>
            <a:pPr lvl="1"/>
            <a:r>
              <a:rPr lang="cs-CZ" smtClean="0"/>
              <a:t>Logické</a:t>
            </a:r>
          </a:p>
          <a:p>
            <a:pPr lvl="1"/>
            <a:r>
              <a:rPr lang="cs-CZ" smtClean="0"/>
              <a:t>Empirické (ověření důsledků)</a:t>
            </a:r>
          </a:p>
          <a:p>
            <a:pPr lvl="1"/>
            <a:r>
              <a:rPr lang="cs-CZ" smtClean="0"/>
              <a:t>Obsahové</a:t>
            </a:r>
          </a:p>
          <a:p>
            <a:pPr lvl="1"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Interpretace teorie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Naivně empiristická</a:t>
            </a:r>
          </a:p>
          <a:p>
            <a:r>
              <a:rPr lang="cs-CZ" smtClean="0"/>
              <a:t>Instrumentalistická</a:t>
            </a:r>
          </a:p>
          <a:p>
            <a:pPr lvl="1"/>
            <a:r>
              <a:rPr lang="cs-CZ" smtClean="0"/>
              <a:t>Přísná</a:t>
            </a:r>
          </a:p>
          <a:p>
            <a:pPr lvl="2"/>
            <a:r>
              <a:rPr lang="cs-CZ" smtClean="0"/>
              <a:t>Empirická</a:t>
            </a:r>
          </a:p>
          <a:p>
            <a:pPr lvl="2"/>
            <a:r>
              <a:rPr lang="cs-CZ" smtClean="0"/>
              <a:t>Sémantická</a:t>
            </a:r>
          </a:p>
          <a:p>
            <a:pPr lvl="1"/>
            <a:r>
              <a:rPr lang="cs-CZ" smtClean="0"/>
              <a:t>Přirozená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Funkce teorie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Informativní</a:t>
            </a:r>
          </a:p>
          <a:p>
            <a:r>
              <a:rPr lang="cs-CZ" smtClean="0"/>
              <a:t>Systemizující</a:t>
            </a:r>
          </a:p>
          <a:p>
            <a:r>
              <a:rPr lang="cs-CZ" smtClean="0"/>
              <a:t>Prediktivní</a:t>
            </a:r>
          </a:p>
          <a:p>
            <a:r>
              <a:rPr lang="cs-CZ" smtClean="0"/>
              <a:t>Explanační</a:t>
            </a:r>
          </a:p>
          <a:p>
            <a:r>
              <a:rPr lang="cs-CZ" smtClean="0"/>
              <a:t>Pragmatická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Explanace (explikace)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Kauzální</a:t>
            </a:r>
          </a:p>
          <a:p>
            <a:r>
              <a:rPr lang="cs-CZ" dirty="0" smtClean="0"/>
              <a:t>Funkcionální</a:t>
            </a:r>
          </a:p>
          <a:p>
            <a:r>
              <a:rPr lang="cs-CZ" dirty="0" smtClean="0"/>
              <a:t>Teleologická</a:t>
            </a:r>
          </a:p>
          <a:p>
            <a:endParaRPr lang="cs-CZ" dirty="0" smtClean="0"/>
          </a:p>
          <a:p>
            <a:pPr>
              <a:buFont typeface="Wingdings" pitchFamily="2" charset="2"/>
              <a:buNone/>
            </a:pPr>
            <a:r>
              <a:rPr lang="cs-CZ" dirty="0" err="1" smtClean="0"/>
              <a:t>Pseudoexplanace</a:t>
            </a:r>
            <a:endParaRPr lang="cs-CZ" dirty="0" smtClean="0"/>
          </a:p>
          <a:p>
            <a:r>
              <a:rPr lang="cs-CZ" dirty="0" smtClean="0"/>
              <a:t>Vysvětlení kruhem</a:t>
            </a:r>
          </a:p>
          <a:p>
            <a:r>
              <a:rPr lang="cs-CZ" dirty="0" smtClean="0"/>
              <a:t>Ad hoc (≠ anticipace)</a:t>
            </a:r>
          </a:p>
          <a:p>
            <a:pPr>
              <a:buFont typeface="Wingdings" pitchFamily="2" charset="2"/>
              <a:buNone/>
            </a:pPr>
            <a:r>
              <a:rPr lang="cs-CZ" sz="1100" dirty="0" smtClean="0"/>
              <a:t>					</a:t>
            </a:r>
          </a:p>
          <a:p>
            <a:pPr>
              <a:buFont typeface="Wingdings" pitchFamily="2" charset="2"/>
              <a:buNone/>
            </a:pPr>
            <a:r>
              <a:rPr lang="cs-CZ" sz="1100" dirty="0" smtClean="0"/>
              <a:t>					</a:t>
            </a:r>
            <a:r>
              <a:rPr lang="cs-CZ" sz="1100" dirty="0" err="1" smtClean="0"/>
              <a:t>Jastrzembská</a:t>
            </a:r>
            <a:r>
              <a:rPr lang="cs-CZ" sz="1100" dirty="0" smtClean="0"/>
              <a:t>, Zdeňka: Aspekty vysvětlení,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Predikce	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Extrapolace</a:t>
            </a:r>
          </a:p>
          <a:p>
            <a:pPr lvl="1"/>
            <a:r>
              <a:rPr lang="cs-CZ" smtClean="0"/>
              <a:t>Přímá</a:t>
            </a:r>
          </a:p>
          <a:p>
            <a:pPr lvl="1"/>
            <a:r>
              <a:rPr lang="cs-CZ" smtClean="0"/>
              <a:t>Korigovaná</a:t>
            </a:r>
          </a:p>
          <a:p>
            <a:r>
              <a:rPr lang="cs-CZ" smtClean="0"/>
              <a:t>Ekvifinalita</a:t>
            </a:r>
          </a:p>
          <a:p>
            <a:r>
              <a:rPr lang="cs-CZ" smtClean="0"/>
              <a:t>Simulace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Predikce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Informativní</a:t>
            </a:r>
          </a:p>
          <a:p>
            <a:r>
              <a:rPr lang="cs-CZ" dirty="0" smtClean="0"/>
              <a:t>Manipulativní</a:t>
            </a:r>
          </a:p>
          <a:p>
            <a:pPr lvl="1"/>
            <a:r>
              <a:rPr lang="cs-CZ" dirty="0" smtClean="0"/>
              <a:t>Konstruktivní (sebenaplňující se)</a:t>
            </a:r>
          </a:p>
          <a:p>
            <a:pPr lvl="1"/>
            <a:r>
              <a:rPr lang="cs-CZ" dirty="0" smtClean="0"/>
              <a:t>Varovné (</a:t>
            </a:r>
            <a:r>
              <a:rPr lang="cs-CZ" dirty="0" err="1" smtClean="0"/>
              <a:t>sebevylučující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smtClean="0"/>
              <a:t>Predikce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Deterministické systémy</a:t>
            </a:r>
          </a:p>
          <a:p>
            <a:pPr lvl="1"/>
            <a:r>
              <a:rPr lang="cs-CZ" dirty="0" smtClean="0"/>
              <a:t>Dynamické</a:t>
            </a:r>
          </a:p>
          <a:p>
            <a:pPr lvl="1"/>
            <a:r>
              <a:rPr lang="cs-CZ" dirty="0" smtClean="0"/>
              <a:t>Stochastické</a:t>
            </a:r>
          </a:p>
          <a:p>
            <a:pPr lvl="1">
              <a:buFont typeface="Wingdings" pitchFamily="2" charset="2"/>
              <a:buNone/>
            </a:pPr>
            <a:endParaRPr lang="cs-CZ" dirty="0" smtClean="0"/>
          </a:p>
          <a:p>
            <a:pPr lvl="1">
              <a:buFont typeface="Wingdings" pitchFamily="2" charset="2"/>
              <a:buNone/>
            </a:pPr>
            <a:r>
              <a:rPr lang="cs-CZ" dirty="0" smtClean="0"/>
              <a:t>Historický materialismus (K. Marx)</a:t>
            </a:r>
          </a:p>
          <a:p>
            <a:pPr lvl="1">
              <a:buFont typeface="Wingdings" pitchFamily="2" charset="2"/>
              <a:buNone/>
            </a:pPr>
            <a:r>
              <a:rPr lang="cs-CZ" dirty="0" smtClean="0"/>
              <a:t>Dialektika „trajektorií“ (J.-P. Sartre)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Nezdůvodněné zevšeobecňování výsledků výzkumů speciálních věd</a:t>
            </a:r>
          </a:p>
          <a:p>
            <a:endParaRPr lang="cs-CZ" sz="2000" dirty="0" smtClean="0"/>
          </a:p>
          <a:p>
            <a:pPr lvl="1"/>
            <a:r>
              <a:rPr lang="cs-CZ" sz="1600" dirty="0" smtClean="0"/>
              <a:t>Heisenberg </a:t>
            </a:r>
            <a:r>
              <a:rPr lang="cs-CZ" sz="1600" dirty="0"/>
              <a:t>ve svém principu upozorňuje, že „komplementární vlastnosti zkoumaného objektu není možné zjistit současně se stejnou mírou přesnosti“. Tato nemožnost dosažení přesné znalosti komplementarit platí i ve společnosti. Prostě není možné jednoznačně současně určit, nakolik byly finanční prostředky rozkradené, nebo prožrané. Co nebylo ukradeno, bylo prožráno.</a:t>
            </a:r>
          </a:p>
          <a:p>
            <a:r>
              <a:rPr lang="cs-CZ" sz="2000" dirty="0" smtClean="0"/>
              <a:t>Při použití metafor jsou zaměňovány jejich kontexty - metafory z fyziky (pěna, teorie strun, teorie relativity) jsou použity, jako by měly pouze význam, který jim přisuzuje běžný jazyk... </a:t>
            </a:r>
          </a:p>
          <a:p>
            <a:pPr marL="0" indent="0">
              <a:buNone/>
            </a:pPr>
            <a:endParaRPr lang="cs-CZ" sz="2000" dirty="0" smtClean="0"/>
          </a:p>
          <a:p>
            <a:pPr lvl="1"/>
            <a:r>
              <a:rPr lang="cs-CZ" sz="1600" dirty="0"/>
              <a:t>Kvantová mechanika běžně pracuje s takovými vlastnostmi částic, jako jsou šarm, barva a podivnost. Ano, svět kvantové mechaniky je opravdu podivný a pestrobarevný, neuděláte jistě chybu, když se jeho šarmem budete inspirovat i ve svých, zcela odlišných oborech</a:t>
            </a:r>
            <a:r>
              <a:rPr lang="cs-CZ" sz="1600" dirty="0" smtClean="0"/>
              <a:t>.</a:t>
            </a: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8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7168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Neoprávněná aplikace vědeckých teorii z jednoho vědeckého oboru na jiný (geometrické modely neuróz u </a:t>
            </a:r>
            <a:r>
              <a:rPr lang="cs-CZ" sz="2000" dirty="0" err="1" smtClean="0"/>
              <a:t>Lacana</a:t>
            </a:r>
            <a:r>
              <a:rPr lang="cs-CZ" sz="2000" dirty="0" smtClean="0"/>
              <a:t>, spojování topologie s psychologií, psychoanalýza AIDS s topologií...).</a:t>
            </a:r>
          </a:p>
          <a:p>
            <a:pPr lvl="1"/>
            <a:r>
              <a:rPr lang="cs-CZ" sz="1600" dirty="0"/>
              <a:t>V moderní vědě zcela nekompromisně zvítězil atomismus. Svět podle moderní vědy je diskrétní, složený z elementárních částic, mezi kterými působí čtyři základní fyzikální interakce. A stejně jako fyzici usilují o nalezení teorie sjednocující tyto interakce, musí se i historici/psychologové/lingvisté/… snažit eliminovat svá četná vysvětlení a najít jedno univerzální.</a:t>
            </a:r>
          </a:p>
          <a:p>
            <a:endParaRPr lang="cs-CZ" sz="20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(Všechny příklady jsou vymyšlené.)</a:t>
            </a:r>
          </a:p>
          <a:p>
            <a:endParaRPr lang="cs-CZ" sz="18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8927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Vědecký jazyk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Volba univerza (soubor předmětů)</a:t>
            </a:r>
          </a:p>
          <a:p>
            <a:pPr eaLnBrk="1" hangingPunct="1"/>
            <a:r>
              <a:rPr lang="cs-CZ" dirty="0" smtClean="0"/>
              <a:t>Intencionální báze (volba       vlastností z předmětného univerza)</a:t>
            </a:r>
          </a:p>
          <a:p>
            <a:pPr eaLnBrk="1" hangingPunct="1"/>
            <a:r>
              <a:rPr lang="cs-CZ" dirty="0" smtClean="0"/>
              <a:t>Syntaktická báze (volba jazykových prostředků a pravidel používání)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 Carnapovy klasifikace vět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Kvazisyntaktické</a:t>
            </a:r>
            <a:r>
              <a:rPr lang="cs-CZ" dirty="0" smtClean="0"/>
              <a:t> věty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-------------------------------</a:t>
            </a:r>
          </a:p>
          <a:p>
            <a:pPr lvl="1" eaLnBrk="1" hangingPunct="1"/>
            <a:r>
              <a:rPr lang="cs-CZ" dirty="0" smtClean="0"/>
              <a:t>A) Věta předmětného jazyka </a:t>
            </a:r>
          </a:p>
          <a:p>
            <a:pPr lvl="1" eaLnBrk="1" hangingPunct="1"/>
            <a:r>
              <a:rPr lang="cs-CZ" dirty="0" smtClean="0"/>
              <a:t>B) Věta metajazyka</a:t>
            </a:r>
          </a:p>
          <a:p>
            <a:pPr lvl="1" eaLnBrk="1" hangingPunct="1"/>
            <a:r>
              <a:rPr lang="cs-CZ" dirty="0" smtClean="0"/>
              <a:t>C) Podvodné věty „tvářící se“ jako A, ale jsou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a metajazyk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Úroveň</a:t>
            </a:r>
          </a:p>
          <a:p>
            <a:pPr lvl="1" eaLnBrk="1" hangingPunct="1"/>
            <a:r>
              <a:rPr lang="cs-CZ" dirty="0" smtClean="0"/>
              <a:t>Ontická – předmětnost</a:t>
            </a:r>
          </a:p>
          <a:p>
            <a:pPr lvl="1" eaLnBrk="1" hangingPunct="1"/>
            <a:r>
              <a:rPr lang="cs-CZ" dirty="0" smtClean="0"/>
              <a:t>Epistemická – výpověď o předmětnosti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  <a:p>
            <a:pPr lvl="1" eaLnBrk="1" hangingPunct="1">
              <a:buFont typeface="Wingdings" pitchFamily="2" charset="2"/>
              <a:buChar char="à"/>
            </a:pPr>
            <a:r>
              <a:rPr lang="cs-CZ" dirty="0" smtClean="0">
                <a:sym typeface="Wingdings" pitchFamily="2" charset="2"/>
              </a:rPr>
              <a:t>Rozlišení (faktu) objektivního světa a jeho popisu (interpretace)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 smtClean="0"/>
              <a:t>(Zpochybnění objektivity – vše je jen text – pravda není – je jen názor – každý má nárok na názor – každý si plká, co chce)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Rozpoznání lžitextu </a:t>
            </a:r>
            <a:br>
              <a:rPr lang="cs-CZ" sz="3400" smtClean="0"/>
            </a:br>
            <a:r>
              <a:rPr lang="cs-CZ" sz="3400" smtClean="0"/>
              <a:t>— argumentace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Věcné argumenty</a:t>
            </a:r>
          </a:p>
          <a:p>
            <a:pPr lvl="1" eaLnBrk="1" hangingPunct="1"/>
            <a:r>
              <a:rPr lang="cs-CZ" dirty="0" smtClean="0"/>
              <a:t>Konzistentnost</a:t>
            </a:r>
          </a:p>
          <a:p>
            <a:pPr lvl="1" eaLnBrk="1" hangingPunct="1"/>
            <a:r>
              <a:rPr lang="cs-CZ" dirty="0" smtClean="0"/>
              <a:t>Invariantnost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 smtClean="0">
                <a:sym typeface="Wingdings" pitchFamily="2" charset="2"/>
              </a:rPr>
              <a:t></a:t>
            </a:r>
          </a:p>
          <a:p>
            <a:pPr lvl="1" eaLnBrk="1" hangingPunct="1"/>
            <a:r>
              <a:rPr lang="cs-CZ" dirty="0" smtClean="0"/>
              <a:t>Argument z autority</a:t>
            </a:r>
          </a:p>
          <a:p>
            <a:pPr lvl="1" eaLnBrk="1" hangingPunct="1"/>
            <a:r>
              <a:rPr lang="cs-CZ" dirty="0" smtClean="0"/>
              <a:t>Slovní efekty a bonmoty</a:t>
            </a:r>
          </a:p>
          <a:p>
            <a:pPr lvl="1" eaLnBrk="1" hangingPunct="1"/>
            <a:r>
              <a:rPr lang="cs-CZ" dirty="0" smtClean="0"/>
              <a:t>Nadměrnost citací (neúčelnost)</a:t>
            </a:r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Rozpoznání lžitextu </a:t>
            </a:r>
            <a:br>
              <a:rPr lang="cs-CZ" sz="3400" smtClean="0"/>
            </a:br>
            <a:r>
              <a:rPr lang="cs-CZ" sz="3400" smtClean="0"/>
              <a:t>— obrazové a jazykové prostředky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Metaforičnost jazyka</a:t>
            </a:r>
          </a:p>
          <a:p>
            <a:pPr lvl="1" eaLnBrk="1" hangingPunct="1"/>
            <a:r>
              <a:rPr lang="cs-CZ" dirty="0" smtClean="0"/>
              <a:t>Usazené metafory</a:t>
            </a:r>
          </a:p>
          <a:p>
            <a:pPr lvl="1" eaLnBrk="1" hangingPunct="1"/>
            <a:r>
              <a:rPr lang="cs-CZ" dirty="0" smtClean="0"/>
              <a:t>Konvenční a nekonvenční metafory</a:t>
            </a:r>
          </a:p>
          <a:p>
            <a:pPr lvl="1" eaLnBrk="1" hangingPunct="1"/>
            <a:r>
              <a:rPr lang="cs-CZ" dirty="0" smtClean="0"/>
              <a:t>Vědecká metafora (oborová, nekonvenční)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self"/>
  <p:tag name="GENSWF_MOVIE_PRESENTATION_END_URL_TARGET" val="_self"/>
  <p:tag name="FLASHSPRING_PRESENTATION_TITLE" val="top10_1"/>
</p:tagLst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4226</TotalTime>
  <Words>706</Words>
  <Application>Microsoft Office PowerPoint</Application>
  <PresentationFormat>Předvádění na obrazovce (4:3)</PresentationFormat>
  <Paragraphs>210</Paragraphs>
  <Slides>29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Verdana</vt:lpstr>
      <vt:lpstr>Wingdings</vt:lpstr>
      <vt:lpstr>Profil</vt:lpstr>
      <vt:lpstr>Alan Sokal – o jedné aféře</vt:lpstr>
      <vt:lpstr>Prezentace aplikace PowerPoint</vt:lpstr>
      <vt:lpstr>Prezentace aplikace PowerPoint</vt:lpstr>
      <vt:lpstr>Prezentace aplikace PowerPoint</vt:lpstr>
      <vt:lpstr>Vědecký jazyk</vt:lpstr>
      <vt:lpstr>Z Carnapovy klasifikace vět </vt:lpstr>
      <vt:lpstr>Jazyk a metajazyk</vt:lpstr>
      <vt:lpstr>Rozpoznání lžitextu  — argumentace</vt:lpstr>
      <vt:lpstr>Rozpoznání lžitextu  — obrazové a jazykové prostředky</vt:lpstr>
      <vt:lpstr>Francouzská strategie</vt:lpstr>
      <vt:lpstr>Německá strategie</vt:lpstr>
      <vt:lpstr>Anglická strategie</vt:lpstr>
      <vt:lpstr>Argumentace</vt:lpstr>
      <vt:lpstr>Technická složka argumentace</vt:lpstr>
      <vt:lpstr>G. G. </vt:lpstr>
      <vt:lpstr>G. G.</vt:lpstr>
      <vt:lpstr>Pascalova sázka</vt:lpstr>
      <vt:lpstr>Paradigmata, principy usuzování, logické požadavky</vt:lpstr>
      <vt:lpstr>Věcná složka argumentace</vt:lpstr>
      <vt:lpstr>Vědecká teorie — fakta</vt:lpstr>
      <vt:lpstr>Vznik vědecké teorie  — 1. domněnka </vt:lpstr>
      <vt:lpstr>Vznik vědecké teorie   — 2. hypotéza</vt:lpstr>
      <vt:lpstr>Vznik vědecké teorie   — 3. teorie</vt:lpstr>
      <vt:lpstr>Interpretace teorie</vt:lpstr>
      <vt:lpstr>Funkce teorie</vt:lpstr>
      <vt:lpstr>Explanace (explikace)</vt:lpstr>
      <vt:lpstr>Predikce </vt:lpstr>
      <vt:lpstr>Predikce</vt:lpstr>
      <vt:lpstr>Predikce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 a metajazyk</dc:title>
  <dc:creator>josef</dc:creator>
  <cp:lastModifiedBy>Josef Krob</cp:lastModifiedBy>
  <cp:revision>75</cp:revision>
  <cp:lastPrinted>1601-01-01T00:00:00Z</cp:lastPrinted>
  <dcterms:created xsi:type="dcterms:W3CDTF">2008-02-14T21:04:29Z</dcterms:created>
  <dcterms:modified xsi:type="dcterms:W3CDTF">2015-10-15T20:49:51Z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