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AB3A824-1A51-4B26-AD58-A6D8E14F6C04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22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5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3FFE419-2371-464F-8239-3959401C3561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8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5059C3-6A89-4494-99FF-5A4D6FFD50EB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85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8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2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4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7D525BB-DA17-4BA0-B3C8-3AC3ABC827E6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53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0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301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sina.rtp.pt/artigo/casa-retornados/" TargetMode="External"/><Relationship Id="rId2" Type="http://schemas.openxmlformats.org/officeDocument/2006/relationships/hyperlink" Target="http://ensina.rtp.pt/artigo/retornados-apos-o-fim-do-imperi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tQs66q6GQU" TargetMode="External"/><Relationship Id="rId5" Type="http://schemas.openxmlformats.org/officeDocument/2006/relationships/hyperlink" Target="https://www.youtube.com/watch?v=PoMurlhUsp8" TargetMode="External"/><Relationship Id="rId4" Type="http://schemas.openxmlformats.org/officeDocument/2006/relationships/hyperlink" Target="http://ensina.rtp.pt/artigo/quem-eram-os-retornado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84C84-77BE-42B3-A4AF-AACF5ADB77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OS RETORNADOS </a:t>
            </a:r>
            <a:br>
              <a:rPr lang="cs-CZ" dirty="0"/>
            </a:br>
            <a:r>
              <a:rPr lang="cs-CZ" dirty="0"/>
              <a:t> </a:t>
            </a:r>
            <a:endParaRPr lang="cs-CZ" sz="2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47BF78-8072-4CED-94E7-39128F8C2A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LITERATURA PORTUGUESA</a:t>
            </a:r>
          </a:p>
        </p:txBody>
      </p:sp>
    </p:spTree>
    <p:extLst>
      <p:ext uri="{BB962C8B-B14F-4D97-AF65-F5344CB8AC3E}">
        <p14:creationId xmlns:p14="http://schemas.microsoft.com/office/powerpoint/2010/main" val="3694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A86B3-0FB9-4549-B41D-74AA99011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ANTÓNIO LOBO ANTUNES: </a:t>
            </a:r>
            <a:r>
              <a:rPr lang="cs-CZ" i="1" dirty="0"/>
              <a:t>AS NAUS</a:t>
            </a:r>
            <a:r>
              <a:rPr lang="pt-PT" i="1" dirty="0"/>
              <a:t> </a:t>
            </a:r>
            <a:r>
              <a:rPr lang="pt-PT" dirty="0"/>
              <a:t>(</a:t>
            </a:r>
            <a:r>
              <a:rPr lang="cs-CZ" dirty="0"/>
              <a:t>1988</a:t>
            </a:r>
            <a:r>
              <a:rPr lang="pt-PT" dirty="0"/>
              <a:t>): OS retornados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DE9B22-2E3D-4E18-BF68-0BB647526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72095"/>
          </a:xfrm>
        </p:spPr>
        <p:txBody>
          <a:bodyPr>
            <a:normAutofit fontScale="92500" lnSpcReduction="10000"/>
          </a:bodyPr>
          <a:lstStyle/>
          <a:p>
            <a:r>
              <a:rPr lang="pt-PT" u="sng" dirty="0"/>
              <a:t>Casal de Guiné</a:t>
            </a:r>
          </a:p>
          <a:p>
            <a:r>
              <a:rPr lang="pt-PT" dirty="0"/>
              <a:t>1. notícia da revolução</a:t>
            </a:r>
          </a:p>
          <a:p>
            <a:r>
              <a:rPr lang="pt-PT" dirty="0"/>
              <a:t>2. começo do retiro (as naus – sujeitos metonímicos do retorno)</a:t>
            </a:r>
          </a:p>
          <a:p>
            <a:r>
              <a:rPr lang="pt-PT" dirty="0"/>
              <a:t>3. interrogação identitária</a:t>
            </a:r>
          </a:p>
          <a:p>
            <a:r>
              <a:rPr lang="pt-PT" dirty="0"/>
              <a:t>4. partida para Lisboa</a:t>
            </a:r>
          </a:p>
          <a:p>
            <a:r>
              <a:rPr lang="pt-PT" dirty="0"/>
              <a:t>Lisboa: Hotel Ritz, Ericeira</a:t>
            </a:r>
          </a:p>
          <a:p>
            <a:r>
              <a:rPr lang="pt-PT" dirty="0"/>
              <a:t>nova situação: separação do casal</a:t>
            </a:r>
          </a:p>
          <a:p>
            <a:endParaRPr lang="pt-PT" u="sng" dirty="0"/>
          </a:p>
          <a:p>
            <a:r>
              <a:rPr lang="pt-PT" u="sng" dirty="0"/>
              <a:t>O FIM: os retornados </a:t>
            </a:r>
          </a:p>
          <a:p>
            <a:r>
              <a:rPr lang="pt-PT" dirty="0"/>
              <a:t>duplo código: </a:t>
            </a:r>
            <a:r>
              <a:rPr lang="pt-PT" dirty="0" smtClean="0"/>
              <a:t>XV</a:t>
            </a:r>
            <a:r>
              <a:rPr lang="cs-CZ" dirty="0" smtClean="0"/>
              <a:t>I</a:t>
            </a:r>
            <a:r>
              <a:rPr lang="pt-PT" dirty="0" smtClean="0"/>
              <a:t>I</a:t>
            </a:r>
            <a:r>
              <a:rPr lang="pt-PT" dirty="0"/>
              <a:t>: restauração, XX: revolução de Abril</a:t>
            </a:r>
          </a:p>
          <a:p>
            <a:r>
              <a:rPr lang="pt-PT" dirty="0"/>
              <a:t>SEBASTIANISMO: uma nova crise de identidade?, procura de um lugar na  nova situação geo-política e económica?</a:t>
            </a:r>
          </a:p>
          <a:p>
            <a:r>
              <a:rPr lang="pt-PT" u="sng" dirty="0"/>
              <a:t>Tópico do hospital </a:t>
            </a:r>
            <a:r>
              <a:rPr lang="pt-PT" dirty="0"/>
              <a:t>(heterotopia): metáfora de Portugal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14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445E8-C1A7-4541-AFC8-AD8F0383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OUTRAS OBRAS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FF9FAB-8C0A-4071-AD0F-1E298B0B6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z="2800" dirty="0"/>
              <a:t>Dulce Maria Cardoso: </a:t>
            </a:r>
            <a:r>
              <a:rPr lang="pt-PT" sz="2800" i="1" dirty="0"/>
              <a:t>O Retorno </a:t>
            </a:r>
            <a:r>
              <a:rPr lang="pt-PT" sz="2800" dirty="0"/>
              <a:t>(2011)</a:t>
            </a:r>
          </a:p>
          <a:p>
            <a:endParaRPr lang="pt-PT" sz="2800" dirty="0"/>
          </a:p>
          <a:p>
            <a:r>
              <a:rPr lang="pt-PT" sz="2800" dirty="0"/>
              <a:t>Lídia Jorge: “Leão Velho” (2004)</a:t>
            </a:r>
          </a:p>
          <a:p>
            <a:endParaRPr lang="pt-PT" sz="2800" dirty="0"/>
          </a:p>
          <a:p>
            <a:r>
              <a:rPr lang="pt-PT" sz="2800" dirty="0"/>
              <a:t>Isabela Figueiredo: </a:t>
            </a:r>
            <a:r>
              <a:rPr lang="pt-PT" sz="2800" i="1" dirty="0"/>
              <a:t>Caderno de Memórias Coloniais</a:t>
            </a:r>
            <a:r>
              <a:rPr lang="pt-PT" sz="2800" dirty="0"/>
              <a:t> (2009)</a:t>
            </a:r>
          </a:p>
          <a:p>
            <a:endParaRPr lang="pt-PT" sz="2800" dirty="0"/>
          </a:p>
          <a:p>
            <a:r>
              <a:rPr lang="pt-PT" sz="2800" dirty="0"/>
              <a:t>Aida Gomes: </a:t>
            </a:r>
            <a:r>
              <a:rPr lang="pt-PT" sz="2800" i="1" dirty="0"/>
              <a:t>Os Pretos de Pousaflores </a:t>
            </a:r>
            <a:r>
              <a:rPr lang="pt-PT" sz="2800" dirty="0"/>
              <a:t>(2011)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821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5BA7B-EDCD-40BC-9A01-3638B072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links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096EDF-CC3C-49C3-8BBD-97D2F050A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http://ensina.rtp.pt/artigo/retornados-apos-o-fim-do-imperio/</a:t>
            </a:r>
            <a:endParaRPr lang="pt-PT" dirty="0"/>
          </a:p>
          <a:p>
            <a:r>
              <a:rPr lang="cs-CZ" dirty="0">
                <a:hlinkClick r:id="rId3"/>
              </a:rPr>
              <a:t>http://ensina.rtp.pt/artigo/casa-retornados/</a:t>
            </a:r>
            <a:endParaRPr lang="pt-PT" dirty="0"/>
          </a:p>
          <a:p>
            <a:r>
              <a:rPr lang="cs-CZ" dirty="0">
                <a:hlinkClick r:id="rId4"/>
              </a:rPr>
              <a:t>http://ensina.rtp.pt/artigo/quem-eram-os-retornados/</a:t>
            </a:r>
            <a:endParaRPr lang="pt-PT" dirty="0"/>
          </a:p>
          <a:p>
            <a:r>
              <a:rPr lang="cs-CZ" dirty="0">
                <a:hlinkClick r:id="rId5"/>
              </a:rPr>
              <a:t>https://www.youtube.com/watch?v=PoMurlhUsp8</a:t>
            </a:r>
            <a:endParaRPr lang="pt-PT" dirty="0"/>
          </a:p>
          <a:p>
            <a:r>
              <a:rPr lang="cs-CZ" dirty="0">
                <a:hlinkClick r:id="rId6"/>
              </a:rPr>
              <a:t>https://www.youtube.com/watch?v=ytQs66q6GQU</a:t>
            </a:r>
            <a:endParaRPr lang="pt-PT" dirty="0"/>
          </a:p>
          <a:p>
            <a:r>
              <a:rPr lang="cs-CZ" dirty="0"/>
              <a:t>https://www.youtube.com/watch?v=c79MhrtlINc</a:t>
            </a:r>
          </a:p>
        </p:txBody>
      </p:sp>
    </p:spTree>
    <p:extLst>
      <p:ext uri="{BB962C8B-B14F-4D97-AF65-F5344CB8AC3E}">
        <p14:creationId xmlns:p14="http://schemas.microsoft.com/office/powerpoint/2010/main" val="116629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216C4-F93B-4857-B718-E882F32E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FERNANDO DACOSTA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43BA05-A334-4215-A671-22B8289A3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45591"/>
          </a:xfrm>
        </p:spPr>
        <p:txBody>
          <a:bodyPr>
            <a:noAutofit/>
          </a:bodyPr>
          <a:lstStyle/>
          <a:p>
            <a:r>
              <a:rPr lang="cs-CZ" sz="3200" i="1" dirty="0"/>
              <a:t>Os </a:t>
            </a:r>
            <a:r>
              <a:rPr lang="cs-CZ" sz="3200" i="1" dirty="0" err="1"/>
              <a:t>Retornados</a:t>
            </a:r>
            <a:r>
              <a:rPr lang="cs-CZ" sz="3200" i="1" dirty="0"/>
              <a:t> </a:t>
            </a:r>
            <a:r>
              <a:rPr lang="cs-CZ" sz="3200" i="1" dirty="0" err="1"/>
              <a:t>Mudaram</a:t>
            </a:r>
            <a:r>
              <a:rPr lang="cs-CZ" sz="3200" i="1" dirty="0"/>
              <a:t> Portugal </a:t>
            </a:r>
            <a:r>
              <a:rPr lang="pt-PT" sz="3200" dirty="0"/>
              <a:t>(2013)</a:t>
            </a:r>
            <a:r>
              <a:rPr lang="cs-CZ" sz="3200" dirty="0"/>
              <a:t> </a:t>
            </a:r>
            <a:endParaRPr lang="pt-PT" sz="3200" dirty="0"/>
          </a:p>
          <a:p>
            <a:r>
              <a:rPr lang="pt-PT" sz="2400" dirty="0"/>
              <a:t>O fenómeno da vinda dos portugueses residentes em África nos anos de 1974 e 1975 – segundo FD,  “um dos êxodos mais trágicos do Ocidente”</a:t>
            </a:r>
          </a:p>
          <a:p>
            <a:r>
              <a:rPr lang="pt-PT" sz="2400" dirty="0"/>
              <a:t>Agostinho da Silva: “expulsão dos portugueses de África será tão grave para África como a explusão dos judeus de Portugal foi para Portugal”</a:t>
            </a:r>
          </a:p>
          <a:p>
            <a:r>
              <a:rPr lang="pt-PT" sz="2400" dirty="0"/>
              <a:t>Descrição dos organismos que surgiram em sua defesa e apoio, sobretudo o IARN (Instituto de Apoio ao Retorno dos Nacionais)</a:t>
            </a:r>
          </a:p>
          <a:p>
            <a:r>
              <a:rPr lang="pt-PT" sz="2400" dirty="0"/>
              <a:t>retrato de várias personagens reais: a sua ambição de ter sucesso em Portugal, ao mesmo tempo a saudade, nostalgia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9320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B3557-A129-4371-9256-13D202E47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ANTÓNIO LOBO ANTUNES: </a:t>
            </a:r>
            <a:r>
              <a:rPr lang="pt-PT" i="1" dirty="0"/>
              <a:t>Esplendor de PORTUGAL  </a:t>
            </a:r>
            <a:r>
              <a:rPr lang="pt-PT" dirty="0"/>
              <a:t>(1998)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C6F9B3-FF66-4794-9F67-A3B91DFB8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869661"/>
          </a:xfrm>
        </p:spPr>
        <p:txBody>
          <a:bodyPr>
            <a:normAutofit/>
          </a:bodyPr>
          <a:lstStyle/>
          <a:p>
            <a:pPr algn="just"/>
            <a:r>
              <a:rPr lang="pt-PT" dirty="0"/>
              <a:t>O </a:t>
            </a:r>
            <a:r>
              <a:rPr lang="pt-PT" b="1" dirty="0"/>
              <a:t>título</a:t>
            </a:r>
            <a:r>
              <a:rPr lang="pt-PT" dirty="0"/>
              <a:t> remete à constituição do império, ao desenvolvimento da instalação colonial (hino de Portugal – alusão irónica)</a:t>
            </a:r>
          </a:p>
          <a:p>
            <a:pPr algn="just"/>
            <a:r>
              <a:rPr lang="pt-PT" b="1" dirty="0"/>
              <a:t>A história</a:t>
            </a:r>
            <a:r>
              <a:rPr lang="pt-PT" dirty="0"/>
              <a:t>: dissolução de uma casa de família colonial angolana (Baixa de Cassanje), iniciada pela partida dos filhos para Lisboa</a:t>
            </a:r>
          </a:p>
          <a:p>
            <a:pPr algn="just"/>
            <a:r>
              <a:rPr lang="pt-PT" b="1" dirty="0"/>
              <a:t>2 linhas estruturais e temporais</a:t>
            </a:r>
            <a:r>
              <a:rPr lang="pt-PT" dirty="0"/>
              <a:t>: </a:t>
            </a:r>
          </a:p>
          <a:p>
            <a:pPr algn="just"/>
            <a:r>
              <a:rPr lang="pt-PT" dirty="0"/>
              <a:t>1) Portugal, Lisboa/ Natal de 1995: apartamento de Ajuda, Carlos, Lena, Clarisse, Rui</a:t>
            </a:r>
          </a:p>
          <a:p>
            <a:pPr algn="just"/>
            <a:r>
              <a:rPr lang="pt-PT" dirty="0"/>
              <a:t>2) Angola/a partir de 1978 até 1995: a mãe (Isilda) insiste em permanecer em casa em Angola depois da saída dos filhos em 1977, conta a sua experiência, atualização do passado, evocação da infância</a:t>
            </a:r>
          </a:p>
          <a:p>
            <a:pPr algn="just"/>
            <a:r>
              <a:rPr lang="pt-PT" b="1" dirty="0"/>
              <a:t>Em geral</a:t>
            </a:r>
            <a:r>
              <a:rPr lang="pt-PT" dirty="0"/>
              <a:t>: história da separação, de solidão radical</a:t>
            </a:r>
          </a:p>
          <a:p>
            <a:pPr algn="just"/>
            <a:r>
              <a:rPr lang="pt-PT" b="1" dirty="0"/>
              <a:t>Problemática</a:t>
            </a:r>
            <a:r>
              <a:rPr lang="pt-PT" dirty="0"/>
              <a:t>: </a:t>
            </a:r>
            <a:r>
              <a:rPr lang="pt-PT" u="sng" dirty="0"/>
              <a:t>identidade</a:t>
            </a:r>
            <a:r>
              <a:rPr lang="pt-PT" dirty="0"/>
              <a:t> (hibridismo, perspetiva feminina, alteridade entre Isilda e Maria de Boa Morte, 340), </a:t>
            </a:r>
            <a:r>
              <a:rPr lang="pt-PT" u="sng" dirty="0"/>
              <a:t>colonialismo “subalterno”</a:t>
            </a:r>
            <a:r>
              <a:rPr lang="pt-PT" dirty="0"/>
              <a:t> (ex. p. 255, 314) – ambiguidade entre o papel de colonizador e do colonizado, entre o colono e o emigrante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2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B446D-4DFE-4688-AB0B-F3045740D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ANTÓNIO LOBO ANTUNES: </a:t>
            </a:r>
            <a:r>
              <a:rPr lang="pt-PT" i="1" dirty="0"/>
              <a:t>COMISSãO DAs lágrimas </a:t>
            </a:r>
            <a:r>
              <a:rPr lang="pt-PT" dirty="0"/>
              <a:t>(2011)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8AABCA-5435-4868-AE1D-689BE9A8A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33600"/>
            <a:ext cx="11029615" cy="4022244"/>
          </a:xfrm>
        </p:spPr>
        <p:txBody>
          <a:bodyPr>
            <a:normAutofit fontScale="85000" lnSpcReduction="20000"/>
          </a:bodyPr>
          <a:lstStyle/>
          <a:p>
            <a:endParaRPr lang="pt-PT" sz="2400" b="1" dirty="0"/>
          </a:p>
          <a:p>
            <a:r>
              <a:rPr lang="pt-PT" sz="2400" b="1" dirty="0"/>
              <a:t>3 linhas temporais: </a:t>
            </a:r>
          </a:p>
          <a:p>
            <a:r>
              <a:rPr lang="pt-PT" sz="2400" dirty="0"/>
              <a:t>Época do colonialismo</a:t>
            </a:r>
          </a:p>
          <a:p>
            <a:r>
              <a:rPr lang="pt-PT" sz="2400" dirty="0" smtClean="0"/>
              <a:t>Ano</a:t>
            </a:r>
            <a:r>
              <a:rPr lang="cs-CZ" sz="2400" dirty="0" smtClean="0"/>
              <a:t>s</a:t>
            </a:r>
            <a:r>
              <a:rPr lang="pt-PT" sz="2400" dirty="0" smtClean="0"/>
              <a:t> </a:t>
            </a:r>
            <a:r>
              <a:rPr lang="pt-PT" sz="2400" dirty="0"/>
              <a:t>70, Massacres de 1977: Comissão das Lágrimas</a:t>
            </a:r>
          </a:p>
          <a:p>
            <a:r>
              <a:rPr lang="pt-PT" sz="2400" dirty="0"/>
              <a:t>Anos 80: “regresso” a Lisboa </a:t>
            </a:r>
            <a:endParaRPr lang="cs-CZ" sz="2400" dirty="0"/>
          </a:p>
          <a:p>
            <a:endParaRPr lang="pt-PT" sz="2400" dirty="0"/>
          </a:p>
          <a:p>
            <a:r>
              <a:rPr lang="pt-PT" sz="2400" dirty="0"/>
              <a:t>Família: Cristina, Alice/Simone, pai</a:t>
            </a:r>
          </a:p>
          <a:p>
            <a:r>
              <a:rPr lang="pt-PT" sz="2400" dirty="0"/>
              <a:t>Problemática: violência, culpa, trauma, remorso, identidade (hibridismos, duplicidades)</a:t>
            </a:r>
          </a:p>
          <a:p>
            <a:r>
              <a:rPr lang="pt-PT" sz="2400" dirty="0"/>
              <a:t>Cristina é internada, não fala com ninguém, ouve a natureza a falar  </a:t>
            </a:r>
          </a:p>
          <a:p>
            <a:r>
              <a:rPr lang="pt-PT" sz="2400" dirty="0"/>
              <a:t>Pai : remorsos, enloquece, suicida-se</a:t>
            </a:r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00BA6-6E03-4B0F-BE2E-4A5039A3D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ANTÓNIO LOBO ANTUNES: </a:t>
            </a:r>
            <a:r>
              <a:rPr lang="cs-CZ" i="1" dirty="0"/>
              <a:t>AS NAUS</a:t>
            </a:r>
            <a:r>
              <a:rPr lang="pt-PT" i="1" dirty="0"/>
              <a:t> </a:t>
            </a:r>
            <a:r>
              <a:rPr lang="pt-PT" dirty="0"/>
              <a:t>(</a:t>
            </a:r>
            <a:r>
              <a:rPr lang="cs-CZ" dirty="0"/>
              <a:t>1988</a:t>
            </a:r>
            <a:r>
              <a:rPr lang="pt-PT" dirty="0"/>
              <a:t>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11A238-ACA1-43BA-8A00-702353F1E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28800"/>
            <a:ext cx="11029615" cy="4678017"/>
          </a:xfrm>
        </p:spPr>
        <p:txBody>
          <a:bodyPr>
            <a:normAutofit lnSpcReduction="10000"/>
          </a:bodyPr>
          <a:lstStyle/>
          <a:p>
            <a:pPr algn="just"/>
            <a:endParaRPr lang="pt-PT" sz="2400" b="1" dirty="0"/>
          </a:p>
          <a:p>
            <a:pPr algn="just"/>
            <a:endParaRPr lang="pt-PT" sz="2400" b="1" dirty="0"/>
          </a:p>
          <a:p>
            <a:pPr algn="just"/>
            <a:r>
              <a:rPr lang="pt-PT" sz="2400" b="1" dirty="0"/>
              <a:t>Espaço e tempo</a:t>
            </a:r>
            <a:r>
              <a:rPr lang="pt-PT" sz="2400" dirty="0"/>
              <a:t>: Portugal, séculos XVI e XX, incongruências – processo de ficção pós-moderna</a:t>
            </a:r>
          </a:p>
          <a:p>
            <a:pPr algn="just"/>
            <a:endParaRPr lang="pt-PT" sz="2400" dirty="0"/>
          </a:p>
          <a:p>
            <a:pPr algn="just"/>
            <a:r>
              <a:rPr lang="pt-PT" sz="2400" b="1" dirty="0"/>
              <a:t>Tema</a:t>
            </a:r>
            <a:r>
              <a:rPr lang="pt-PT" sz="2400" dirty="0"/>
              <a:t>: o regresso dos heróis (des)conhecidos da expansão marítima</a:t>
            </a:r>
          </a:p>
          <a:p>
            <a:pPr algn="just"/>
            <a:endParaRPr lang="pt-PT" sz="2400" dirty="0"/>
          </a:p>
          <a:p>
            <a:pPr algn="just"/>
            <a:r>
              <a:rPr lang="cs-CZ" sz="2400" b="1" dirty="0" err="1"/>
              <a:t>Estrutura</a:t>
            </a:r>
            <a:r>
              <a:rPr lang="cs-CZ" sz="2400" dirty="0"/>
              <a:t>:</a:t>
            </a:r>
            <a:r>
              <a:rPr lang="pt-PT" sz="2400" dirty="0"/>
              <a:t> de acordo com as personagens que retomam os nomes das figuras célebres, constituindo novas personagens em que a componente mítica é retirada, acentua-se a fragilidade humana</a:t>
            </a:r>
          </a:p>
          <a:p>
            <a:pPr algn="just"/>
            <a:endParaRPr lang="pt-PT" sz="2400" dirty="0"/>
          </a:p>
          <a:p>
            <a:pPr algn="just"/>
            <a:endParaRPr lang="pt-PT" sz="2400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00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2B454-3CD1-485F-A11D-741A381E9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ANTÓNIO LOBO ANTUNES: </a:t>
            </a:r>
            <a:r>
              <a:rPr lang="cs-CZ" i="1" dirty="0"/>
              <a:t>AS NAUS</a:t>
            </a:r>
            <a:r>
              <a:rPr lang="pt-PT" i="1" dirty="0"/>
              <a:t> </a:t>
            </a:r>
            <a:r>
              <a:rPr lang="pt-PT" dirty="0"/>
              <a:t>(</a:t>
            </a:r>
            <a:r>
              <a:rPr lang="cs-CZ" dirty="0"/>
              <a:t>1988</a:t>
            </a:r>
            <a:r>
              <a:rPr lang="pt-PT" dirty="0"/>
              <a:t>): capítulos (i)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C7303A-14D7-4D93-9CB1-E2E806319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829904"/>
          </a:xfrm>
        </p:spPr>
        <p:txBody>
          <a:bodyPr>
            <a:normAutofit/>
          </a:bodyPr>
          <a:lstStyle/>
          <a:p>
            <a:pPr algn="just"/>
            <a:r>
              <a:rPr lang="pt-PT" dirty="0"/>
              <a:t>Os capítulos são regidos por uma perspetiva dominante, flutuação da voz (1ª, 3ª pessoa)</a:t>
            </a:r>
          </a:p>
          <a:p>
            <a:pPr algn="just"/>
            <a:r>
              <a:rPr lang="pt-PT" dirty="0"/>
              <a:t>1/ </a:t>
            </a:r>
            <a:r>
              <a:rPr lang="pt-PT" b="1" dirty="0"/>
              <a:t>Pedro Álvares Cabral</a:t>
            </a:r>
            <a:r>
              <a:rPr lang="pt-PT" dirty="0"/>
              <a:t>: recorda o embarque, morte do pai, chega a Luanda, agora regressa de avião, com uma mulata e um miúdo, fica na Residencial Apóstolo das Índias</a:t>
            </a:r>
          </a:p>
          <a:p>
            <a:pPr algn="just"/>
            <a:r>
              <a:rPr lang="pt-PT" dirty="0"/>
              <a:t>2/ </a:t>
            </a:r>
            <a:r>
              <a:rPr lang="pt-PT" b="1" dirty="0"/>
              <a:t>Luís de Camões</a:t>
            </a:r>
            <a:r>
              <a:rPr lang="pt-PT" dirty="0"/>
              <a:t>: espera pelos pertences da família, conhece Vasco da Gama e Cervantes</a:t>
            </a:r>
          </a:p>
          <a:p>
            <a:pPr algn="just"/>
            <a:r>
              <a:rPr lang="pt-PT" dirty="0"/>
              <a:t>3/</a:t>
            </a:r>
            <a:r>
              <a:rPr lang="pt-PT" b="1" dirty="0"/>
              <a:t> Residencial Apóstolo das Índias </a:t>
            </a:r>
            <a:r>
              <a:rPr lang="pt-PT" dirty="0"/>
              <a:t>(gerida por F. Xavier)</a:t>
            </a:r>
          </a:p>
          <a:p>
            <a:pPr algn="just"/>
            <a:r>
              <a:rPr lang="pt-PT" b="1" dirty="0"/>
              <a:t>4/ Francisco Xavier</a:t>
            </a:r>
            <a:r>
              <a:rPr lang="pt-PT" dirty="0"/>
              <a:t>: exploração das mulheres, recordações de Moçambique</a:t>
            </a:r>
          </a:p>
          <a:p>
            <a:pPr algn="just"/>
            <a:r>
              <a:rPr lang="pt-PT" dirty="0"/>
              <a:t>5/ </a:t>
            </a:r>
            <a:r>
              <a:rPr lang="pt-PT" b="1" dirty="0"/>
              <a:t>Casal de Guiné</a:t>
            </a:r>
          </a:p>
          <a:p>
            <a:pPr algn="just"/>
            <a:r>
              <a:rPr lang="pt-PT" dirty="0"/>
              <a:t>6/ </a:t>
            </a:r>
            <a:r>
              <a:rPr lang="pt-PT" b="1" dirty="0"/>
              <a:t>Cabral e a mulher</a:t>
            </a:r>
            <a:r>
              <a:rPr lang="pt-PT" dirty="0"/>
              <a:t>: amigos de Diogo Cão</a:t>
            </a:r>
          </a:p>
          <a:p>
            <a:pPr algn="just"/>
            <a:r>
              <a:rPr lang="pt-PT" dirty="0"/>
              <a:t>7/ </a:t>
            </a:r>
            <a:r>
              <a:rPr lang="pt-PT" b="1" dirty="0"/>
              <a:t>Sepúlveda</a:t>
            </a:r>
            <a:r>
              <a:rPr lang="pt-PT" dirty="0"/>
              <a:t>: naufrágio, negócio de diamantes, após o regresso encontra a sua casa ocupada</a:t>
            </a:r>
          </a:p>
          <a:p>
            <a:pPr algn="just"/>
            <a:r>
              <a:rPr lang="pt-PT" dirty="0"/>
              <a:t>8/ </a:t>
            </a:r>
            <a:r>
              <a:rPr lang="pt-PT" b="1" dirty="0"/>
              <a:t>Luís de Camões </a:t>
            </a:r>
            <a:r>
              <a:rPr lang="pt-PT" dirty="0"/>
              <a:t>(deambula pela cidade, depois senta-se numa esplanada e começa a escrever)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99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59AF9-9DB4-49DA-9742-3BD1F92BC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ANTÓNIO LOBO ANTUNES: </a:t>
            </a:r>
            <a:r>
              <a:rPr lang="cs-CZ" i="1" dirty="0"/>
              <a:t>AS NAUS</a:t>
            </a:r>
            <a:r>
              <a:rPr lang="pt-PT" i="1" dirty="0"/>
              <a:t> </a:t>
            </a:r>
            <a:r>
              <a:rPr lang="pt-PT" dirty="0"/>
              <a:t>(</a:t>
            </a:r>
            <a:r>
              <a:rPr lang="cs-CZ" dirty="0"/>
              <a:t>1988</a:t>
            </a:r>
            <a:r>
              <a:rPr lang="pt-PT" dirty="0"/>
              <a:t>): capítulos (iI)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EA92B7-02A0-4F7C-8C0F-1E946CC98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32339"/>
          </a:xfrm>
        </p:spPr>
        <p:txBody>
          <a:bodyPr>
            <a:normAutofit fontScale="92500"/>
          </a:bodyPr>
          <a:lstStyle/>
          <a:p>
            <a:pPr algn="just"/>
            <a:endParaRPr lang="pt-PT" dirty="0"/>
          </a:p>
          <a:p>
            <a:pPr algn="just"/>
            <a:r>
              <a:rPr lang="pt-PT" dirty="0"/>
              <a:t>9/ </a:t>
            </a:r>
            <a:r>
              <a:rPr lang="pt-PT" b="1" dirty="0"/>
              <a:t>F. Xavier</a:t>
            </a:r>
            <a:r>
              <a:rPr lang="pt-PT" dirty="0"/>
              <a:t>: reflexões, vinda para Moçambique da Índia, conhecimento de Fernão Mendes Pinto que vendia Bíblias</a:t>
            </a:r>
          </a:p>
          <a:p>
            <a:pPr algn="just"/>
            <a:r>
              <a:rPr lang="pt-PT" dirty="0"/>
              <a:t>10/ </a:t>
            </a:r>
            <a:r>
              <a:rPr lang="pt-PT" b="1" dirty="0"/>
              <a:t>Vasco da Gama</a:t>
            </a:r>
            <a:r>
              <a:rPr lang="pt-PT" dirty="0"/>
              <a:t>: encontra o monarca (D. Manuel) após 42 anos</a:t>
            </a:r>
          </a:p>
          <a:p>
            <a:pPr algn="just"/>
            <a:r>
              <a:rPr lang="pt-PT" dirty="0"/>
              <a:t>11/ </a:t>
            </a:r>
            <a:r>
              <a:rPr lang="pt-PT" b="1" dirty="0"/>
              <a:t>Sepúlveda</a:t>
            </a:r>
            <a:r>
              <a:rPr lang="pt-PT" dirty="0"/>
              <a:t>: no bar Dona Leonor, visitado por vice-reis das Índias</a:t>
            </a:r>
          </a:p>
          <a:p>
            <a:pPr algn="just"/>
            <a:r>
              <a:rPr lang="pt-PT" dirty="0"/>
              <a:t>12/ </a:t>
            </a:r>
            <a:r>
              <a:rPr lang="pt-PT" b="1" dirty="0"/>
              <a:t>Casal de Guiné</a:t>
            </a:r>
            <a:r>
              <a:rPr lang="pt-PT" dirty="0"/>
              <a:t>: vai para a casa de Ericeira, separação</a:t>
            </a:r>
          </a:p>
          <a:p>
            <a:pPr algn="just"/>
            <a:r>
              <a:rPr lang="pt-PT" dirty="0"/>
              <a:t>13/ </a:t>
            </a:r>
            <a:r>
              <a:rPr lang="pt-PT" b="1" dirty="0"/>
              <a:t>Diogo Cão</a:t>
            </a:r>
            <a:r>
              <a:rPr lang="pt-PT" dirty="0"/>
              <a:t>: procura s ninfas (Amesterdão, Lisboa)</a:t>
            </a:r>
          </a:p>
          <a:p>
            <a:pPr algn="just"/>
            <a:r>
              <a:rPr lang="pt-PT" dirty="0"/>
              <a:t>14/ </a:t>
            </a:r>
            <a:r>
              <a:rPr lang="pt-PT" b="1" dirty="0"/>
              <a:t>Camões:</a:t>
            </a:r>
            <a:r>
              <a:rPr lang="pt-PT" dirty="0"/>
              <a:t> continua a escrever, D. Sebastião a caminho para Alcácer</a:t>
            </a:r>
          </a:p>
          <a:p>
            <a:pPr algn="just"/>
            <a:r>
              <a:rPr lang="pt-PT" dirty="0"/>
              <a:t>15/ </a:t>
            </a:r>
            <a:r>
              <a:rPr lang="pt-PT" b="1" dirty="0"/>
              <a:t>Mulher de Cabral</a:t>
            </a:r>
            <a:r>
              <a:rPr lang="pt-PT" dirty="0"/>
              <a:t>: no apartamento de Sepúlveda</a:t>
            </a:r>
          </a:p>
          <a:p>
            <a:pPr algn="just"/>
            <a:r>
              <a:rPr lang="pt-PT" dirty="0"/>
              <a:t>16/ </a:t>
            </a:r>
            <a:r>
              <a:rPr lang="pt-PT" b="1" dirty="0"/>
              <a:t>Vasco da Gama e D. Manuel</a:t>
            </a:r>
            <a:r>
              <a:rPr lang="pt-PT" dirty="0"/>
              <a:t>: manicómio</a:t>
            </a:r>
          </a:p>
          <a:p>
            <a:pPr algn="just"/>
            <a:r>
              <a:rPr lang="pt-PT" dirty="0"/>
              <a:t>17/ </a:t>
            </a:r>
            <a:r>
              <a:rPr lang="pt-PT" b="1" dirty="0"/>
              <a:t>Velha prostituta</a:t>
            </a:r>
            <a:r>
              <a:rPr lang="pt-PT" dirty="0"/>
              <a:t>: apaixonada por Digo Cão</a:t>
            </a:r>
          </a:p>
          <a:p>
            <a:pPr algn="just"/>
            <a:r>
              <a:rPr lang="pt-PT" dirty="0"/>
              <a:t>18/ </a:t>
            </a:r>
            <a:r>
              <a:rPr lang="pt-PT" b="1" dirty="0"/>
              <a:t>Retornados</a:t>
            </a:r>
            <a:r>
              <a:rPr lang="pt-PT" dirty="0"/>
              <a:t>: alojados no hospital desocupado de tuberculosos, expetativa do regresso de D. Sebastião  </a:t>
            </a:r>
          </a:p>
          <a:p>
            <a:pPr algn="just"/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9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7ABA2-1B85-46C8-9CC3-983A215D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ANTÓNIO LOBO ANTUNES: </a:t>
            </a:r>
            <a:r>
              <a:rPr lang="cs-CZ" i="1" dirty="0"/>
              <a:t>AS NAUS</a:t>
            </a:r>
            <a:r>
              <a:rPr lang="pt-PT" i="1" dirty="0"/>
              <a:t> </a:t>
            </a:r>
            <a:r>
              <a:rPr lang="pt-PT" dirty="0"/>
              <a:t>(</a:t>
            </a:r>
            <a:r>
              <a:rPr lang="cs-CZ" dirty="0"/>
              <a:t>1988</a:t>
            </a:r>
            <a:r>
              <a:rPr lang="pt-PT" dirty="0"/>
              <a:t>): QUESTÕES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8EFC19-7EAD-4D62-98C7-6653B8E19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92582"/>
          </a:xfrm>
        </p:spPr>
        <p:txBody>
          <a:bodyPr/>
          <a:lstStyle/>
          <a:p>
            <a:r>
              <a:rPr lang="pt-PT" dirty="0"/>
              <a:t>PARÓDIA: hiperbolização dos dados fatuais (p.ex.  a pobreza de Camões). Livre manipulação com dados históricos (com sentido oposto, p. ex. F. Xavier)</a:t>
            </a:r>
          </a:p>
          <a:p>
            <a:r>
              <a:rPr lang="pt-PT" dirty="0"/>
              <a:t>INTERTEXTUALIDADE: reescrita livre e parcial de Os Lusíadas (Diogo Cão: Ilha dos Amores, Sepúlveda: História Trágico-Marítima, Adamastor)</a:t>
            </a:r>
          </a:p>
          <a:p>
            <a:r>
              <a:rPr lang="pt-PT" dirty="0"/>
              <a:t>PÓS-COLONIALISMO: </a:t>
            </a:r>
          </a:p>
          <a:p>
            <a:r>
              <a:rPr lang="pt-PT" dirty="0"/>
              <a:t>1/ relação ao colonialismo e à situação atual dos colonizadores/colonizados </a:t>
            </a:r>
          </a:p>
          <a:p>
            <a:r>
              <a:rPr lang="pt-PT" dirty="0"/>
              <a:t>2/ problemática da </a:t>
            </a:r>
            <a:r>
              <a:rPr lang="pt-PT" b="1" dirty="0"/>
              <a:t>identidade</a:t>
            </a:r>
            <a:r>
              <a:rPr lang="pt-PT" dirty="0"/>
              <a:t>, ligada ao motivo da viagem: </a:t>
            </a:r>
            <a:r>
              <a:rPr lang="pt-PT" b="1" dirty="0"/>
              <a:t>deslocação</a:t>
            </a:r>
            <a:r>
              <a:rPr lang="pt-PT" dirty="0"/>
              <a:t> (no espaço, na nova cultura adquirida – estranheza) </a:t>
            </a:r>
          </a:p>
          <a:p>
            <a:r>
              <a:rPr lang="pt-PT" dirty="0"/>
              <a:t>3/ abolição dos contrastes: entre élite e massa, Europa e o “terceiro” mundo, alto registo (grandeza</a:t>
            </a:r>
            <a:r>
              <a:rPr lang="cs-CZ" dirty="0"/>
              <a:t>, </a:t>
            </a:r>
            <a:r>
              <a:rPr lang="cs-CZ" dirty="0" err="1"/>
              <a:t>epopeia</a:t>
            </a:r>
            <a:r>
              <a:rPr lang="pt-PT" dirty="0"/>
              <a:t>) e baixo registo (paródia)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72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382</TotalTime>
  <Words>1060</Words>
  <Application>Microsoft Office PowerPoint</Application>
  <PresentationFormat>Širokoúhlá obrazovka</PresentationFormat>
  <Paragraphs>93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Gill Sans MT</vt:lpstr>
      <vt:lpstr>Wingdings 2</vt:lpstr>
      <vt:lpstr>Dividenda</vt:lpstr>
      <vt:lpstr>OS RETORNADOS   </vt:lpstr>
      <vt:lpstr>links</vt:lpstr>
      <vt:lpstr>FERNANDO DACOSTA</vt:lpstr>
      <vt:lpstr>ANTÓNIO LOBO ANTUNES: Esplendor de PORTUGAL  (1998)</vt:lpstr>
      <vt:lpstr>ANTÓNIO LOBO ANTUNES: COMISSãO DAs lágrimas (2011)</vt:lpstr>
      <vt:lpstr>ANTÓNIO LOBO ANTUNES: AS NAUS (1988)</vt:lpstr>
      <vt:lpstr>ANTÓNIO LOBO ANTUNES: AS NAUS (1988): capítulos (i)</vt:lpstr>
      <vt:lpstr>ANTÓNIO LOBO ANTUNES: AS NAUS (1988): capítulos (iI)</vt:lpstr>
      <vt:lpstr>ANTÓNIO LOBO ANTUNES: AS NAUS (1988): QUESTÕES</vt:lpstr>
      <vt:lpstr>ANTÓNIO LOBO ANTUNES: AS NAUS (1988): OS retornados</vt:lpstr>
      <vt:lpstr>OUTRAS OBRAS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RETORNADOS</dc:title>
  <dc:creator>Silvie Spankova</dc:creator>
  <cp:lastModifiedBy>Silvie Špánková</cp:lastModifiedBy>
  <cp:revision>26</cp:revision>
  <dcterms:created xsi:type="dcterms:W3CDTF">2017-11-10T20:39:47Z</dcterms:created>
  <dcterms:modified xsi:type="dcterms:W3CDTF">2017-11-14T11:12:13Z</dcterms:modified>
</cp:coreProperties>
</file>