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57" r:id="rId4"/>
    <p:sldId id="258" r:id="rId5"/>
    <p:sldId id="260" r:id="rId6"/>
    <p:sldId id="261" r:id="rId7"/>
    <p:sldId id="279" r:id="rId8"/>
    <p:sldId id="270" r:id="rId9"/>
    <p:sldId id="271" r:id="rId10"/>
    <p:sldId id="272" r:id="rId11"/>
    <p:sldId id="274" r:id="rId12"/>
    <p:sldId id="264" r:id="rId13"/>
    <p:sldId id="280" r:id="rId14"/>
    <p:sldId id="265"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82990" autoAdjust="0"/>
  </p:normalViewPr>
  <p:slideViewPr>
    <p:cSldViewPr snapToGrid="0">
      <p:cViewPr varScale="1">
        <p:scale>
          <a:sx n="60" d="100"/>
          <a:sy n="60" d="100"/>
        </p:scale>
        <p:origin x="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F68097-7E4A-4F1A-9098-0E6F2F47B39E}" type="datetimeFigureOut">
              <a:rPr lang="cs-CZ" smtClean="0"/>
              <a:t>23.10.2017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20723-AA04-43E5-BE14-93DB7762792F}" type="slidenum">
              <a:rPr lang="cs-CZ" smtClean="0"/>
              <a:t>‹#›</a:t>
            </a:fld>
            <a:endParaRPr lang="cs-CZ"/>
          </a:p>
        </p:txBody>
      </p:sp>
    </p:spTree>
    <p:extLst>
      <p:ext uri="{BB962C8B-B14F-4D97-AF65-F5344CB8AC3E}">
        <p14:creationId xmlns:p14="http://schemas.microsoft.com/office/powerpoint/2010/main" val="1593564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Etnografie – </a:t>
            </a:r>
            <a:r>
              <a:rPr lang="cs-CZ" dirty="0" err="1" smtClean="0"/>
              <a:t>ethnos</a:t>
            </a:r>
            <a:r>
              <a:rPr lang="cs-CZ" dirty="0" smtClean="0"/>
              <a:t> – národ, nám</a:t>
            </a:r>
            <a:r>
              <a:rPr lang="cs-CZ" baseline="0" dirty="0" smtClean="0"/>
              <a:t> nejde o etnikum, ale o jednotku analýzy, kterou je skupina, jež sdílí společnou „kulturu“, jde nám o jejich postoj, o pohled příslušníka skupiny, </a:t>
            </a:r>
            <a:r>
              <a:rPr lang="cs-CZ" baseline="0" dirty="0" err="1" smtClean="0"/>
              <a:t>tkzv</a:t>
            </a:r>
            <a:r>
              <a:rPr lang="cs-CZ" baseline="0" dirty="0" smtClean="0"/>
              <a:t>. </a:t>
            </a:r>
            <a:r>
              <a:rPr lang="cs-CZ" baseline="0" dirty="0" err="1" smtClean="0"/>
              <a:t>emický</a:t>
            </a:r>
            <a:r>
              <a:rPr lang="cs-CZ" baseline="0" dirty="0" smtClean="0"/>
              <a:t> postoj</a:t>
            </a:r>
          </a:p>
          <a:p>
            <a:r>
              <a:rPr lang="cs-CZ" baseline="0" dirty="0" smtClean="0"/>
              <a:t>Etnologie – komparativní věda, studium významu</a:t>
            </a:r>
          </a:p>
          <a:p>
            <a:r>
              <a:rPr lang="cs-CZ" baseline="0" dirty="0" smtClean="0"/>
              <a:t>Sociální a kulturní antropologie – aplikace etnografických metod do moderních společností, do institucí moderních společností</a:t>
            </a:r>
            <a:endParaRPr lang="cs-CZ" dirty="0"/>
          </a:p>
        </p:txBody>
      </p:sp>
      <p:sp>
        <p:nvSpPr>
          <p:cNvPr id="4" name="Zástupný symbol pro číslo snímku 3"/>
          <p:cNvSpPr>
            <a:spLocks noGrp="1"/>
          </p:cNvSpPr>
          <p:nvPr>
            <p:ph type="sldNum" sz="quarter" idx="10"/>
          </p:nvPr>
        </p:nvSpPr>
        <p:spPr/>
        <p:txBody>
          <a:bodyPr/>
          <a:lstStyle/>
          <a:p>
            <a:fld id="{72420723-AA04-43E5-BE14-93DB7762792F}" type="slidenum">
              <a:rPr lang="cs-CZ" smtClean="0"/>
              <a:t>3</a:t>
            </a:fld>
            <a:endParaRPr lang="cs-CZ"/>
          </a:p>
        </p:txBody>
      </p:sp>
    </p:spTree>
    <p:extLst>
      <p:ext uri="{BB962C8B-B14F-4D97-AF65-F5344CB8AC3E}">
        <p14:creationId xmlns:p14="http://schemas.microsoft.com/office/powerpoint/2010/main" val="3615061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arenR"/>
            </a:pPr>
            <a:r>
              <a:rPr lang="cs-CZ" dirty="0" smtClean="0"/>
              <a:t>Evolucionismu Edward </a:t>
            </a:r>
            <a:r>
              <a:rPr lang="cs-CZ" dirty="0" err="1" smtClean="0"/>
              <a:t>Burnet</a:t>
            </a:r>
            <a:r>
              <a:rPr lang="cs-CZ" baseline="0" dirty="0" smtClean="0"/>
              <a:t> </a:t>
            </a:r>
            <a:r>
              <a:rPr lang="cs-CZ" dirty="0" err="1" smtClean="0"/>
              <a:t>Tylor</a:t>
            </a:r>
            <a:r>
              <a:rPr lang="cs-CZ" dirty="0" smtClean="0"/>
              <a:t>, 1881, definice kultury </a:t>
            </a:r>
            <a:r>
              <a:rPr lang="cs-CZ" i="1" dirty="0" smtClean="0"/>
              <a:t>komplexní celek zahrnující náboženské a etické hodnoty a systémy, právní předpisy, poznání, umění a všechny zvyky a schopnosti, kterými jedinec disponuje jako příslušník společnosti a které</a:t>
            </a:r>
            <a:r>
              <a:rPr lang="cs-CZ" i="1" baseline="0" dirty="0" smtClean="0"/>
              <a:t> si osvojil učením</a:t>
            </a:r>
            <a:r>
              <a:rPr lang="cs-CZ" dirty="0" smtClean="0"/>
              <a:t>, kabinetní vědci, cestovatelé,</a:t>
            </a:r>
            <a:r>
              <a:rPr lang="cs-CZ" baseline="0" dirty="0" smtClean="0"/>
              <a:t> etnocentrismus, kolonialismus</a:t>
            </a:r>
          </a:p>
          <a:p>
            <a:pPr marL="0" indent="0">
              <a:buNone/>
            </a:pPr>
            <a:r>
              <a:rPr lang="cs-CZ" baseline="0" dirty="0" smtClean="0"/>
              <a:t>Kultura x rasa jako definující koncepty</a:t>
            </a:r>
          </a:p>
          <a:p>
            <a:r>
              <a:rPr lang="cs-CZ" dirty="0" smtClean="0"/>
              <a:t>2) Franz </a:t>
            </a:r>
            <a:r>
              <a:rPr lang="cs-CZ" dirty="0" err="1" smtClean="0"/>
              <a:t>Boas</a:t>
            </a:r>
            <a:r>
              <a:rPr lang="cs-CZ" baseline="0" dirty="0" smtClean="0"/>
              <a:t> – kulturní relativismus rozdělení kultury na materiální a duchovní – materiální kultura je odrazem duchovní, prosazení kulturnímu determinismu oproti biologickému, historicizmus</a:t>
            </a:r>
          </a:p>
          <a:p>
            <a:r>
              <a:rPr lang="cs-CZ" baseline="0" dirty="0" smtClean="0"/>
              <a:t>3) </a:t>
            </a:r>
            <a:r>
              <a:rPr lang="cs-CZ" baseline="0" dirty="0" err="1" smtClean="0"/>
              <a:t>Boasovi</a:t>
            </a:r>
            <a:r>
              <a:rPr lang="cs-CZ" baseline="0" dirty="0" smtClean="0"/>
              <a:t> žáci </a:t>
            </a:r>
            <a:r>
              <a:rPr lang="cs-CZ" baseline="0" dirty="0" err="1" smtClean="0"/>
              <a:t>amerika</a:t>
            </a:r>
            <a:r>
              <a:rPr lang="cs-CZ" baseline="0" dirty="0" smtClean="0"/>
              <a:t> </a:t>
            </a:r>
            <a:r>
              <a:rPr lang="cs-CZ" baseline="0" dirty="0" err="1" smtClean="0"/>
              <a:t>konfiguracionismus</a:t>
            </a:r>
            <a:endParaRPr lang="cs-C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cs-CZ" baseline="0" dirty="0" smtClean="0"/>
              <a:t>Ruth </a:t>
            </a:r>
            <a:r>
              <a:rPr lang="cs-CZ" baseline="0" dirty="0" err="1" smtClean="0"/>
              <a:t>Benedictová</a:t>
            </a:r>
            <a:r>
              <a:rPr lang="cs-CZ" baseline="0" dirty="0" smtClean="0"/>
              <a:t> – </a:t>
            </a:r>
            <a:r>
              <a:rPr lang="cs-CZ" i="1" baseline="0" dirty="0" smtClean="0"/>
              <a:t>Vzory kultury – </a:t>
            </a:r>
            <a:r>
              <a:rPr lang="cs-CZ" i="0" baseline="0" dirty="0" smtClean="0"/>
              <a:t>analogie kultury a charakteru, </a:t>
            </a:r>
            <a:r>
              <a:rPr lang="cs-CZ" i="0" baseline="0" dirty="0" err="1" smtClean="0"/>
              <a:t>etnopsychologie</a:t>
            </a:r>
            <a:endParaRPr lang="cs-CZ" baseline="0" dirty="0" smtClean="0"/>
          </a:p>
          <a:p>
            <a:r>
              <a:rPr lang="cs-CZ" baseline="0" dirty="0" smtClean="0"/>
              <a:t> Alfred Luis </a:t>
            </a:r>
            <a:r>
              <a:rPr lang="cs-CZ" baseline="0" dirty="0" err="1" smtClean="0"/>
              <a:t>Kroeber</a:t>
            </a:r>
            <a:r>
              <a:rPr lang="cs-CZ" baseline="0" dirty="0" smtClean="0"/>
              <a:t> – </a:t>
            </a:r>
            <a:r>
              <a:rPr lang="cs-CZ" baseline="0" dirty="0" err="1" smtClean="0"/>
              <a:t>superorganické</a:t>
            </a:r>
            <a:r>
              <a:rPr lang="cs-CZ" baseline="0" dirty="0" smtClean="0"/>
              <a:t> pojetí kultury, distribuce kulturních prvků, kultura je nadindividuální entita, působí ze vně, není jedinci vytvářena, ale prezentována</a:t>
            </a:r>
          </a:p>
          <a:p>
            <a:r>
              <a:rPr lang="cs-CZ" baseline="0" dirty="0" smtClean="0"/>
              <a:t>Edward </a:t>
            </a:r>
            <a:r>
              <a:rPr lang="cs-CZ" baseline="0" dirty="0" err="1" smtClean="0"/>
              <a:t>Sapir</a:t>
            </a:r>
            <a:r>
              <a:rPr lang="cs-CZ" baseline="0" dirty="0" smtClean="0"/>
              <a:t>- Benjamin </a:t>
            </a:r>
            <a:r>
              <a:rPr lang="cs-CZ" baseline="0" dirty="0" err="1" smtClean="0"/>
              <a:t>Lee</a:t>
            </a:r>
            <a:r>
              <a:rPr lang="cs-CZ" baseline="0" dirty="0" smtClean="0"/>
              <a:t> </a:t>
            </a:r>
            <a:r>
              <a:rPr lang="cs-CZ" baseline="0" dirty="0" err="1" smtClean="0"/>
              <a:t>Whorf</a:t>
            </a:r>
            <a:r>
              <a:rPr lang="cs-CZ" baseline="0" dirty="0" smtClean="0"/>
              <a:t> - koncept jazyka, jazyk a kultura, </a:t>
            </a:r>
          </a:p>
          <a:p>
            <a:r>
              <a:rPr lang="cs-CZ" baseline="0" dirty="0" smtClean="0"/>
              <a:t>Margaret </a:t>
            </a:r>
            <a:r>
              <a:rPr lang="cs-CZ" baseline="0" dirty="0" err="1" smtClean="0"/>
              <a:t>Meadová</a:t>
            </a:r>
            <a:r>
              <a:rPr lang="cs-CZ" baseline="0" dirty="0" smtClean="0"/>
              <a:t> – výzkumy Samoa, </a:t>
            </a:r>
            <a:r>
              <a:rPr lang="cs-CZ" i="1" baseline="0" dirty="0" err="1" smtClean="0"/>
              <a:t>Coming</a:t>
            </a:r>
            <a:r>
              <a:rPr lang="cs-CZ" i="1" baseline="0" dirty="0" smtClean="0"/>
              <a:t> Age in Samoa</a:t>
            </a:r>
            <a:r>
              <a:rPr lang="cs-CZ" baseline="0" dirty="0" smtClean="0"/>
              <a:t>, žákyně Franze </a:t>
            </a:r>
            <a:r>
              <a:rPr lang="cs-CZ" baseline="0" dirty="0" err="1" smtClean="0"/>
              <a:t>Boase</a:t>
            </a:r>
            <a:r>
              <a:rPr lang="cs-CZ" baseline="0" dirty="0" smtClean="0"/>
              <a:t>, prosazení sociálního/kulturního determinismu na psychiku člověka, vliv výchovy v raném </a:t>
            </a:r>
            <a:r>
              <a:rPr lang="cs-CZ" baseline="0" dirty="0" err="1" smtClean="0"/>
              <a:t>dětsví</a:t>
            </a:r>
            <a:r>
              <a:rPr lang="cs-CZ" baseline="0" dirty="0" smtClean="0"/>
              <a:t> na osobnost člověka, psychoanalýza, dcera G. H. </a:t>
            </a:r>
            <a:r>
              <a:rPr lang="cs-CZ" baseline="0" dirty="0" err="1" smtClean="0"/>
              <a:t>Meada</a:t>
            </a:r>
            <a:r>
              <a:rPr lang="cs-CZ" baseline="0" dirty="0" smtClean="0"/>
              <a:t>, žena Gregory </a:t>
            </a:r>
            <a:r>
              <a:rPr lang="cs-CZ" baseline="0" dirty="0" err="1" smtClean="0"/>
              <a:t>Batesona</a:t>
            </a:r>
            <a:endParaRPr lang="cs-CZ" baseline="0" dirty="0" smtClean="0"/>
          </a:p>
          <a:p>
            <a:r>
              <a:rPr lang="cs-CZ" baseline="0" dirty="0" smtClean="0"/>
              <a:t>4) </a:t>
            </a:r>
            <a:r>
              <a:rPr lang="cs-CZ" baseline="0" dirty="0" err="1" smtClean="0"/>
              <a:t>Malinowski</a:t>
            </a:r>
            <a:r>
              <a:rPr lang="cs-CZ" baseline="0" dirty="0" smtClean="0"/>
              <a:t> – funkcionalismus (britský)  – kultura je funkční záležitost, univerzální instituce, cílem je adaptace na prostředí, pochopení kultury zevnitř, jak dobře fungovat ve společnosti, kulturní šok</a:t>
            </a:r>
          </a:p>
          <a:p>
            <a:r>
              <a:rPr lang="cs-CZ" baseline="0" dirty="0" smtClean="0"/>
              <a:t>5) Strukturalismus – </a:t>
            </a:r>
            <a:r>
              <a:rPr lang="cs-CZ" baseline="0" dirty="0" err="1" smtClean="0"/>
              <a:t>francouzká</a:t>
            </a:r>
            <a:r>
              <a:rPr lang="cs-CZ" baseline="0" dirty="0" smtClean="0"/>
              <a:t> strukturální antropologie</a:t>
            </a:r>
          </a:p>
          <a:p>
            <a:r>
              <a:rPr lang="cs-CZ" baseline="0" dirty="0" err="1" smtClean="0"/>
              <a:t>Clifford</a:t>
            </a:r>
            <a:r>
              <a:rPr lang="cs-CZ" baseline="0" dirty="0" smtClean="0"/>
              <a:t> </a:t>
            </a:r>
            <a:r>
              <a:rPr lang="cs-CZ" baseline="0" dirty="0" err="1" smtClean="0"/>
              <a:t>Geertz</a:t>
            </a:r>
            <a:r>
              <a:rPr lang="cs-CZ" baseline="0" dirty="0" smtClean="0"/>
              <a:t> – kultura jako text, interpretace</a:t>
            </a:r>
            <a:endParaRPr lang="cs-CZ" dirty="0"/>
          </a:p>
        </p:txBody>
      </p:sp>
      <p:sp>
        <p:nvSpPr>
          <p:cNvPr id="4" name="Zástupný symbol pro číslo snímku 3"/>
          <p:cNvSpPr>
            <a:spLocks noGrp="1"/>
          </p:cNvSpPr>
          <p:nvPr>
            <p:ph type="sldNum" sz="quarter" idx="10"/>
          </p:nvPr>
        </p:nvSpPr>
        <p:spPr/>
        <p:txBody>
          <a:bodyPr/>
          <a:lstStyle/>
          <a:p>
            <a:fld id="{72420723-AA04-43E5-BE14-93DB7762792F}" type="slidenum">
              <a:rPr lang="cs-CZ" smtClean="0"/>
              <a:t>4</a:t>
            </a:fld>
            <a:endParaRPr lang="cs-CZ"/>
          </a:p>
        </p:txBody>
      </p:sp>
    </p:spTree>
    <p:extLst>
      <p:ext uri="{BB962C8B-B14F-4D97-AF65-F5344CB8AC3E}">
        <p14:creationId xmlns:p14="http://schemas.microsoft.com/office/powerpoint/2010/main" val="3818253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V Británii se školní etnografie začala objevovat v 60. letech 20. století a rozvíjela se v 70. a 80. letech a stále se výzkumy v jejím duchu provádějí. V Čechách se objevuje v 90. letech, právě prostřednictvím PSŠE (PSŠE je inspirována Brity </a:t>
            </a:r>
            <a:r>
              <a:rPr lang="cs-CZ" sz="1200" kern="1200" dirty="0" err="1" smtClean="0">
                <a:solidFill>
                  <a:schemeClr val="tx1"/>
                </a:solidFill>
                <a:effectLst/>
                <a:latin typeface="+mn-lt"/>
                <a:ea typeface="+mn-ea"/>
                <a:cs typeface="+mn-cs"/>
              </a:rPr>
              <a:t>Woods</a:t>
            </a:r>
            <a:r>
              <a:rPr lang="cs-CZ" sz="1200" kern="1200" dirty="0" smtClean="0">
                <a:solidFill>
                  <a:schemeClr val="tx1"/>
                </a:solidFill>
                <a:effectLst/>
                <a:latin typeface="+mn-lt"/>
                <a:ea typeface="+mn-ea"/>
                <a:cs typeface="+mn-cs"/>
              </a:rPr>
              <a:t> a jeho žák Bob </a:t>
            </a:r>
            <a:r>
              <a:rPr lang="cs-CZ" sz="1200" kern="1200" dirty="0" err="1" smtClean="0">
                <a:solidFill>
                  <a:schemeClr val="tx1"/>
                </a:solidFill>
                <a:effectLst/>
                <a:latin typeface="+mn-lt"/>
                <a:ea typeface="+mn-ea"/>
                <a:cs typeface="+mn-cs"/>
              </a:rPr>
              <a:t>Gofrey</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Francouzy</a:t>
            </a:r>
            <a:r>
              <a:rPr lang="cs-CZ" sz="1200" kern="1200" dirty="0" smtClean="0">
                <a:solidFill>
                  <a:schemeClr val="tx1"/>
                </a:solidFill>
                <a:effectLst/>
                <a:latin typeface="+mn-lt"/>
                <a:ea typeface="+mn-ea"/>
                <a:cs typeface="+mn-cs"/>
              </a:rPr>
              <a:t> i Italy).</a:t>
            </a:r>
          </a:p>
          <a:p>
            <a:r>
              <a:rPr lang="cs-CZ" sz="1200" kern="1200" dirty="0" smtClean="0">
                <a:solidFill>
                  <a:schemeClr val="tx1"/>
                </a:solidFill>
                <a:effectLst/>
                <a:latin typeface="+mn-lt"/>
                <a:ea typeface="+mn-ea"/>
                <a:cs typeface="+mn-cs"/>
              </a:rPr>
              <a:t> Školní etnografie není jedna konkrétní metoda, ale spíše se jedná o soubor přístupů. Inspirací je „nová sociologie“, v níž jsou důležité kategorie všedního dne; chicagská škola: výzkum sociálních pracovníků apod. a </a:t>
            </a:r>
            <a:r>
              <a:rPr lang="cs-CZ" sz="1200" kern="1200" dirty="0" err="1" smtClean="0">
                <a:solidFill>
                  <a:schemeClr val="tx1"/>
                </a:solidFill>
                <a:effectLst/>
                <a:latin typeface="+mn-lt"/>
                <a:ea typeface="+mn-ea"/>
                <a:cs typeface="+mn-cs"/>
              </a:rPr>
              <a:t>Meadův</a:t>
            </a:r>
            <a:r>
              <a:rPr lang="cs-CZ" sz="1200" kern="1200" dirty="0" smtClean="0">
                <a:solidFill>
                  <a:schemeClr val="tx1"/>
                </a:solidFill>
                <a:effectLst/>
                <a:latin typeface="+mn-lt"/>
                <a:ea typeface="+mn-ea"/>
                <a:cs typeface="+mn-cs"/>
              </a:rPr>
              <a:t> symbolický </a:t>
            </a:r>
            <a:r>
              <a:rPr lang="cs-CZ" sz="1200" kern="1200" dirty="0" err="1" smtClean="0">
                <a:solidFill>
                  <a:schemeClr val="tx1"/>
                </a:solidFill>
                <a:effectLst/>
                <a:latin typeface="+mn-lt"/>
                <a:ea typeface="+mn-ea"/>
                <a:cs typeface="+mn-cs"/>
              </a:rPr>
              <a:t>interakcionismus</a:t>
            </a:r>
            <a:r>
              <a:rPr lang="cs-CZ" sz="1200" kern="1200" dirty="0" smtClean="0">
                <a:solidFill>
                  <a:schemeClr val="tx1"/>
                </a:solidFill>
                <a:effectLst/>
                <a:latin typeface="+mn-lt"/>
                <a:ea typeface="+mn-ea"/>
                <a:cs typeface="+mn-cs"/>
              </a:rPr>
              <a:t>, lidé se chovají k objektům (druhým, věcem), na základě toho jaký význam pro ně daný objekt (druhý, věc) má, </a:t>
            </a:r>
            <a:r>
              <a:rPr lang="cs-CZ" sz="1200" kern="1200" dirty="0" err="1" smtClean="0">
                <a:solidFill>
                  <a:schemeClr val="tx1"/>
                </a:solidFill>
                <a:effectLst/>
                <a:latin typeface="+mn-lt"/>
                <a:ea typeface="+mn-ea"/>
                <a:cs typeface="+mn-cs"/>
              </a:rPr>
              <a:t>atribuce</a:t>
            </a:r>
            <a:r>
              <a:rPr lang="cs-CZ" sz="1200" kern="1200" dirty="0" smtClean="0">
                <a:solidFill>
                  <a:schemeClr val="tx1"/>
                </a:solidFill>
                <a:effectLst/>
                <a:latin typeface="+mn-lt"/>
                <a:ea typeface="+mn-ea"/>
                <a:cs typeface="+mn-cs"/>
              </a:rPr>
              <a:t> významu objektu je kontinuální proces a souvisí s k kontextem, s perspektivou, strategií, situací a kulturou a kariérou.</a:t>
            </a:r>
          </a:p>
          <a:p>
            <a:r>
              <a:rPr lang="cs-CZ" sz="1200" kern="1200" dirty="0" smtClean="0">
                <a:solidFill>
                  <a:schemeClr val="tx1"/>
                </a:solidFill>
                <a:effectLst/>
                <a:latin typeface="+mn-lt"/>
                <a:ea typeface="+mn-ea"/>
                <a:cs typeface="+mn-cs"/>
              </a:rPr>
              <a:t>Stěžejním představitelem britské školní etnografie je Peter </a:t>
            </a:r>
            <a:r>
              <a:rPr lang="cs-CZ" sz="1200" kern="1200" dirty="0" err="1" smtClean="0">
                <a:solidFill>
                  <a:schemeClr val="tx1"/>
                </a:solidFill>
                <a:effectLst/>
                <a:latin typeface="+mn-lt"/>
                <a:ea typeface="+mn-ea"/>
                <a:cs typeface="+mn-cs"/>
              </a:rPr>
              <a:t>Woods</a:t>
            </a:r>
            <a:r>
              <a:rPr lang="cs-CZ" sz="1200" kern="1200" dirty="0" smtClean="0">
                <a:solidFill>
                  <a:schemeClr val="tx1"/>
                </a:solidFill>
                <a:effectLst/>
                <a:latin typeface="+mn-lt"/>
                <a:ea typeface="+mn-ea"/>
                <a:cs typeface="+mn-cs"/>
              </a:rPr>
              <a:t>, který otočil pohled na školu. Nešlo mu o to, zjišťovat výkon té které školy, tím způsobem, škola je pro výzkumníka škola vlastně černou schránkou a měří jen vstup a výstup a na základě toho usuzuje na její kvalitu. Nevnímá školu pouze jako nástroj na předávání vědomostí, transmisi kultury, ale jako na místo, kde spolu musí jednotlivé skupiny přežít, je místem kulturního střetu. V kontextu Britského školství to samozřejmě můžeme vnímat doslova. Školy jsou navštěvovány dětmi z různých národnostních komunit imigrantů, je daleko více heterogenní než škola česká. Ale vidět školu jako nesamozřejmou instituci, zbavit se etnocentrického pohledu je právě pro výzkum velice důležité. (Etnocentrický znamená, že ji znám, není pro mě nic nového, sdílím hodnoty, které předává atd., nedokážu pochopit, jak někdo jiný ji může jako instituci vůbec zpochybňovat.)</a:t>
            </a:r>
          </a:p>
          <a:p>
            <a:r>
              <a:rPr lang="cs-CZ" sz="1200" kern="1200" dirty="0" smtClean="0">
                <a:solidFill>
                  <a:schemeClr val="tx1"/>
                </a:solidFill>
                <a:effectLst/>
                <a:latin typeface="+mn-lt"/>
                <a:ea typeface="+mn-ea"/>
                <a:cs typeface="+mn-cs"/>
              </a:rPr>
              <a:t>Z hlediska </a:t>
            </a:r>
            <a:r>
              <a:rPr lang="cs-CZ" sz="1200" kern="1200" dirty="0" err="1" smtClean="0">
                <a:solidFill>
                  <a:schemeClr val="tx1"/>
                </a:solidFill>
                <a:effectLst/>
                <a:latin typeface="+mn-lt"/>
                <a:ea typeface="+mn-ea"/>
                <a:cs typeface="+mn-cs"/>
              </a:rPr>
              <a:t>Woodse</a:t>
            </a:r>
            <a:r>
              <a:rPr lang="cs-CZ" sz="1200" kern="1200" dirty="0" smtClean="0">
                <a:solidFill>
                  <a:schemeClr val="tx1"/>
                </a:solidFill>
                <a:effectLst/>
                <a:latin typeface="+mn-lt"/>
                <a:ea typeface="+mn-ea"/>
                <a:cs typeface="+mn-cs"/>
              </a:rPr>
              <a:t> není  škola jako instituce místem pohody, ale jde v ní o přežití žáků a učitelů, kteří používají strategie k přežití. Jde o to, vniknout do černé schránky školy a pochopit tyto strategie.</a:t>
            </a:r>
          </a:p>
          <a:p>
            <a:r>
              <a:rPr lang="cs-CZ" sz="1200" kern="1200" dirty="0" smtClean="0">
                <a:solidFill>
                  <a:schemeClr val="tx1"/>
                </a:solidFill>
                <a:effectLst/>
                <a:latin typeface="+mn-lt"/>
                <a:ea typeface="+mn-ea"/>
                <a:cs typeface="+mn-cs"/>
              </a:rPr>
              <a:t>Etnografie tedy se primárně pokouší o deskripci školního života v kategoriích aktérů. Jde o deskripci ne o preskripci, kdy chci něco zjistit a na základě toho si předpřipravím kategorie a je se snažím naplnit. A to je to nové a převratné, co </a:t>
            </a:r>
            <a:r>
              <a:rPr lang="cs-CZ" sz="1200" kern="1200" dirty="0" err="1" smtClean="0">
                <a:solidFill>
                  <a:schemeClr val="tx1"/>
                </a:solidFill>
                <a:effectLst/>
                <a:latin typeface="+mn-lt"/>
                <a:ea typeface="+mn-ea"/>
                <a:cs typeface="+mn-cs"/>
              </a:rPr>
              <a:t>Woods</a:t>
            </a:r>
            <a:r>
              <a:rPr lang="cs-CZ" sz="1200" kern="1200" dirty="0" smtClean="0">
                <a:solidFill>
                  <a:schemeClr val="tx1"/>
                </a:solidFill>
                <a:effectLst/>
                <a:latin typeface="+mn-lt"/>
                <a:ea typeface="+mn-ea"/>
                <a:cs typeface="+mn-cs"/>
              </a:rPr>
              <a:t> a spol.  do pedagogického výzkumu přinesl.</a:t>
            </a:r>
          </a:p>
          <a:p>
            <a:r>
              <a:rPr lang="cs-CZ" sz="1200" kern="1200" dirty="0" err="1" smtClean="0">
                <a:solidFill>
                  <a:schemeClr val="tx1"/>
                </a:solidFill>
                <a:effectLst/>
                <a:latin typeface="+mn-lt"/>
                <a:ea typeface="+mn-ea"/>
                <a:cs typeface="+mn-cs"/>
              </a:rPr>
              <a:t>Woods</a:t>
            </a:r>
            <a:r>
              <a:rPr lang="cs-CZ" sz="1200" kern="1200" dirty="0" smtClean="0">
                <a:solidFill>
                  <a:schemeClr val="tx1"/>
                </a:solidFill>
                <a:effectLst/>
                <a:latin typeface="+mn-lt"/>
                <a:ea typeface="+mn-ea"/>
                <a:cs typeface="+mn-cs"/>
              </a:rPr>
              <a:t> tak popisuje např.  rozpaky,  manipulace, pokrytectví, neupřímnost, sociabilita, etiketa, legrace, v jeho </a:t>
            </a:r>
            <a:r>
              <a:rPr lang="cs-CZ" sz="1200" kern="1200" dirty="0" err="1" smtClean="0">
                <a:solidFill>
                  <a:schemeClr val="tx1"/>
                </a:solidFill>
                <a:effectLst/>
                <a:latin typeface="+mn-lt"/>
                <a:ea typeface="+mn-ea"/>
                <a:cs typeface="+mn-cs"/>
              </a:rPr>
              <a:t>Divided</a:t>
            </a:r>
            <a:r>
              <a:rPr lang="cs-CZ" sz="1200" kern="1200" dirty="0" smtClean="0">
                <a:solidFill>
                  <a:schemeClr val="tx1"/>
                </a:solidFill>
                <a:effectLst/>
                <a:latin typeface="+mn-lt"/>
                <a:ea typeface="+mn-ea"/>
                <a:cs typeface="+mn-cs"/>
              </a:rPr>
              <a:t> </a:t>
            </a:r>
            <a:r>
              <a:rPr lang="cs-CZ" sz="1200" kern="1200" dirty="0" err="1" smtClean="0">
                <a:solidFill>
                  <a:schemeClr val="tx1"/>
                </a:solidFill>
                <a:effectLst/>
                <a:latin typeface="+mn-lt"/>
                <a:ea typeface="+mn-ea"/>
                <a:cs typeface="+mn-cs"/>
              </a:rPr>
              <a:t>school</a:t>
            </a:r>
            <a:r>
              <a:rPr lang="cs-CZ" sz="1200" kern="1200" dirty="0" smtClean="0">
                <a:solidFill>
                  <a:schemeClr val="tx1"/>
                </a:solidFill>
                <a:effectLst/>
                <a:latin typeface="+mn-lt"/>
                <a:ea typeface="+mn-ea"/>
                <a:cs typeface="+mn-cs"/>
              </a:rPr>
              <a:t> jsou kapitoly užit si legrace, ztrapnit se, význam humoru ve sborovně, skrytá pedagogika přežití a přestože se zdá, že v jeho podání nemá výzkum s učením nemá nic společného, tak pomocí deskripce dokáže definovat, situaci, které nevede k učení a co je třeba, aby k učení mohlo vůbec dojít. Zda-</a:t>
            </a:r>
            <a:r>
              <a:rPr lang="cs-CZ" sz="1200" kern="1200" dirty="0" err="1" smtClean="0">
                <a:solidFill>
                  <a:schemeClr val="tx1"/>
                </a:solidFill>
                <a:effectLst/>
                <a:latin typeface="+mn-lt"/>
                <a:ea typeface="+mn-ea"/>
                <a:cs typeface="+mn-cs"/>
              </a:rPr>
              <a:t>li</a:t>
            </a:r>
            <a:r>
              <a:rPr lang="cs-CZ" sz="1200" kern="1200" dirty="0" smtClean="0">
                <a:solidFill>
                  <a:schemeClr val="tx1"/>
                </a:solidFill>
                <a:effectLst/>
                <a:latin typeface="+mn-lt"/>
                <a:ea typeface="+mn-ea"/>
                <a:cs typeface="+mn-cs"/>
              </a:rPr>
              <a:t>  bude něco naučeno, tak záleží na tom, jak bude situace oboustranně vydefinována (učiteli a žáky). A v situacích, kdy se jedná především o strategie přežití, tak k učení nedochází.</a:t>
            </a:r>
          </a:p>
          <a:p>
            <a:endParaRPr lang="cs-CZ" sz="1200" kern="1200" dirty="0" smtClean="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72420723-AA04-43E5-BE14-93DB7762792F}" type="slidenum">
              <a:rPr lang="cs-CZ" smtClean="0"/>
              <a:t>5</a:t>
            </a:fld>
            <a:endParaRPr lang="cs-CZ"/>
          </a:p>
        </p:txBody>
      </p:sp>
    </p:spTree>
    <p:extLst>
      <p:ext uri="{BB962C8B-B14F-4D97-AF65-F5344CB8AC3E}">
        <p14:creationId xmlns:p14="http://schemas.microsoft.com/office/powerpoint/2010/main" val="1336873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Jde o to, že se</a:t>
            </a:r>
            <a:r>
              <a:rPr lang="cs-CZ" baseline="0" dirty="0" smtClean="0"/>
              <a:t> zabýváme významem, jaký význam kladou aktéři našeho výzkumu sociální realitě, kterou žijí.</a:t>
            </a:r>
          </a:p>
          <a:p>
            <a:r>
              <a:rPr lang="cs-CZ" baseline="0" dirty="0" smtClean="0"/>
              <a:t>Je to vždy racionální? Zjistitelné? Jak je to doopravdy?</a:t>
            </a:r>
          </a:p>
          <a:p>
            <a:r>
              <a:rPr lang="cs-CZ" baseline="0" dirty="0" smtClean="0"/>
              <a:t>Nejen aktéři </a:t>
            </a:r>
            <a:r>
              <a:rPr lang="cs-CZ" baseline="0" dirty="0" err="1" smtClean="0"/>
              <a:t>amjí</a:t>
            </a:r>
            <a:r>
              <a:rPr lang="cs-CZ" baseline="0" dirty="0" smtClean="0"/>
              <a:t> </a:t>
            </a:r>
            <a:endParaRPr lang="cs-CZ" dirty="0"/>
          </a:p>
        </p:txBody>
      </p:sp>
      <p:sp>
        <p:nvSpPr>
          <p:cNvPr id="4" name="Zástupný symbol pro číslo snímku 3"/>
          <p:cNvSpPr>
            <a:spLocks noGrp="1"/>
          </p:cNvSpPr>
          <p:nvPr>
            <p:ph type="sldNum" sz="quarter" idx="10"/>
          </p:nvPr>
        </p:nvSpPr>
        <p:spPr/>
        <p:txBody>
          <a:bodyPr/>
          <a:lstStyle/>
          <a:p>
            <a:fld id="{72420723-AA04-43E5-BE14-93DB7762792F}" type="slidenum">
              <a:rPr lang="cs-CZ" smtClean="0"/>
              <a:t>7</a:t>
            </a:fld>
            <a:endParaRPr lang="cs-CZ"/>
          </a:p>
        </p:txBody>
      </p:sp>
    </p:spTree>
    <p:extLst>
      <p:ext uri="{BB962C8B-B14F-4D97-AF65-F5344CB8AC3E}">
        <p14:creationId xmlns:p14="http://schemas.microsoft.com/office/powerpoint/2010/main" val="1436279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Vstup do terénu a čas</a:t>
            </a:r>
            <a:r>
              <a:rPr lang="cs-CZ" sz="1200" kern="1200" baseline="0" dirty="0" smtClean="0">
                <a:solidFill>
                  <a:schemeClr val="tx1"/>
                </a:solidFill>
                <a:effectLst/>
                <a:latin typeface="+mn-lt"/>
                <a:ea typeface="+mn-ea"/>
                <a:cs typeface="+mn-cs"/>
              </a:rPr>
              <a:t> věnovaný výzkumu</a:t>
            </a:r>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Sociální realita má pro aktéry, kteří se v ní pohybují význam; sociálního vědce tento význam zajímá. Aktéry výzkumu považuje za rovnocenné partnery, za znalce svých životů. (To se týká především fáze, kdy se sbírají data).</a:t>
            </a:r>
          </a:p>
          <a:p>
            <a:r>
              <a:rPr lang="cs-CZ" sz="1200" kern="1200" dirty="0" smtClean="0">
                <a:solidFill>
                  <a:schemeClr val="tx1"/>
                </a:solidFill>
                <a:effectLst/>
                <a:latin typeface="+mn-lt"/>
                <a:ea typeface="+mn-ea"/>
                <a:cs typeface="+mn-cs"/>
              </a:rPr>
              <a:t>Vědec je cizincem ve světě aktéra výzkumu, aktér výzkumu je průvodcem.</a:t>
            </a:r>
            <a:endParaRPr lang="cs-CZ" dirty="0"/>
          </a:p>
        </p:txBody>
      </p:sp>
      <p:sp>
        <p:nvSpPr>
          <p:cNvPr id="4" name="Zástupný symbol pro číslo snímku 3"/>
          <p:cNvSpPr>
            <a:spLocks noGrp="1"/>
          </p:cNvSpPr>
          <p:nvPr>
            <p:ph type="sldNum" sz="quarter" idx="10"/>
          </p:nvPr>
        </p:nvSpPr>
        <p:spPr/>
        <p:txBody>
          <a:bodyPr/>
          <a:lstStyle/>
          <a:p>
            <a:fld id="{B5039565-B82E-4BBF-B6AC-F7A217932F3C}" type="slidenum">
              <a:rPr lang="cs-CZ" smtClean="0"/>
              <a:pPr/>
              <a:t>9</a:t>
            </a:fld>
            <a:endParaRPr lang="cs-CZ"/>
          </a:p>
        </p:txBody>
      </p:sp>
    </p:spTree>
    <p:extLst>
      <p:ext uri="{BB962C8B-B14F-4D97-AF65-F5344CB8AC3E}">
        <p14:creationId xmlns:p14="http://schemas.microsoft.com/office/powerpoint/2010/main" val="82782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160421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19425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1916475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222074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1733307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9C4A7A3-11E4-4DA6-B964-34BE2068A6BF}"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321065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9C4A7A3-11E4-4DA6-B964-34BE2068A6BF}" type="datetimeFigureOut">
              <a:rPr lang="cs-CZ" smtClean="0"/>
              <a:t>23.10.2017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2173540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9C4A7A3-11E4-4DA6-B964-34BE2068A6BF}" type="datetimeFigureOut">
              <a:rPr lang="cs-CZ" smtClean="0"/>
              <a:t>23.10.2017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166498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9C4A7A3-11E4-4DA6-B964-34BE2068A6BF}" type="datetimeFigureOut">
              <a:rPr lang="cs-CZ" smtClean="0"/>
              <a:t>23.10.2017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306368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9C4A7A3-11E4-4DA6-B964-34BE2068A6BF}"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263863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9C4A7A3-11E4-4DA6-B964-34BE2068A6BF}" type="datetimeFigureOut">
              <a:rPr lang="cs-CZ" smtClean="0"/>
              <a:t>23.10.2017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0122691-FA38-41C9-8AB0-88855BB0E2D4}" type="slidenum">
              <a:rPr lang="cs-CZ" smtClean="0"/>
              <a:t>‹#›</a:t>
            </a:fld>
            <a:endParaRPr lang="cs-CZ"/>
          </a:p>
        </p:txBody>
      </p:sp>
    </p:spTree>
    <p:extLst>
      <p:ext uri="{BB962C8B-B14F-4D97-AF65-F5344CB8AC3E}">
        <p14:creationId xmlns:p14="http://schemas.microsoft.com/office/powerpoint/2010/main" val="276055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4A7A3-11E4-4DA6-B964-34BE2068A6BF}" type="datetimeFigureOut">
              <a:rPr lang="cs-CZ" smtClean="0"/>
              <a:t>23.10.2017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22691-FA38-41C9-8AB0-88855BB0E2D4}" type="slidenum">
              <a:rPr lang="cs-CZ" smtClean="0"/>
              <a:t>‹#›</a:t>
            </a:fld>
            <a:endParaRPr lang="cs-CZ"/>
          </a:p>
        </p:txBody>
      </p:sp>
    </p:spTree>
    <p:extLst>
      <p:ext uri="{BB962C8B-B14F-4D97-AF65-F5344CB8AC3E}">
        <p14:creationId xmlns:p14="http://schemas.microsoft.com/office/powerpoint/2010/main" val="1644314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rketa.levinska@uhk.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kps.pedf.cuni.cz/pss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Školní etnografie</a:t>
            </a:r>
            <a:endParaRPr lang="cs-CZ" dirty="0"/>
          </a:p>
        </p:txBody>
      </p:sp>
      <p:sp>
        <p:nvSpPr>
          <p:cNvPr id="3" name="Podnadpis 2"/>
          <p:cNvSpPr>
            <a:spLocks noGrp="1"/>
          </p:cNvSpPr>
          <p:nvPr>
            <p:ph type="subTitle" idx="1"/>
          </p:nvPr>
        </p:nvSpPr>
        <p:spPr/>
        <p:txBody>
          <a:bodyPr/>
          <a:lstStyle/>
          <a:p>
            <a:r>
              <a:rPr lang="cs-CZ" dirty="0" smtClean="0"/>
              <a:t>Markéta Levínská, Ph.D</a:t>
            </a:r>
            <a:r>
              <a:rPr lang="cs-CZ" dirty="0" smtClean="0"/>
              <a:t>.</a:t>
            </a:r>
          </a:p>
          <a:p>
            <a:r>
              <a:rPr lang="cs-CZ" dirty="0" err="1" smtClean="0">
                <a:hlinkClick r:id="rId2"/>
              </a:rPr>
              <a:t>marketa.levinska</a:t>
            </a:r>
            <a:r>
              <a:rPr lang="en-US" dirty="0" smtClean="0">
                <a:hlinkClick r:id="rId2"/>
              </a:rPr>
              <a:t>@</a:t>
            </a:r>
            <a:r>
              <a:rPr lang="cs-CZ" dirty="0" smtClean="0">
                <a:hlinkClick r:id="rId2"/>
              </a:rPr>
              <a:t>uhk.cz</a:t>
            </a:r>
            <a:endParaRPr lang="cs-CZ" dirty="0" smtClean="0"/>
          </a:p>
          <a:p>
            <a:endParaRPr lang="cs-CZ" dirty="0"/>
          </a:p>
        </p:txBody>
      </p:sp>
    </p:spTree>
    <p:extLst>
      <p:ext uri="{BB962C8B-B14F-4D97-AF65-F5344CB8AC3E}">
        <p14:creationId xmlns:p14="http://schemas.microsoft.com/office/powerpoint/2010/main" val="508046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Práce s daty – </a:t>
            </a:r>
            <a:r>
              <a:rPr lang="cs-CZ" dirty="0" smtClean="0">
                <a:solidFill>
                  <a:srgbClr val="FFC000"/>
                </a:solidFill>
              </a:rPr>
              <a:t>archív</a:t>
            </a:r>
            <a:br>
              <a:rPr lang="cs-CZ" dirty="0" smtClean="0">
                <a:solidFill>
                  <a:srgbClr val="FFC000"/>
                </a:solidFill>
              </a:rPr>
            </a:br>
            <a:endParaRPr lang="cs-CZ" dirty="0"/>
          </a:p>
        </p:txBody>
      </p:sp>
      <p:sp>
        <p:nvSpPr>
          <p:cNvPr id="3" name="Zástupný symbol pro obsah 2"/>
          <p:cNvSpPr>
            <a:spLocks noGrp="1"/>
          </p:cNvSpPr>
          <p:nvPr>
            <p:ph sz="half" idx="1"/>
          </p:nvPr>
        </p:nvSpPr>
        <p:spPr>
          <a:xfrm>
            <a:off x="1981200" y="1600201"/>
            <a:ext cx="4038600" cy="4133056"/>
          </a:xfrm>
        </p:spPr>
        <p:txBody>
          <a:bodyPr>
            <a:normAutofit/>
          </a:bodyPr>
          <a:lstStyle/>
          <a:p>
            <a:r>
              <a:rPr lang="cs-CZ" dirty="0" smtClean="0">
                <a:solidFill>
                  <a:schemeClr val="accent2"/>
                </a:solidFill>
              </a:rPr>
              <a:t>Kvalitativní analýza  	</a:t>
            </a:r>
            <a:r>
              <a:rPr lang="cs-CZ" dirty="0" smtClean="0"/>
              <a:t>	</a:t>
            </a:r>
          </a:p>
          <a:p>
            <a:endParaRPr lang="cs-CZ" dirty="0"/>
          </a:p>
          <a:p>
            <a:pPr marL="0" indent="0">
              <a:buNone/>
            </a:pPr>
            <a:r>
              <a:rPr lang="cs-CZ" dirty="0" smtClean="0"/>
              <a:t> </a:t>
            </a:r>
            <a:r>
              <a:rPr lang="cs-CZ" dirty="0" smtClean="0">
                <a:solidFill>
                  <a:srgbClr val="00B050"/>
                </a:solidFill>
              </a:rPr>
              <a:t>jádrová kategorie</a:t>
            </a:r>
            <a:r>
              <a:rPr lang="cs-CZ" dirty="0" smtClean="0"/>
              <a:t> </a:t>
            </a:r>
          </a:p>
          <a:p>
            <a:pPr marL="0" indent="0">
              <a:buNone/>
            </a:pPr>
            <a:r>
              <a:rPr lang="cs-CZ" dirty="0" smtClean="0"/>
              <a:t>(</a:t>
            </a:r>
            <a:r>
              <a:rPr lang="cs-CZ" dirty="0" err="1" smtClean="0"/>
              <a:t>core</a:t>
            </a:r>
            <a:r>
              <a:rPr lang="cs-CZ" dirty="0" smtClean="0"/>
              <a:t> </a:t>
            </a:r>
            <a:r>
              <a:rPr lang="cs-CZ" dirty="0" err="1" smtClean="0"/>
              <a:t>category</a:t>
            </a:r>
            <a:r>
              <a:rPr lang="cs-CZ" dirty="0" smtClean="0"/>
              <a:t>)</a:t>
            </a:r>
          </a:p>
          <a:p>
            <a:r>
              <a:rPr lang="cs-CZ" dirty="0" smtClean="0">
                <a:solidFill>
                  <a:schemeClr val="accent2"/>
                </a:solidFill>
              </a:rPr>
              <a:t>Poznámkování</a:t>
            </a:r>
          </a:p>
          <a:p>
            <a:r>
              <a:rPr lang="cs-CZ" dirty="0" smtClean="0">
                <a:solidFill>
                  <a:schemeClr val="accent2"/>
                </a:solidFill>
              </a:rPr>
              <a:t>Komparace</a:t>
            </a:r>
          </a:p>
          <a:p>
            <a:r>
              <a:rPr lang="cs-CZ" dirty="0" smtClean="0">
                <a:solidFill>
                  <a:schemeClr val="accent2"/>
                </a:solidFill>
              </a:rPr>
              <a:t>Nové otázky</a:t>
            </a:r>
            <a:endParaRPr lang="cs-CZ" dirty="0">
              <a:solidFill>
                <a:schemeClr val="accent2"/>
              </a:solidFill>
            </a:endParaRPr>
          </a:p>
        </p:txBody>
      </p:sp>
      <p:sp>
        <p:nvSpPr>
          <p:cNvPr id="5" name="Zástupný symbol pro obsah 4"/>
          <p:cNvSpPr>
            <a:spLocks noGrp="1"/>
          </p:cNvSpPr>
          <p:nvPr>
            <p:ph sz="half" idx="2"/>
          </p:nvPr>
        </p:nvSpPr>
        <p:spPr>
          <a:xfrm>
            <a:off x="6172200" y="1600201"/>
            <a:ext cx="4038600" cy="3124944"/>
          </a:xfrm>
        </p:spPr>
        <p:txBody>
          <a:bodyPr>
            <a:normAutofit/>
          </a:bodyPr>
          <a:lstStyle/>
          <a:p>
            <a:endParaRPr lang="cs-CZ" dirty="0" smtClean="0"/>
          </a:p>
          <a:p>
            <a:endParaRPr lang="cs-CZ" dirty="0"/>
          </a:p>
          <a:p>
            <a:pPr marL="0" indent="0">
              <a:buNone/>
            </a:pPr>
            <a:r>
              <a:rPr lang="cs-CZ" dirty="0"/>
              <a:t>	</a:t>
            </a:r>
            <a:r>
              <a:rPr lang="cs-CZ" dirty="0" smtClean="0"/>
              <a:t>Manuální analýza</a:t>
            </a:r>
          </a:p>
          <a:p>
            <a:pPr marL="0" indent="0">
              <a:buNone/>
            </a:pPr>
            <a:r>
              <a:rPr lang="cs-CZ" dirty="0" smtClean="0"/>
              <a:t>	</a:t>
            </a:r>
            <a:r>
              <a:rPr lang="cs-CZ" sz="3600" b="1" dirty="0"/>
              <a:t> 	x</a:t>
            </a:r>
          </a:p>
          <a:p>
            <a:pPr marL="0" indent="0">
              <a:buNone/>
            </a:pPr>
            <a:r>
              <a:rPr lang="cs-CZ" dirty="0" smtClean="0"/>
              <a:t>	 	</a:t>
            </a:r>
            <a:r>
              <a:rPr lang="cs-CZ" dirty="0" err="1" smtClean="0"/>
              <a:t>Atlas.ti</a:t>
            </a:r>
            <a:r>
              <a:rPr lang="cs-CZ" dirty="0" smtClean="0"/>
              <a:t> ?</a:t>
            </a:r>
          </a:p>
          <a:p>
            <a:endParaRPr lang="cs-CZ" dirty="0"/>
          </a:p>
        </p:txBody>
      </p:sp>
      <p:sp>
        <p:nvSpPr>
          <p:cNvPr id="4" name="Šipka doprava 3"/>
          <p:cNvSpPr/>
          <p:nvPr/>
        </p:nvSpPr>
        <p:spPr>
          <a:xfrm rot="5749926">
            <a:off x="2729215" y="240183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p:cNvSpPr txBox="1"/>
          <p:nvPr/>
        </p:nvSpPr>
        <p:spPr>
          <a:xfrm>
            <a:off x="7042484" y="1138989"/>
            <a:ext cx="5149516"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cs-CZ" sz="3600" dirty="0" smtClean="0"/>
              <a:t>Teorie</a:t>
            </a:r>
            <a:endParaRPr lang="cs-CZ" sz="3600" dirty="0"/>
          </a:p>
        </p:txBody>
      </p:sp>
    </p:spTree>
    <p:extLst>
      <p:ext uri="{BB962C8B-B14F-4D97-AF65-F5344CB8AC3E}">
        <p14:creationId xmlns:p14="http://schemas.microsoft.com/office/powerpoint/2010/main" val="613934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dirty="0" smtClean="0"/>
              <a:t/>
            </a:r>
            <a:br>
              <a:rPr lang="cs-CZ" dirty="0" smtClean="0"/>
            </a:br>
            <a:r>
              <a:rPr lang="cs-CZ" dirty="0" smtClean="0"/>
              <a:t>Interpretace - </a:t>
            </a:r>
            <a:r>
              <a:rPr lang="cs-CZ" dirty="0" smtClean="0">
                <a:solidFill>
                  <a:srgbClr val="00B0F0"/>
                </a:solidFill>
              </a:rPr>
              <a:t>text</a:t>
            </a:r>
            <a:br>
              <a:rPr lang="cs-CZ" dirty="0" smtClean="0">
                <a:solidFill>
                  <a:srgbClr val="00B0F0"/>
                </a:solidFill>
              </a:rPr>
            </a:br>
            <a:endParaRPr lang="cs-CZ" dirty="0"/>
          </a:p>
        </p:txBody>
      </p:sp>
      <p:sp>
        <p:nvSpPr>
          <p:cNvPr id="6" name="Zástupný symbol pro obsah 5"/>
          <p:cNvSpPr>
            <a:spLocks noGrp="1"/>
          </p:cNvSpPr>
          <p:nvPr>
            <p:ph idx="1"/>
          </p:nvPr>
        </p:nvSpPr>
        <p:spPr>
          <a:xfrm>
            <a:off x="1981200" y="1484785"/>
            <a:ext cx="8229600" cy="4525963"/>
          </a:xfrm>
        </p:spPr>
        <p:txBody>
          <a:bodyPr>
            <a:normAutofit fontScale="92500" lnSpcReduction="10000"/>
          </a:bodyPr>
          <a:lstStyle/>
          <a:p>
            <a:endParaRPr lang="cs-CZ" sz="1800" dirty="0"/>
          </a:p>
          <a:p>
            <a:pPr>
              <a:buFont typeface="+mj-lt"/>
              <a:buAutoNum type="arabicPeriod"/>
            </a:pPr>
            <a:r>
              <a:rPr lang="cs-CZ" sz="1800" dirty="0"/>
              <a:t>Explikace významu</a:t>
            </a:r>
          </a:p>
          <a:p>
            <a:pPr>
              <a:buFont typeface="+mj-lt"/>
              <a:buAutoNum type="arabicPeriod"/>
            </a:pPr>
            <a:r>
              <a:rPr lang="cs-CZ" sz="1800" dirty="0"/>
              <a:t>Čtení a psaní  (a prožívání) dat</a:t>
            </a:r>
          </a:p>
          <a:p>
            <a:pPr>
              <a:buFont typeface="+mj-lt"/>
              <a:buAutoNum type="arabicPeriod"/>
            </a:pPr>
            <a:r>
              <a:rPr lang="cs-CZ" sz="1800" dirty="0"/>
              <a:t>Identifikace a </a:t>
            </a:r>
            <a:r>
              <a:rPr lang="cs-CZ" sz="1800" dirty="0" err="1"/>
              <a:t>desidentifikace</a:t>
            </a:r>
            <a:r>
              <a:rPr lang="cs-CZ" sz="1800" dirty="0"/>
              <a:t> badatele </a:t>
            </a:r>
          </a:p>
          <a:p>
            <a:pPr lvl="1">
              <a:buFont typeface="Arial" panose="020B0604020202020204" pitchFamily="34" charset="0"/>
              <a:buChar char="•"/>
            </a:pPr>
            <a:endParaRPr lang="cs-CZ" sz="1400" dirty="0"/>
          </a:p>
          <a:p>
            <a:pPr lvl="1">
              <a:buFont typeface="Arial" panose="020B0604020202020204" pitchFamily="34" charset="0"/>
              <a:buChar char="•"/>
            </a:pPr>
            <a:r>
              <a:rPr lang="cs-CZ" sz="3000" dirty="0">
                <a:solidFill>
                  <a:srgbClr val="FF0000"/>
                </a:solidFill>
              </a:rPr>
              <a:t>Symptomaticky –  co hledám, co je „můj problém“</a:t>
            </a:r>
          </a:p>
          <a:p>
            <a:pPr lvl="1">
              <a:buFont typeface="Arial" panose="020B0604020202020204" pitchFamily="34" charset="0"/>
              <a:buChar char="•"/>
            </a:pPr>
            <a:r>
              <a:rPr lang="cs-CZ" sz="3000" dirty="0">
                <a:solidFill>
                  <a:srgbClr val="0070C0"/>
                </a:solidFill>
              </a:rPr>
              <a:t>Teoreticky – akademická parta</a:t>
            </a:r>
          </a:p>
          <a:p>
            <a:pPr lvl="1">
              <a:buFont typeface="Arial" panose="020B0604020202020204" pitchFamily="34" charset="0"/>
              <a:buChar char="•"/>
            </a:pPr>
            <a:r>
              <a:rPr lang="cs-CZ" sz="3000" dirty="0">
                <a:solidFill>
                  <a:srgbClr val="00B050"/>
                </a:solidFill>
              </a:rPr>
              <a:t>Empiricky – aktéři výzkumu</a:t>
            </a:r>
          </a:p>
          <a:p>
            <a:pPr marL="457200" lvl="1" indent="0">
              <a:buNone/>
            </a:pPr>
            <a:endParaRPr lang="cs-CZ" sz="3000" dirty="0">
              <a:solidFill>
                <a:srgbClr val="00B050"/>
              </a:solidFill>
            </a:endParaRPr>
          </a:p>
          <a:p>
            <a:pPr marL="457200" lvl="1" indent="0">
              <a:buNone/>
            </a:pPr>
            <a:r>
              <a:rPr lang="cs-CZ" sz="4500" dirty="0">
                <a:solidFill>
                  <a:srgbClr val="FFC000"/>
                </a:solidFill>
              </a:rPr>
              <a:t>Odstoupit od všech identifikací - reflexe</a:t>
            </a:r>
          </a:p>
          <a:p>
            <a:pPr marL="457200" lvl="1" indent="0">
              <a:buNone/>
            </a:pPr>
            <a:endParaRPr lang="cs-CZ" sz="3000" dirty="0">
              <a:solidFill>
                <a:srgbClr val="00B050"/>
              </a:solidFill>
            </a:endParaRPr>
          </a:p>
          <a:p>
            <a:endParaRPr lang="cs-CZ" dirty="0"/>
          </a:p>
        </p:txBody>
      </p:sp>
    </p:spTree>
    <p:extLst>
      <p:ext uri="{BB962C8B-B14F-4D97-AF65-F5344CB8AC3E}">
        <p14:creationId xmlns:p14="http://schemas.microsoft.com/office/powerpoint/2010/main" val="4287306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a doporučená literatura</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BITTNEROVÁ, </a:t>
            </a:r>
            <a:r>
              <a:rPr lang="cs-CZ" dirty="0" smtClean="0"/>
              <a:t>D., D. </a:t>
            </a:r>
            <a:r>
              <a:rPr lang="cs-CZ" dirty="0"/>
              <a:t>DOUBEK a </a:t>
            </a:r>
            <a:r>
              <a:rPr lang="cs-CZ" dirty="0" smtClean="0"/>
              <a:t>M. </a:t>
            </a:r>
            <a:r>
              <a:rPr lang="cs-CZ" dirty="0"/>
              <a:t>LEVÍNSKÁ.</a:t>
            </a:r>
            <a:r>
              <a:rPr lang="cs-CZ" i="1" dirty="0"/>
              <a:t> Funkce kulturních modelů ve vzdělávání</a:t>
            </a:r>
            <a:r>
              <a:rPr lang="cs-CZ" dirty="0"/>
              <a:t>. </a:t>
            </a:r>
            <a:r>
              <a:rPr lang="cs-CZ" dirty="0" smtClean="0"/>
              <a:t>Praha: </a:t>
            </a:r>
            <a:r>
              <a:rPr lang="cs-CZ" dirty="0"/>
              <a:t>Fakulta humanitních studií Univerzity Karlovy, </a:t>
            </a:r>
            <a:r>
              <a:rPr lang="cs-CZ" dirty="0" smtClean="0"/>
              <a:t>2011</a:t>
            </a:r>
            <a:r>
              <a:rPr lang="cs-CZ" dirty="0"/>
              <a:t>.</a:t>
            </a:r>
            <a:r>
              <a:rPr lang="cs-CZ" dirty="0" smtClean="0"/>
              <a:t> </a:t>
            </a:r>
            <a:endParaRPr lang="cs-CZ" dirty="0"/>
          </a:p>
          <a:p>
            <a:pPr marL="0" indent="0">
              <a:buNone/>
            </a:pPr>
            <a:r>
              <a:rPr lang="cs-CZ" dirty="0" smtClean="0"/>
              <a:t>BUDIL</a:t>
            </a:r>
            <a:r>
              <a:rPr lang="cs-CZ" dirty="0" smtClean="0"/>
              <a:t>, I., T. </a:t>
            </a:r>
            <a:r>
              <a:rPr lang="cs-CZ" i="1" dirty="0" smtClean="0"/>
              <a:t>Mýtus, jazyk a kulturní antropologie. </a:t>
            </a:r>
            <a:r>
              <a:rPr lang="cs-CZ" dirty="0" smtClean="0"/>
              <a:t>Praha: Triton, 2003</a:t>
            </a:r>
            <a:r>
              <a:rPr lang="cs-CZ" dirty="0" smtClean="0"/>
              <a:t>.</a:t>
            </a:r>
          </a:p>
          <a:p>
            <a:pPr marL="0" indent="0">
              <a:buNone/>
            </a:pPr>
            <a:r>
              <a:rPr lang="cs-CZ" dirty="0"/>
              <a:t>BURGESS, </a:t>
            </a:r>
            <a:r>
              <a:rPr lang="cs-CZ" dirty="0" smtClean="0"/>
              <a:t>R. G</a:t>
            </a:r>
            <a:r>
              <a:rPr lang="cs-CZ" dirty="0"/>
              <a:t>.</a:t>
            </a:r>
            <a:r>
              <a:rPr lang="cs-CZ" i="1" dirty="0"/>
              <a:t> In </a:t>
            </a:r>
            <a:r>
              <a:rPr lang="cs-CZ" i="1" dirty="0" err="1"/>
              <a:t>the</a:t>
            </a:r>
            <a:r>
              <a:rPr lang="cs-CZ" i="1" dirty="0"/>
              <a:t> </a:t>
            </a:r>
            <a:r>
              <a:rPr lang="cs-CZ" i="1" dirty="0" err="1"/>
              <a:t>field</a:t>
            </a:r>
            <a:r>
              <a:rPr lang="cs-CZ" i="1" dirty="0"/>
              <a:t>: </a:t>
            </a:r>
            <a:r>
              <a:rPr lang="cs-CZ" i="1" dirty="0" err="1"/>
              <a:t>an</a:t>
            </a:r>
            <a:r>
              <a:rPr lang="cs-CZ" i="1" dirty="0"/>
              <a:t> </a:t>
            </a:r>
            <a:r>
              <a:rPr lang="cs-CZ" i="1" dirty="0" err="1"/>
              <a:t>introduction</a:t>
            </a:r>
            <a:r>
              <a:rPr lang="cs-CZ" i="1" dirty="0"/>
              <a:t> to </a:t>
            </a:r>
            <a:r>
              <a:rPr lang="cs-CZ" i="1" dirty="0" err="1"/>
              <a:t>field</a:t>
            </a:r>
            <a:r>
              <a:rPr lang="cs-CZ" i="1" dirty="0"/>
              <a:t> </a:t>
            </a:r>
            <a:r>
              <a:rPr lang="cs-CZ" i="1" dirty="0" err="1"/>
              <a:t>research</a:t>
            </a:r>
            <a:r>
              <a:rPr lang="cs-CZ" dirty="0"/>
              <a:t>. Boston: Allen, </a:t>
            </a:r>
            <a:r>
              <a:rPr lang="cs-CZ" dirty="0" smtClean="0"/>
              <a:t>1984</a:t>
            </a:r>
            <a:r>
              <a:rPr lang="cs-CZ" dirty="0"/>
              <a:t>.</a:t>
            </a:r>
          </a:p>
          <a:p>
            <a:pPr marL="0" indent="0">
              <a:buNone/>
            </a:pPr>
            <a:r>
              <a:rPr lang="cs-CZ" dirty="0" smtClean="0"/>
              <a:t>ERIKSON</a:t>
            </a:r>
            <a:r>
              <a:rPr lang="cs-CZ" dirty="0" smtClean="0"/>
              <a:t>. F. </a:t>
            </a:r>
            <a:r>
              <a:rPr lang="cs-CZ" dirty="0" err="1" smtClean="0"/>
              <a:t>What</a:t>
            </a:r>
            <a:r>
              <a:rPr lang="cs-CZ" dirty="0" smtClean="0"/>
              <a:t> </a:t>
            </a:r>
            <a:r>
              <a:rPr lang="cs-CZ" dirty="0" err="1" smtClean="0"/>
              <a:t>makes</a:t>
            </a:r>
            <a:r>
              <a:rPr lang="cs-CZ" dirty="0" smtClean="0"/>
              <a:t> </a:t>
            </a:r>
            <a:r>
              <a:rPr lang="cs-CZ" dirty="0" err="1" smtClean="0"/>
              <a:t>School</a:t>
            </a:r>
            <a:r>
              <a:rPr lang="cs-CZ" dirty="0" smtClean="0"/>
              <a:t> </a:t>
            </a:r>
            <a:r>
              <a:rPr lang="cs-CZ" dirty="0" err="1" smtClean="0"/>
              <a:t>etnography</a:t>
            </a:r>
            <a:r>
              <a:rPr lang="cs-CZ" dirty="0" smtClean="0"/>
              <a:t> ‚</a:t>
            </a:r>
            <a:r>
              <a:rPr lang="cs-CZ" dirty="0" err="1" smtClean="0"/>
              <a:t>Ethnographic</a:t>
            </a:r>
            <a:r>
              <a:rPr lang="cs-CZ" dirty="0" smtClean="0"/>
              <a:t>‘? </a:t>
            </a:r>
            <a:r>
              <a:rPr lang="cs-CZ" i="1" dirty="0" err="1" smtClean="0"/>
              <a:t>Antrophology</a:t>
            </a:r>
            <a:r>
              <a:rPr lang="cs-CZ" i="1" dirty="0" smtClean="0"/>
              <a:t> and </a:t>
            </a:r>
            <a:r>
              <a:rPr lang="cs-CZ" i="1" dirty="0" err="1" smtClean="0"/>
              <a:t>Education</a:t>
            </a:r>
            <a:r>
              <a:rPr lang="cs-CZ" i="1" dirty="0" smtClean="0"/>
              <a:t> </a:t>
            </a:r>
            <a:r>
              <a:rPr lang="cs-CZ" i="1" dirty="0" err="1" smtClean="0"/>
              <a:t>Quarterly</a:t>
            </a:r>
            <a:r>
              <a:rPr lang="cs-CZ" i="1" dirty="0" smtClean="0"/>
              <a:t>, </a:t>
            </a:r>
            <a:r>
              <a:rPr lang="cs-CZ" dirty="0" smtClean="0"/>
              <a:t>Vol. 15:</a:t>
            </a:r>
            <a:r>
              <a:rPr lang="cs-CZ" i="1" dirty="0" smtClean="0"/>
              <a:t>  </a:t>
            </a:r>
            <a:r>
              <a:rPr lang="cs-CZ" dirty="0" smtClean="0"/>
              <a:t>51-66, 1984.</a:t>
            </a:r>
          </a:p>
          <a:p>
            <a:pPr marL="0" indent="0">
              <a:buNone/>
            </a:pPr>
            <a:r>
              <a:rPr lang="cs-CZ" dirty="0" smtClean="0"/>
              <a:t>FAY, </a:t>
            </a:r>
            <a:r>
              <a:rPr lang="cs-CZ" dirty="0" smtClean="0"/>
              <a:t>B.</a:t>
            </a:r>
            <a:r>
              <a:rPr lang="cs-CZ" i="1" dirty="0" smtClean="0"/>
              <a:t> </a:t>
            </a:r>
            <a:r>
              <a:rPr lang="cs-CZ" i="1" dirty="0" smtClean="0"/>
              <a:t>Současná filosofie sociálních věd: multikulturní </a:t>
            </a:r>
            <a:r>
              <a:rPr lang="cs-CZ" i="1" dirty="0" smtClean="0"/>
              <a:t>přístup</a:t>
            </a:r>
            <a:r>
              <a:rPr lang="cs-CZ" dirty="0" smtClean="0"/>
              <a:t>. Praha</a:t>
            </a:r>
            <a:r>
              <a:rPr lang="cs-CZ" dirty="0" smtClean="0"/>
              <a:t>: Sociologické nakladatelství, 2002.</a:t>
            </a:r>
          </a:p>
          <a:p>
            <a:pPr marL="0" indent="0">
              <a:buNone/>
            </a:pPr>
            <a:r>
              <a:rPr lang="cs-CZ" dirty="0" smtClean="0"/>
              <a:t>GEERTZ, </a:t>
            </a:r>
            <a:r>
              <a:rPr lang="cs-CZ" dirty="0" smtClean="0"/>
              <a:t>C.</a:t>
            </a:r>
            <a:r>
              <a:rPr lang="cs-CZ" i="1" dirty="0" smtClean="0"/>
              <a:t> </a:t>
            </a:r>
            <a:r>
              <a:rPr lang="cs-CZ" i="1" dirty="0" smtClean="0"/>
              <a:t>Interpretace kultur: Vybrané eseje</a:t>
            </a:r>
            <a:r>
              <a:rPr lang="cs-CZ" dirty="0" smtClean="0"/>
              <a:t>. </a:t>
            </a:r>
            <a:r>
              <a:rPr lang="cs-CZ" dirty="0" smtClean="0"/>
              <a:t>Praha</a:t>
            </a:r>
            <a:r>
              <a:rPr lang="cs-CZ" dirty="0" smtClean="0"/>
              <a:t>: Sociologické </a:t>
            </a:r>
            <a:r>
              <a:rPr lang="cs-CZ" dirty="0" smtClean="0"/>
              <a:t>nakladatelství</a:t>
            </a:r>
            <a:r>
              <a:rPr lang="cs-CZ" dirty="0" smtClean="0"/>
              <a:t>, </a:t>
            </a:r>
            <a:r>
              <a:rPr lang="cs-CZ" dirty="0" smtClean="0"/>
              <a:t>2000</a:t>
            </a:r>
            <a:r>
              <a:rPr lang="cs-CZ" dirty="0"/>
              <a:t>.</a:t>
            </a:r>
            <a:endParaRPr lang="cs-CZ" dirty="0" smtClean="0"/>
          </a:p>
          <a:p>
            <a:pPr marL="0" indent="0">
              <a:buNone/>
            </a:pPr>
            <a:r>
              <a:rPr lang="cs-CZ" dirty="0"/>
              <a:t>GRONDIN, </a:t>
            </a:r>
            <a:r>
              <a:rPr lang="cs-CZ" dirty="0" smtClean="0"/>
              <a:t>J.</a:t>
            </a:r>
            <a:r>
              <a:rPr lang="cs-CZ" i="1" dirty="0" smtClean="0"/>
              <a:t> </a:t>
            </a:r>
            <a:r>
              <a:rPr lang="cs-CZ" i="1" dirty="0"/>
              <a:t>Úvod do hermeneutiky</a:t>
            </a:r>
            <a:r>
              <a:rPr lang="cs-CZ" dirty="0" smtClean="0"/>
              <a:t>. </a:t>
            </a:r>
            <a:r>
              <a:rPr lang="cs-CZ" dirty="0"/>
              <a:t>Praha</a:t>
            </a:r>
            <a:r>
              <a:rPr lang="cs-CZ" dirty="0" smtClean="0"/>
              <a:t>: </a:t>
            </a:r>
            <a:r>
              <a:rPr lang="cs-CZ" dirty="0" err="1" smtClean="0"/>
              <a:t>Oikúmené</a:t>
            </a:r>
            <a:r>
              <a:rPr lang="cs-CZ" dirty="0" smtClean="0"/>
              <a:t> </a:t>
            </a:r>
            <a:r>
              <a:rPr lang="cs-CZ" dirty="0"/>
              <a:t>[Institut pro středoevropskou kulturu a politiku], </a:t>
            </a:r>
            <a:r>
              <a:rPr lang="cs-CZ" dirty="0" smtClean="0"/>
              <a:t>1997</a:t>
            </a:r>
            <a:r>
              <a:rPr lang="cs-CZ" dirty="0"/>
              <a:t>.</a:t>
            </a:r>
          </a:p>
          <a:p>
            <a:pPr marL="0" indent="0">
              <a:buNone/>
            </a:pPr>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2782128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04538" y="344774"/>
            <a:ext cx="10649262" cy="5832189"/>
          </a:xfrm>
        </p:spPr>
        <p:txBody>
          <a:bodyPr>
            <a:normAutofit fontScale="70000" lnSpcReduction="20000"/>
          </a:bodyPr>
          <a:lstStyle/>
          <a:p>
            <a:pPr marL="0" indent="0">
              <a:buNone/>
            </a:pPr>
            <a:r>
              <a:rPr lang="en-US" sz="3100" cap="all" dirty="0" err="1"/>
              <a:t>Hammersley</a:t>
            </a:r>
            <a:r>
              <a:rPr lang="en-US" sz="3100" cap="all" dirty="0"/>
              <a:t>, M., Atkinson, P</a:t>
            </a:r>
            <a:r>
              <a:rPr lang="en-US" sz="3100" dirty="0"/>
              <a:t>. </a:t>
            </a:r>
            <a:r>
              <a:rPr lang="en-US" sz="3100" i="1" dirty="0"/>
              <a:t>Ethnography. Principles in Practice.</a:t>
            </a:r>
            <a:r>
              <a:rPr lang="en-US" sz="3100" dirty="0"/>
              <a:t> London and New York: </a:t>
            </a:r>
            <a:r>
              <a:rPr lang="en-US" sz="3100" dirty="0" err="1"/>
              <a:t>Tavistock</a:t>
            </a:r>
            <a:r>
              <a:rPr lang="en-US" sz="3100" dirty="0"/>
              <a:t> Publications, 1983.</a:t>
            </a:r>
            <a:endParaRPr lang="cs-CZ" sz="3100" dirty="0"/>
          </a:p>
          <a:p>
            <a:pPr marL="0" indent="0">
              <a:buNone/>
            </a:pPr>
            <a:r>
              <a:rPr lang="en-GB" sz="3100" dirty="0"/>
              <a:t>HEIDER, K.G. (1988). The </a:t>
            </a:r>
            <a:r>
              <a:rPr lang="en-GB" sz="3100" dirty="0" err="1"/>
              <a:t>Rashomon</a:t>
            </a:r>
            <a:r>
              <a:rPr lang="en-GB" sz="3100" dirty="0"/>
              <a:t> Effect: When Ethnographers Disagree. </a:t>
            </a:r>
            <a:r>
              <a:rPr lang="en-GB" sz="3100" i="1" dirty="0"/>
              <a:t>American Anthropologist, 1 </a:t>
            </a:r>
            <a:r>
              <a:rPr lang="en-GB" sz="3100" dirty="0"/>
              <a:t>(90), 73-81.</a:t>
            </a:r>
            <a:r>
              <a:rPr lang="en-US" sz="3100" dirty="0"/>
              <a:t> </a:t>
            </a:r>
            <a:endParaRPr lang="cs-CZ" sz="3100" dirty="0"/>
          </a:p>
          <a:p>
            <a:pPr marL="0" indent="0">
              <a:buNone/>
            </a:pPr>
            <a:r>
              <a:rPr lang="cs-CZ" sz="3100" dirty="0" smtClean="0"/>
              <a:t>HENDL</a:t>
            </a:r>
            <a:r>
              <a:rPr lang="cs-CZ" sz="3100" dirty="0"/>
              <a:t>, Jan.</a:t>
            </a:r>
            <a:r>
              <a:rPr lang="cs-CZ" sz="3100" i="1" dirty="0"/>
              <a:t> Kvalitativní výzkum: základní metody a aplikace</a:t>
            </a:r>
            <a:r>
              <a:rPr lang="cs-CZ" sz="3100" dirty="0" smtClean="0"/>
              <a:t>. </a:t>
            </a:r>
            <a:r>
              <a:rPr lang="cs-CZ" sz="3100" dirty="0"/>
              <a:t>Praha: Portál, </a:t>
            </a:r>
            <a:r>
              <a:rPr lang="cs-CZ" sz="3100" dirty="0" smtClean="0"/>
              <a:t>2005</a:t>
            </a:r>
            <a:r>
              <a:rPr lang="cs-CZ" sz="3100" dirty="0"/>
              <a:t>.</a:t>
            </a:r>
          </a:p>
          <a:p>
            <a:pPr marL="0" indent="0">
              <a:buNone/>
            </a:pPr>
            <a:r>
              <a:rPr lang="cs-CZ" sz="3100" dirty="0"/>
              <a:t>HOLÝ, </a:t>
            </a:r>
            <a:r>
              <a:rPr lang="cs-CZ" sz="3100" dirty="0" smtClean="0"/>
              <a:t>L. </a:t>
            </a:r>
            <a:r>
              <a:rPr lang="cs-CZ" sz="3100" dirty="0"/>
              <a:t>a </a:t>
            </a:r>
            <a:r>
              <a:rPr lang="cs-CZ" sz="3100" dirty="0" smtClean="0"/>
              <a:t>M. </a:t>
            </a:r>
            <a:r>
              <a:rPr lang="cs-CZ" sz="3100" dirty="0"/>
              <a:t>STUCHLÍK.</a:t>
            </a:r>
            <a:r>
              <a:rPr lang="cs-CZ" sz="3100" i="1" dirty="0"/>
              <a:t> </a:t>
            </a:r>
            <a:r>
              <a:rPr lang="cs-CZ" sz="3100" i="1" dirty="0" err="1"/>
              <a:t>The</a:t>
            </a:r>
            <a:r>
              <a:rPr lang="cs-CZ" sz="3100" i="1" dirty="0"/>
              <a:t> </a:t>
            </a:r>
            <a:r>
              <a:rPr lang="cs-CZ" sz="3100" i="1" dirty="0" err="1"/>
              <a:t>Structure</a:t>
            </a:r>
            <a:r>
              <a:rPr lang="cs-CZ" sz="3100" i="1" dirty="0"/>
              <a:t> </a:t>
            </a:r>
            <a:r>
              <a:rPr lang="cs-CZ" sz="3100" i="1" dirty="0" err="1"/>
              <a:t>of</a:t>
            </a:r>
            <a:r>
              <a:rPr lang="cs-CZ" sz="3100" i="1" dirty="0"/>
              <a:t> folk </a:t>
            </a:r>
            <a:r>
              <a:rPr lang="cs-CZ" sz="3100" i="1" dirty="0" err="1"/>
              <a:t>models</a:t>
            </a:r>
            <a:r>
              <a:rPr lang="cs-CZ" sz="3100" dirty="0"/>
              <a:t>. London: </a:t>
            </a:r>
            <a:r>
              <a:rPr lang="cs-CZ" sz="3100" dirty="0" err="1"/>
              <a:t>Academic</a:t>
            </a:r>
            <a:r>
              <a:rPr lang="cs-CZ" sz="3100" dirty="0"/>
              <a:t> </a:t>
            </a:r>
            <a:r>
              <a:rPr lang="cs-CZ" sz="3100" dirty="0" err="1"/>
              <a:t>Press</a:t>
            </a:r>
            <a:r>
              <a:rPr lang="cs-CZ" sz="3100" dirty="0"/>
              <a:t>, </a:t>
            </a:r>
            <a:r>
              <a:rPr lang="cs-CZ" sz="3100" dirty="0" smtClean="0"/>
              <a:t>1981</a:t>
            </a:r>
            <a:r>
              <a:rPr lang="cs-CZ" sz="3100" dirty="0"/>
              <a:t>.</a:t>
            </a:r>
            <a:r>
              <a:rPr lang="cs-CZ" sz="3100" dirty="0" smtClean="0"/>
              <a:t> </a:t>
            </a:r>
            <a:endParaRPr lang="cs-CZ" sz="3100" dirty="0"/>
          </a:p>
          <a:p>
            <a:pPr marL="0" indent="0">
              <a:buNone/>
            </a:pPr>
            <a:r>
              <a:rPr lang="cs-CZ" sz="3100" dirty="0" smtClean="0"/>
              <a:t>CHRZ</a:t>
            </a:r>
            <a:r>
              <a:rPr lang="cs-CZ" sz="3100" dirty="0"/>
              <a:t>, </a:t>
            </a:r>
            <a:r>
              <a:rPr lang="cs-CZ" sz="3100" dirty="0" smtClean="0"/>
              <a:t>V. </a:t>
            </a:r>
            <a:r>
              <a:rPr lang="cs-CZ" sz="3100" dirty="0"/>
              <a:t>Co děláme, když interpretujeme. ŠUCHA, </a:t>
            </a:r>
            <a:r>
              <a:rPr lang="cs-CZ" sz="3100" dirty="0" smtClean="0"/>
              <a:t>M., M. CHARVÁT </a:t>
            </a:r>
            <a:r>
              <a:rPr lang="cs-CZ" sz="3100" dirty="0"/>
              <a:t>a </a:t>
            </a:r>
            <a:r>
              <a:rPr lang="cs-CZ" sz="3100" dirty="0" smtClean="0"/>
              <a:t>V. </a:t>
            </a:r>
            <a:r>
              <a:rPr lang="cs-CZ" sz="3100" dirty="0"/>
              <a:t>ŘEHAN.</a:t>
            </a:r>
            <a:r>
              <a:rPr lang="cs-CZ" sz="3100" i="1" dirty="0"/>
              <a:t> Kvalitativní přístup a metody ve vědách o člověku VIII.</a:t>
            </a:r>
            <a:r>
              <a:rPr lang="cs-CZ" sz="3100" dirty="0"/>
              <a:t> Olomouc: Univerzita Palackého v Olomouci, 2009. </a:t>
            </a:r>
            <a:endParaRPr lang="cs-CZ" sz="3100" dirty="0" smtClean="0"/>
          </a:p>
          <a:p>
            <a:pPr marL="0" indent="0">
              <a:buNone/>
            </a:pPr>
            <a:r>
              <a:rPr lang="cs-CZ" sz="3100" dirty="0"/>
              <a:t>KONOPÁSEK, Zdeněk. Co znamená interpretovat text?. MIOVSKÝ, </a:t>
            </a:r>
            <a:r>
              <a:rPr lang="cs-CZ" sz="3100" dirty="0" smtClean="0"/>
              <a:t>M., I. </a:t>
            </a:r>
            <a:r>
              <a:rPr lang="cs-CZ" sz="3100" dirty="0"/>
              <a:t>ČERMÁK a </a:t>
            </a:r>
            <a:r>
              <a:rPr lang="cs-CZ" sz="3100" dirty="0" smtClean="0"/>
              <a:t>V. </a:t>
            </a:r>
            <a:r>
              <a:rPr lang="cs-CZ" sz="3100" dirty="0"/>
              <a:t>CHRZ.</a:t>
            </a:r>
            <a:r>
              <a:rPr lang="cs-CZ" sz="3100" i="1" dirty="0"/>
              <a:t> Kvalitativní přístup a metody ve vědách o člověku IV</a:t>
            </a:r>
            <a:r>
              <a:rPr lang="cs-CZ" sz="3100" dirty="0"/>
              <a:t>. </a:t>
            </a:r>
            <a:r>
              <a:rPr lang="cs-CZ" sz="3100" dirty="0" smtClean="0"/>
              <a:t>Olomouc</a:t>
            </a:r>
            <a:r>
              <a:rPr lang="cs-CZ" sz="3100" dirty="0"/>
              <a:t>: Univerzita Palackého v Olomouci, Filozofická fakulta, </a:t>
            </a:r>
            <a:r>
              <a:rPr lang="cs-CZ" sz="3100" dirty="0" smtClean="0"/>
              <a:t>2005</a:t>
            </a:r>
            <a:r>
              <a:rPr lang="cs-CZ" sz="3100" dirty="0"/>
              <a:t>.</a:t>
            </a:r>
          </a:p>
          <a:p>
            <a:pPr marL="0" indent="0">
              <a:buNone/>
            </a:pPr>
            <a:r>
              <a:rPr lang="cs-CZ" sz="3100" dirty="0" smtClean="0"/>
              <a:t>KUČERA</a:t>
            </a:r>
            <a:r>
              <a:rPr lang="cs-CZ" sz="3100" dirty="0"/>
              <a:t>, Miloš.</a:t>
            </a:r>
            <a:r>
              <a:rPr lang="cs-CZ" sz="3100" i="1" dirty="0"/>
              <a:t> Studia </a:t>
            </a:r>
            <a:r>
              <a:rPr lang="cs-CZ" sz="3100" i="1" dirty="0" err="1"/>
              <a:t>paedagogica</a:t>
            </a:r>
            <a:r>
              <a:rPr lang="cs-CZ" sz="3100" i="1" dirty="0"/>
              <a:t> č.8 - Školní etnografie: Přehled problematiky</a:t>
            </a:r>
            <a:r>
              <a:rPr lang="cs-CZ" sz="3100" dirty="0"/>
              <a:t>. Praha: Pedagogická fakulta Univerzity Karlovy, 1992. </a:t>
            </a:r>
            <a:r>
              <a:rPr lang="cs-CZ" sz="3100" dirty="0" smtClean="0"/>
              <a:t>Dostupné </a:t>
            </a:r>
            <a:r>
              <a:rPr lang="cs-CZ" sz="3100" dirty="0"/>
              <a:t>z: http://userweb.pedf.cuni.cz/kpsp/psse/index.php?p=problem </a:t>
            </a:r>
            <a:endParaRPr lang="cs-CZ" sz="3100" dirty="0" smtClean="0"/>
          </a:p>
          <a:p>
            <a:pPr marL="0" indent="0">
              <a:buNone/>
            </a:pPr>
            <a:r>
              <a:rPr lang="cs-CZ" sz="3100" dirty="0"/>
              <a:t>KUČERA, Miloš. Kvalitativní výzkum: inspirace psychoanalýzou.</a:t>
            </a:r>
            <a:r>
              <a:rPr lang="cs-CZ" sz="3100" i="1" dirty="0"/>
              <a:t> Kvalitativní přístup a metody ve vědách o člověku IX: individualita a jedinečnost v kvalitativním výzkumu : [sborník vybraných příspěvků z IX. česko-slovenské konference ... : 20.-21. ledna 2010 v Brně]</a:t>
            </a:r>
            <a:r>
              <a:rPr lang="cs-CZ" sz="3100" dirty="0"/>
              <a:t>. 1. vyd. Brno: Psychologický ústav AV ČR, 2010, s. 47-54.  ISBN 9788086174174. </a:t>
            </a:r>
          </a:p>
          <a:p>
            <a:pPr marL="0" indent="0">
              <a:buNone/>
            </a:pPr>
            <a:endParaRPr lang="cs-CZ" dirty="0"/>
          </a:p>
          <a:p>
            <a:endParaRPr lang="cs-CZ" dirty="0"/>
          </a:p>
        </p:txBody>
      </p:sp>
    </p:spTree>
    <p:extLst>
      <p:ext uri="{BB962C8B-B14F-4D97-AF65-F5344CB8AC3E}">
        <p14:creationId xmlns:p14="http://schemas.microsoft.com/office/powerpoint/2010/main" val="1979794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54636"/>
            <a:ext cx="10515600" cy="5622327"/>
          </a:xfrm>
        </p:spPr>
        <p:txBody>
          <a:bodyPr>
            <a:normAutofit fontScale="85000" lnSpcReduction="20000"/>
          </a:bodyPr>
          <a:lstStyle/>
          <a:p>
            <a:pPr marL="0" indent="0">
              <a:buNone/>
            </a:pPr>
            <a:r>
              <a:rPr lang="cs-CZ" dirty="0"/>
              <a:t>MIOVSKÝ, Michal.</a:t>
            </a:r>
            <a:r>
              <a:rPr lang="cs-CZ" i="1" dirty="0"/>
              <a:t> Kvalitativní přístup a metody v psychologickém výzkumu</a:t>
            </a:r>
            <a:r>
              <a:rPr lang="cs-CZ" dirty="0"/>
              <a:t>. Praha: </a:t>
            </a:r>
            <a:r>
              <a:rPr lang="cs-CZ" dirty="0" err="1"/>
              <a:t>Grada</a:t>
            </a:r>
            <a:r>
              <a:rPr lang="cs-CZ" dirty="0"/>
              <a:t>, 2006.</a:t>
            </a:r>
          </a:p>
          <a:p>
            <a:pPr marL="0" indent="0">
              <a:buNone/>
            </a:pPr>
            <a:r>
              <a:rPr lang="cs-CZ" dirty="0" smtClean="0"/>
              <a:t>PRAŽSKÁ </a:t>
            </a:r>
            <a:r>
              <a:rPr lang="cs-CZ" dirty="0"/>
              <a:t>SKUPINA ŠKOLNÍ ETNOGRAFIE.</a:t>
            </a:r>
            <a:r>
              <a:rPr lang="cs-CZ" i="1" dirty="0"/>
              <a:t> Psychický vývoj dítěte: od 1. do 5. třídy</a:t>
            </a:r>
            <a:r>
              <a:rPr lang="cs-CZ" dirty="0"/>
              <a:t>. Vyd. 1. Praha: </a:t>
            </a:r>
            <a:r>
              <a:rPr lang="cs-CZ" dirty="0" smtClean="0"/>
              <a:t>Karolinum</a:t>
            </a:r>
            <a:r>
              <a:rPr lang="cs-CZ" dirty="0"/>
              <a:t>.</a:t>
            </a:r>
            <a:r>
              <a:rPr lang="cs-CZ" dirty="0" smtClean="0"/>
              <a:t> </a:t>
            </a:r>
            <a:endParaRPr lang="cs-CZ" dirty="0"/>
          </a:p>
          <a:p>
            <a:pPr marL="0" indent="0">
              <a:buNone/>
            </a:pPr>
            <a:r>
              <a:rPr lang="cs-CZ" dirty="0"/>
              <a:t>PRAŽSKÁ SKUPINA ŠKOLNÍ ETNOGRAFIE. 1. až 8. třída "Žák v měnících se podmínkách současné školy".</a:t>
            </a:r>
            <a:r>
              <a:rPr lang="cs-CZ" i="1" dirty="0"/>
              <a:t> Pražská skupina školní etnografie</a:t>
            </a:r>
            <a:r>
              <a:rPr lang="cs-CZ" dirty="0"/>
              <a:t> [online]. [cit. 2013-12-13]. Dostupné z: http://userweb.pedf.cuni.cz/kpsp/psse/index.php?p=1.az-8.trida </a:t>
            </a:r>
            <a:endParaRPr lang="cs-CZ" dirty="0" smtClean="0"/>
          </a:p>
          <a:p>
            <a:pPr marL="0" indent="0">
              <a:buNone/>
            </a:pPr>
            <a:r>
              <a:rPr lang="cs-CZ" dirty="0"/>
              <a:t>SHAFFIR, </a:t>
            </a:r>
            <a:r>
              <a:rPr lang="cs-CZ" dirty="0" smtClean="0"/>
              <a:t>W., R. A. </a:t>
            </a:r>
            <a:r>
              <a:rPr lang="cs-CZ" dirty="0"/>
              <a:t>STEBBINS a </a:t>
            </a:r>
            <a:r>
              <a:rPr lang="cs-CZ" dirty="0" err="1" smtClean="0"/>
              <a:t>A</a:t>
            </a:r>
            <a:r>
              <a:rPr lang="cs-CZ" dirty="0" smtClean="0"/>
              <a:t>. </a:t>
            </a:r>
            <a:r>
              <a:rPr lang="cs-CZ" dirty="0"/>
              <a:t>TUROWETZ.</a:t>
            </a:r>
            <a:r>
              <a:rPr lang="cs-CZ" i="1" dirty="0"/>
              <a:t> </a:t>
            </a:r>
            <a:r>
              <a:rPr lang="cs-CZ" i="1" dirty="0" err="1"/>
              <a:t>Fieldwork</a:t>
            </a:r>
            <a:r>
              <a:rPr lang="cs-CZ" i="1" dirty="0"/>
              <a:t> </a:t>
            </a:r>
            <a:r>
              <a:rPr lang="cs-CZ" i="1" dirty="0" err="1"/>
              <a:t>experience</a:t>
            </a:r>
            <a:r>
              <a:rPr lang="cs-CZ" i="1" dirty="0"/>
              <a:t>: </a:t>
            </a:r>
            <a:r>
              <a:rPr lang="cs-CZ" i="1" dirty="0" err="1"/>
              <a:t>qualitative</a:t>
            </a:r>
            <a:r>
              <a:rPr lang="cs-CZ" i="1" dirty="0"/>
              <a:t> </a:t>
            </a:r>
            <a:r>
              <a:rPr lang="cs-CZ" i="1" dirty="0" err="1"/>
              <a:t>approaches</a:t>
            </a:r>
            <a:r>
              <a:rPr lang="cs-CZ" i="1" dirty="0"/>
              <a:t> to </a:t>
            </a:r>
            <a:r>
              <a:rPr lang="cs-CZ" i="1" dirty="0" err="1"/>
              <a:t>social</a:t>
            </a:r>
            <a:r>
              <a:rPr lang="cs-CZ" i="1" dirty="0"/>
              <a:t> </a:t>
            </a:r>
            <a:r>
              <a:rPr lang="cs-CZ" i="1" dirty="0" err="1"/>
              <a:t>research</a:t>
            </a:r>
            <a:r>
              <a:rPr lang="cs-CZ" dirty="0"/>
              <a:t>. New York: St. </a:t>
            </a:r>
            <a:r>
              <a:rPr lang="cs-CZ" dirty="0" err="1"/>
              <a:t>Martin's</a:t>
            </a:r>
            <a:r>
              <a:rPr lang="cs-CZ" dirty="0"/>
              <a:t> </a:t>
            </a:r>
            <a:r>
              <a:rPr lang="cs-CZ" dirty="0" err="1"/>
              <a:t>Press</a:t>
            </a:r>
            <a:r>
              <a:rPr lang="cs-CZ" dirty="0"/>
              <a:t>, </a:t>
            </a:r>
            <a:r>
              <a:rPr lang="cs-CZ" dirty="0" smtClean="0"/>
              <a:t>c1980. </a:t>
            </a:r>
            <a:endParaRPr lang="cs-CZ" dirty="0"/>
          </a:p>
          <a:p>
            <a:pPr marL="0" indent="0">
              <a:buNone/>
            </a:pPr>
            <a:r>
              <a:rPr lang="cs-CZ" dirty="0" smtClean="0"/>
              <a:t>SCHUETZ</a:t>
            </a:r>
            <a:r>
              <a:rPr lang="cs-CZ" dirty="0"/>
              <a:t>, </a:t>
            </a:r>
            <a:r>
              <a:rPr lang="cs-CZ" dirty="0" smtClean="0"/>
              <a:t>A. </a:t>
            </a:r>
            <a:r>
              <a:rPr lang="cs-CZ" dirty="0" err="1"/>
              <a:t>The</a:t>
            </a:r>
            <a:r>
              <a:rPr lang="cs-CZ" dirty="0"/>
              <a:t> </a:t>
            </a:r>
            <a:r>
              <a:rPr lang="cs-CZ" dirty="0" err="1"/>
              <a:t>Stranger</a:t>
            </a:r>
            <a:r>
              <a:rPr lang="cs-CZ" dirty="0"/>
              <a:t>: </a:t>
            </a:r>
            <a:r>
              <a:rPr lang="cs-CZ" dirty="0" err="1"/>
              <a:t>An</a:t>
            </a:r>
            <a:r>
              <a:rPr lang="cs-CZ" dirty="0"/>
              <a:t> </a:t>
            </a:r>
            <a:r>
              <a:rPr lang="cs-CZ" dirty="0" err="1"/>
              <a:t>Essey</a:t>
            </a:r>
            <a:r>
              <a:rPr lang="cs-CZ" dirty="0"/>
              <a:t> in </a:t>
            </a:r>
            <a:r>
              <a:rPr lang="cs-CZ" dirty="0" err="1"/>
              <a:t>Social</a:t>
            </a:r>
            <a:r>
              <a:rPr lang="cs-CZ" dirty="0"/>
              <a:t> Psychology.</a:t>
            </a:r>
            <a:r>
              <a:rPr lang="cs-CZ" i="1" dirty="0"/>
              <a:t> </a:t>
            </a:r>
            <a:r>
              <a:rPr lang="cs-CZ" i="1" dirty="0" err="1"/>
              <a:t>American</a:t>
            </a:r>
            <a:r>
              <a:rPr lang="cs-CZ" i="1" dirty="0"/>
              <a:t> </a:t>
            </a:r>
            <a:r>
              <a:rPr lang="cs-CZ" i="1" dirty="0" err="1"/>
              <a:t>Journal</a:t>
            </a:r>
            <a:r>
              <a:rPr lang="cs-CZ" i="1" dirty="0"/>
              <a:t> </a:t>
            </a:r>
            <a:r>
              <a:rPr lang="cs-CZ" i="1" dirty="0" err="1"/>
              <a:t>of</a:t>
            </a:r>
            <a:r>
              <a:rPr lang="cs-CZ" i="1" dirty="0"/>
              <a:t> Sociology</a:t>
            </a:r>
            <a:r>
              <a:rPr lang="cs-CZ" dirty="0"/>
              <a:t>. May 1994, roč. 49, č. 6, s. 499-504. Dostupné z: http://www.jstor.org/stable/2771547 </a:t>
            </a:r>
            <a:endParaRPr lang="cs-CZ" dirty="0" smtClean="0"/>
          </a:p>
          <a:p>
            <a:pPr marL="0" indent="0">
              <a:buNone/>
            </a:pPr>
            <a:r>
              <a:rPr lang="cs-CZ" dirty="0" smtClean="0"/>
              <a:t>ŠVAŘÍČEK, R. a K. ŠEĎOVÁ.</a:t>
            </a:r>
            <a:r>
              <a:rPr lang="cs-CZ" i="1" dirty="0" smtClean="0"/>
              <a:t> Kvalitativní výzkum v pedagogických vědách</a:t>
            </a:r>
            <a:r>
              <a:rPr lang="cs-CZ" dirty="0" smtClean="0"/>
              <a:t>. Praha: Portál, 2007, </a:t>
            </a:r>
            <a:r>
              <a:rPr lang="cs-CZ" dirty="0" smtClean="0"/>
              <a:t>377.</a:t>
            </a:r>
          </a:p>
          <a:p>
            <a:pPr marL="0" indent="0">
              <a:buNone/>
            </a:pPr>
            <a:r>
              <a:rPr lang="cs-CZ" dirty="0" smtClean="0"/>
              <a:t>WILLIS, P. </a:t>
            </a:r>
            <a:r>
              <a:rPr lang="cs-CZ" i="1" dirty="0" err="1" smtClean="0"/>
              <a:t>Learning</a:t>
            </a:r>
            <a:r>
              <a:rPr lang="cs-CZ" i="1" dirty="0" smtClean="0"/>
              <a:t> to </a:t>
            </a:r>
            <a:r>
              <a:rPr lang="cs-CZ" i="1" dirty="0" err="1" smtClean="0"/>
              <a:t>labour</a:t>
            </a:r>
            <a:r>
              <a:rPr lang="cs-CZ" i="1" dirty="0" smtClean="0"/>
              <a:t>: </a:t>
            </a:r>
            <a:r>
              <a:rPr lang="cs-CZ" i="1" dirty="0" err="1" smtClean="0"/>
              <a:t>How</a:t>
            </a:r>
            <a:r>
              <a:rPr lang="cs-CZ" i="1" dirty="0" smtClean="0"/>
              <a:t> </a:t>
            </a:r>
            <a:r>
              <a:rPr lang="cs-CZ" i="1" dirty="0" err="1" smtClean="0"/>
              <a:t>working</a:t>
            </a:r>
            <a:r>
              <a:rPr lang="cs-CZ" i="1" dirty="0" smtClean="0"/>
              <a:t> </a:t>
            </a:r>
            <a:r>
              <a:rPr lang="cs-CZ" i="1" dirty="0" err="1" smtClean="0"/>
              <a:t>class</a:t>
            </a:r>
            <a:r>
              <a:rPr lang="cs-CZ" i="1" dirty="0" smtClean="0"/>
              <a:t> </a:t>
            </a:r>
            <a:r>
              <a:rPr lang="cs-CZ" i="1" dirty="0" err="1" smtClean="0"/>
              <a:t>kids</a:t>
            </a:r>
            <a:r>
              <a:rPr lang="cs-CZ" i="1" dirty="0" smtClean="0"/>
              <a:t> </a:t>
            </a:r>
            <a:r>
              <a:rPr lang="cs-CZ" i="1" dirty="0" err="1" smtClean="0"/>
              <a:t>get</a:t>
            </a:r>
            <a:r>
              <a:rPr lang="cs-CZ" i="1" dirty="0" smtClean="0"/>
              <a:t> </a:t>
            </a:r>
            <a:r>
              <a:rPr lang="cs-CZ" i="1" dirty="0" err="1" smtClean="0"/>
              <a:t>working</a:t>
            </a:r>
            <a:r>
              <a:rPr lang="cs-CZ" i="1" dirty="0" smtClean="0"/>
              <a:t> </a:t>
            </a:r>
            <a:r>
              <a:rPr lang="cs-CZ" i="1" dirty="0" err="1" smtClean="0"/>
              <a:t>class</a:t>
            </a:r>
            <a:r>
              <a:rPr lang="cs-CZ" i="1" dirty="0" smtClean="0"/>
              <a:t> </a:t>
            </a:r>
            <a:r>
              <a:rPr lang="cs-CZ" i="1" dirty="0" err="1" smtClean="0"/>
              <a:t>jobs</a:t>
            </a:r>
            <a:r>
              <a:rPr lang="cs-CZ" i="1" dirty="0" smtClean="0"/>
              <a:t>. </a:t>
            </a:r>
            <a:r>
              <a:rPr lang="cs-CZ" dirty="0" err="1" smtClean="0"/>
              <a:t>Farnborough</a:t>
            </a:r>
            <a:r>
              <a:rPr lang="cs-CZ" dirty="0" smtClean="0"/>
              <a:t>, </a:t>
            </a:r>
            <a:r>
              <a:rPr lang="cs-CZ" dirty="0" err="1" smtClean="0"/>
              <a:t>Saxon</a:t>
            </a:r>
            <a:r>
              <a:rPr lang="cs-CZ" dirty="0" smtClean="0"/>
              <a:t> house: 1977</a:t>
            </a:r>
          </a:p>
          <a:p>
            <a:pPr marL="0" indent="0">
              <a:buNone/>
            </a:pPr>
            <a:r>
              <a:rPr lang="cs-CZ" dirty="0" smtClean="0"/>
              <a:t>WOODS, P. </a:t>
            </a:r>
            <a:r>
              <a:rPr lang="cs-CZ" i="1" dirty="0" err="1" smtClean="0"/>
              <a:t>The</a:t>
            </a:r>
            <a:r>
              <a:rPr lang="cs-CZ" i="1" dirty="0" smtClean="0"/>
              <a:t> </a:t>
            </a:r>
            <a:r>
              <a:rPr lang="cs-CZ" i="1" dirty="0" err="1" smtClean="0"/>
              <a:t>divided</a:t>
            </a:r>
            <a:r>
              <a:rPr lang="cs-CZ" i="1" dirty="0" smtClean="0"/>
              <a:t> </a:t>
            </a:r>
            <a:r>
              <a:rPr lang="cs-CZ" i="1" dirty="0" err="1" smtClean="0"/>
              <a:t>school</a:t>
            </a:r>
            <a:r>
              <a:rPr lang="cs-CZ" i="1" dirty="0" smtClean="0"/>
              <a:t>. </a:t>
            </a:r>
            <a:r>
              <a:rPr lang="cs-CZ" dirty="0" smtClean="0"/>
              <a:t>London: </a:t>
            </a:r>
            <a:r>
              <a:rPr lang="cs-CZ" dirty="0" err="1" smtClean="0"/>
              <a:t>Routledge</a:t>
            </a:r>
            <a:r>
              <a:rPr lang="cs-CZ" dirty="0" smtClean="0"/>
              <a:t> and </a:t>
            </a:r>
            <a:r>
              <a:rPr lang="cs-CZ" dirty="0" err="1" smtClean="0"/>
              <a:t>Kegan</a:t>
            </a:r>
            <a:r>
              <a:rPr lang="cs-CZ" dirty="0" smtClean="0"/>
              <a:t> Paul, 1979</a:t>
            </a:r>
            <a:endParaRPr lang="cs-CZ" dirty="0"/>
          </a:p>
          <a:p>
            <a:endParaRPr lang="cs-CZ" dirty="0"/>
          </a:p>
        </p:txBody>
      </p:sp>
    </p:spTree>
    <p:extLst>
      <p:ext uri="{BB962C8B-B14F-4D97-AF65-F5344CB8AC3E}">
        <p14:creationId xmlns:p14="http://schemas.microsoft.com/office/powerpoint/2010/main" val="3270563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1248032" y="753761"/>
            <a:ext cx="10157254" cy="4401205"/>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cs-CZ" sz="4000" dirty="0" smtClean="0"/>
              <a:t>1. Co je to etnografie a její proměny s ohledem na definici kultury: </a:t>
            </a:r>
          </a:p>
          <a:p>
            <a:r>
              <a:rPr lang="cs-CZ" sz="4000" dirty="0" smtClean="0">
                <a:solidFill>
                  <a:schemeClr val="accent6"/>
                </a:solidFill>
              </a:rPr>
              <a:t>		</a:t>
            </a:r>
            <a:r>
              <a:rPr lang="cs-CZ" sz="4000" dirty="0" smtClean="0">
                <a:solidFill>
                  <a:schemeClr val="accent4"/>
                </a:solidFill>
              </a:rPr>
              <a:t>společnost – kultura – význam</a:t>
            </a:r>
          </a:p>
          <a:p>
            <a:r>
              <a:rPr lang="cs-CZ" sz="4000" dirty="0" smtClean="0"/>
              <a:t>2. Školní etnografie – zdroje a vývoj</a:t>
            </a:r>
          </a:p>
          <a:p>
            <a:r>
              <a:rPr lang="cs-CZ" sz="4000" dirty="0" smtClean="0"/>
              <a:t>3. Pražská skupina školní etnografie</a:t>
            </a:r>
          </a:p>
          <a:p>
            <a:r>
              <a:rPr lang="cs-CZ" sz="4000" dirty="0" smtClean="0"/>
              <a:t>4. Etnografické výzkumné principy</a:t>
            </a:r>
          </a:p>
          <a:p>
            <a:r>
              <a:rPr lang="cs-CZ" sz="4000" dirty="0" smtClean="0"/>
              <a:t>5. Subjektivita výzkumníka (cvičení)</a:t>
            </a:r>
          </a:p>
        </p:txBody>
      </p:sp>
    </p:spTree>
    <p:extLst>
      <p:ext uri="{BB962C8B-B14F-4D97-AF65-F5344CB8AC3E}">
        <p14:creationId xmlns:p14="http://schemas.microsoft.com/office/powerpoint/2010/main" val="1490258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Kořeny a disciplíny</a:t>
            </a:r>
            <a:endParaRPr lang="cs-CZ" dirty="0"/>
          </a:p>
        </p:txBody>
      </p:sp>
      <p:sp>
        <p:nvSpPr>
          <p:cNvPr id="3" name="Zástupný symbol pro obsah 2"/>
          <p:cNvSpPr>
            <a:spLocks noGrp="1"/>
          </p:cNvSpPr>
          <p:nvPr>
            <p:ph idx="1"/>
          </p:nvPr>
        </p:nvSpPr>
        <p:spPr/>
        <p:txBody>
          <a:bodyPr/>
          <a:lstStyle/>
          <a:p>
            <a:endParaRPr lang="cs-CZ" dirty="0" smtClean="0"/>
          </a:p>
          <a:p>
            <a:r>
              <a:rPr lang="cs-CZ" dirty="0" smtClean="0"/>
              <a:t>Etnografie</a:t>
            </a:r>
          </a:p>
          <a:p>
            <a:r>
              <a:rPr lang="cs-CZ" dirty="0" smtClean="0"/>
              <a:t>Etnologie</a:t>
            </a:r>
          </a:p>
          <a:p>
            <a:r>
              <a:rPr lang="cs-CZ" dirty="0" smtClean="0"/>
              <a:t>Sociální a kulturní antropologie</a:t>
            </a:r>
          </a:p>
          <a:p>
            <a:endParaRPr lang="cs-CZ" dirty="0"/>
          </a:p>
          <a:p>
            <a:endParaRPr lang="cs-CZ" dirty="0" smtClean="0"/>
          </a:p>
          <a:p>
            <a:pPr marL="0" indent="0">
              <a:buNone/>
            </a:pPr>
            <a:r>
              <a:rPr lang="cs-CZ" dirty="0" smtClean="0"/>
              <a:t>					</a:t>
            </a:r>
            <a:r>
              <a:rPr lang="cs-CZ" dirty="0" err="1" smtClean="0">
                <a:solidFill>
                  <a:srgbClr val="00B050"/>
                </a:solidFill>
              </a:rPr>
              <a:t>Ethnos</a:t>
            </a:r>
            <a:r>
              <a:rPr lang="cs-CZ" dirty="0" smtClean="0">
                <a:solidFill>
                  <a:srgbClr val="00B050"/>
                </a:solidFill>
              </a:rPr>
              <a:t> jako jednotka analýzy</a:t>
            </a:r>
          </a:p>
          <a:p>
            <a:endParaRPr lang="cs-CZ" dirty="0"/>
          </a:p>
        </p:txBody>
      </p:sp>
    </p:spTree>
    <p:extLst>
      <p:ext uri="{BB962C8B-B14F-4D97-AF65-F5344CB8AC3E}">
        <p14:creationId xmlns:p14="http://schemas.microsoft.com/office/powerpoint/2010/main" val="755040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3928672" cy="804108"/>
          </a:xfrm>
        </p:spPr>
        <p:txBody>
          <a:bodyPr>
            <a:normAutofit fontScale="90000"/>
          </a:bodyPr>
          <a:lstStyle/>
          <a:p>
            <a:r>
              <a:rPr lang="cs-CZ" dirty="0" smtClean="0"/>
              <a:t/>
            </a:r>
            <a:br>
              <a:rPr lang="cs-CZ" dirty="0" smtClean="0"/>
            </a:br>
            <a:r>
              <a:rPr lang="cs-CZ" b="1" dirty="0" smtClean="0"/>
              <a:t>Etnografie vývoj</a:t>
            </a:r>
            <a:r>
              <a:rPr lang="cs-CZ" b="1" dirty="0"/>
              <a:t/>
            </a:r>
            <a:br>
              <a:rPr lang="cs-CZ" b="1" dirty="0"/>
            </a:br>
            <a:endParaRPr lang="cs-CZ" b="1" dirty="0"/>
          </a:p>
        </p:txBody>
      </p:sp>
      <p:sp>
        <p:nvSpPr>
          <p:cNvPr id="3" name="Zástupný symbol pro obsah 2"/>
          <p:cNvSpPr>
            <a:spLocks noGrp="1"/>
          </p:cNvSpPr>
          <p:nvPr>
            <p:ph idx="1"/>
          </p:nvPr>
        </p:nvSpPr>
        <p:spPr>
          <a:xfrm>
            <a:off x="838200" y="1825625"/>
            <a:ext cx="3508948" cy="4351338"/>
          </a:xfrm>
        </p:spPr>
        <p:txBody>
          <a:bodyPr/>
          <a:lstStyle/>
          <a:p>
            <a:r>
              <a:rPr lang="cs-CZ" dirty="0" smtClean="0"/>
              <a:t>Evolucionismus</a:t>
            </a:r>
          </a:p>
          <a:p>
            <a:r>
              <a:rPr lang="cs-CZ" dirty="0" smtClean="0"/>
              <a:t>Kulturní relativismus</a:t>
            </a:r>
          </a:p>
          <a:p>
            <a:r>
              <a:rPr lang="cs-CZ" dirty="0" err="1" smtClean="0"/>
              <a:t>Konfiguracionismus</a:t>
            </a:r>
            <a:endParaRPr lang="cs-CZ" dirty="0" smtClean="0"/>
          </a:p>
          <a:p>
            <a:r>
              <a:rPr lang="cs-CZ" dirty="0" smtClean="0"/>
              <a:t>Funkcionalismus</a:t>
            </a:r>
          </a:p>
          <a:p>
            <a:r>
              <a:rPr lang="cs-CZ" dirty="0" smtClean="0"/>
              <a:t>Strukturalismus</a:t>
            </a:r>
          </a:p>
          <a:p>
            <a:r>
              <a:rPr lang="cs-CZ" dirty="0" err="1" smtClean="0"/>
              <a:t>Interpretativismus</a:t>
            </a:r>
            <a:endParaRPr lang="cs-CZ" dirty="0" smtClean="0"/>
          </a:p>
          <a:p>
            <a:r>
              <a:rPr lang="cs-CZ" dirty="0" smtClean="0"/>
              <a:t>Kognitivismus</a:t>
            </a:r>
            <a:endParaRPr lang="cs-CZ" dirty="0"/>
          </a:p>
        </p:txBody>
      </p:sp>
      <p:sp>
        <p:nvSpPr>
          <p:cNvPr id="4" name="TextovéPole 3"/>
          <p:cNvSpPr txBox="1"/>
          <p:nvPr/>
        </p:nvSpPr>
        <p:spPr>
          <a:xfrm>
            <a:off x="5906125" y="1690688"/>
            <a:ext cx="6056025" cy="203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dirty="0" smtClean="0"/>
              <a:t>Co je kultura? Kde je?  Jakou hraje roli ve společnosti? Jak je determinována lidská psychika? Jaký je vztah materiální kultury, společenského uspořádání, společenských hodnot, lidské psychiky, jazyka?</a:t>
            </a:r>
          </a:p>
          <a:p>
            <a:r>
              <a:rPr lang="cs-CZ" dirty="0" smtClean="0"/>
              <a:t>Je vnější či vnitřní vzhledem k jedinci?</a:t>
            </a:r>
          </a:p>
          <a:p>
            <a:r>
              <a:rPr lang="cs-CZ" dirty="0" smtClean="0"/>
              <a:t>Je vytvářena lidmi anebo nás determinuje?</a:t>
            </a:r>
          </a:p>
          <a:p>
            <a:endParaRPr lang="cs-CZ" dirty="0"/>
          </a:p>
        </p:txBody>
      </p:sp>
      <p:sp>
        <p:nvSpPr>
          <p:cNvPr id="5" name="TextovéPole 4"/>
          <p:cNvSpPr txBox="1"/>
          <p:nvPr/>
        </p:nvSpPr>
        <p:spPr>
          <a:xfrm>
            <a:off x="6056026" y="794479"/>
            <a:ext cx="4152276" cy="523220"/>
          </a:xfrm>
          <a:prstGeom prst="rect">
            <a:avLst/>
          </a:prstGeom>
          <a:noFill/>
        </p:spPr>
        <p:txBody>
          <a:bodyPr wrap="square" rtlCol="0">
            <a:spAutoFit/>
          </a:bodyPr>
          <a:lstStyle/>
          <a:p>
            <a:r>
              <a:rPr lang="cs-CZ" sz="2800" b="1" dirty="0" smtClean="0">
                <a:solidFill>
                  <a:srgbClr val="FF0000"/>
                </a:solidFill>
              </a:rPr>
              <a:t>Kultura x rasa</a:t>
            </a:r>
            <a:endParaRPr lang="cs-CZ" sz="2800" b="1" dirty="0">
              <a:solidFill>
                <a:srgbClr val="FF0000"/>
              </a:solidFill>
            </a:endParaRPr>
          </a:p>
        </p:txBody>
      </p:sp>
    </p:spTree>
    <p:extLst>
      <p:ext uri="{BB962C8B-B14F-4D97-AF65-F5344CB8AC3E}">
        <p14:creationId xmlns:p14="http://schemas.microsoft.com/office/powerpoint/2010/main" val="21871979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Školní etnografie – zdroje a vývoj</a:t>
            </a:r>
            <a:endParaRPr lang="cs-CZ" dirty="0"/>
          </a:p>
        </p:txBody>
      </p:sp>
      <p:sp>
        <p:nvSpPr>
          <p:cNvPr id="3" name="Zástupný symbol pro obsah 2"/>
          <p:cNvSpPr>
            <a:spLocks noGrp="1"/>
          </p:cNvSpPr>
          <p:nvPr>
            <p:ph idx="1"/>
          </p:nvPr>
        </p:nvSpPr>
        <p:spPr>
          <a:xfrm>
            <a:off x="838200" y="1825625"/>
            <a:ext cx="3419007" cy="1457221"/>
          </a:xfrm>
        </p:spPr>
        <p:txBody>
          <a:bodyPr>
            <a:normAutofit lnSpcReduction="10000"/>
          </a:bodyPr>
          <a:lstStyle/>
          <a:p>
            <a:pPr marL="0" indent="0">
              <a:buNone/>
            </a:pPr>
            <a:r>
              <a:rPr lang="cs-CZ" dirty="0" smtClean="0"/>
              <a:t>Anglie </a:t>
            </a:r>
            <a:r>
              <a:rPr lang="cs-CZ" dirty="0" smtClean="0"/>
              <a:t>70</a:t>
            </a:r>
            <a:r>
              <a:rPr lang="cs-CZ" dirty="0" smtClean="0"/>
              <a:t>. </a:t>
            </a:r>
            <a:r>
              <a:rPr lang="cs-CZ" dirty="0" smtClean="0"/>
              <a:t>léta 20. </a:t>
            </a:r>
            <a:r>
              <a:rPr lang="cs-CZ" dirty="0"/>
              <a:t>stol </a:t>
            </a:r>
            <a:r>
              <a:rPr lang="cs-CZ" dirty="0" smtClean="0"/>
              <a:t>     </a:t>
            </a:r>
          </a:p>
          <a:p>
            <a:r>
              <a:rPr lang="cs-CZ" dirty="0" err="1" smtClean="0"/>
              <a:t>Willis</a:t>
            </a:r>
            <a:r>
              <a:rPr lang="cs-CZ" dirty="0" smtClean="0"/>
              <a:t>, </a:t>
            </a:r>
            <a:r>
              <a:rPr lang="cs-CZ" dirty="0" smtClean="0"/>
              <a:t>Paul</a:t>
            </a:r>
          </a:p>
          <a:p>
            <a:r>
              <a:rPr lang="cs-CZ" dirty="0" err="1" smtClean="0"/>
              <a:t>Woods</a:t>
            </a:r>
            <a:r>
              <a:rPr lang="cs-CZ" dirty="0" smtClean="0"/>
              <a:t>, Peter</a:t>
            </a:r>
          </a:p>
          <a:p>
            <a:endParaRPr lang="cs-CZ" dirty="0"/>
          </a:p>
          <a:p>
            <a:pPr marL="0" indent="0">
              <a:buNone/>
            </a:pPr>
            <a:endParaRPr lang="cs-CZ" dirty="0" smtClean="0"/>
          </a:p>
          <a:p>
            <a:endParaRPr lang="cs-CZ" dirty="0"/>
          </a:p>
        </p:txBody>
      </p:sp>
      <p:sp>
        <p:nvSpPr>
          <p:cNvPr id="4" name="TextovéPole 3"/>
          <p:cNvSpPr txBox="1"/>
          <p:nvPr/>
        </p:nvSpPr>
        <p:spPr>
          <a:xfrm>
            <a:off x="6280878" y="1292351"/>
            <a:ext cx="5372723" cy="3323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cs-CZ" sz="2400" dirty="0"/>
              <a:t>Inspirace </a:t>
            </a:r>
            <a:endParaRPr lang="cs-CZ" sz="2400" dirty="0" smtClean="0"/>
          </a:p>
          <a:p>
            <a:r>
              <a:rPr lang="cs-CZ" sz="2400" dirty="0" smtClean="0"/>
              <a:t>Malinowského etnografie</a:t>
            </a:r>
          </a:p>
          <a:p>
            <a:r>
              <a:rPr lang="cs-CZ" sz="2400" dirty="0" smtClean="0"/>
              <a:t>Chicagská městská sociologie</a:t>
            </a:r>
          </a:p>
          <a:p>
            <a:r>
              <a:rPr lang="cs-CZ" sz="2400" dirty="0" err="1" smtClean="0"/>
              <a:t>Meadův</a:t>
            </a:r>
            <a:r>
              <a:rPr lang="cs-CZ" sz="2400" dirty="0" smtClean="0"/>
              <a:t> symbolický </a:t>
            </a:r>
            <a:r>
              <a:rPr lang="cs-CZ" sz="2400" dirty="0" err="1" smtClean="0"/>
              <a:t>interakcionismus</a:t>
            </a:r>
            <a:endParaRPr lang="cs-CZ" sz="2400" dirty="0" smtClean="0"/>
          </a:p>
          <a:p>
            <a:r>
              <a:rPr lang="cs-CZ" sz="2400" dirty="0" err="1" smtClean="0"/>
              <a:t>Schutz</a:t>
            </a:r>
            <a:r>
              <a:rPr lang="cs-CZ" sz="2400" dirty="0" smtClean="0"/>
              <a:t>, A. sociální fenomenologie</a:t>
            </a:r>
          </a:p>
          <a:p>
            <a:r>
              <a:rPr lang="cs-CZ" sz="2400" dirty="0" err="1" smtClean="0"/>
              <a:t>Etnometodologie</a:t>
            </a:r>
            <a:r>
              <a:rPr lang="cs-CZ" sz="2400" dirty="0" smtClean="0"/>
              <a:t> </a:t>
            </a:r>
            <a:r>
              <a:rPr lang="cs-CZ" sz="2400" dirty="0" err="1" smtClean="0"/>
              <a:t>Gafrinkel</a:t>
            </a:r>
            <a:endParaRPr lang="cs-CZ" sz="2400" dirty="0" smtClean="0"/>
          </a:p>
          <a:p>
            <a:r>
              <a:rPr lang="cs-CZ" sz="2400" dirty="0" err="1" smtClean="0"/>
              <a:t>Grounded</a:t>
            </a:r>
            <a:r>
              <a:rPr lang="cs-CZ" sz="2400" dirty="0" smtClean="0"/>
              <a:t> </a:t>
            </a:r>
            <a:r>
              <a:rPr lang="cs-CZ" sz="2400" dirty="0" err="1" smtClean="0"/>
              <a:t>theory</a:t>
            </a:r>
            <a:r>
              <a:rPr lang="cs-CZ" sz="2400" dirty="0" smtClean="0"/>
              <a:t> - </a:t>
            </a:r>
            <a:r>
              <a:rPr lang="cs-CZ" sz="2400" dirty="0" err="1" smtClean="0"/>
              <a:t>Strauss</a:t>
            </a:r>
            <a:endParaRPr lang="cs-CZ" sz="2400" dirty="0" smtClean="0"/>
          </a:p>
          <a:p>
            <a:endParaRPr lang="cs-CZ" sz="2400" dirty="0" smtClean="0"/>
          </a:p>
          <a:p>
            <a:endParaRPr lang="cs-CZ" dirty="0"/>
          </a:p>
        </p:txBody>
      </p:sp>
      <p:sp>
        <p:nvSpPr>
          <p:cNvPr id="5" name="TextovéPole 4"/>
          <p:cNvSpPr txBox="1"/>
          <p:nvPr/>
        </p:nvSpPr>
        <p:spPr>
          <a:xfrm>
            <a:off x="674557" y="3912917"/>
            <a:ext cx="8679305" cy="2954655"/>
          </a:xfrm>
          <a:prstGeom prst="rect">
            <a:avLst/>
          </a:prstGeom>
          <a:noFill/>
          <a:ln>
            <a:solidFill>
              <a:srgbClr val="00B050"/>
            </a:solidFill>
          </a:ln>
        </p:spPr>
        <p:txBody>
          <a:bodyPr wrap="square" rtlCol="0">
            <a:spAutoFit/>
          </a:bodyPr>
          <a:lstStyle/>
          <a:p>
            <a:r>
              <a:rPr lang="cs-CZ" sz="2400" b="1" dirty="0" smtClean="0"/>
              <a:t>Škola je</a:t>
            </a:r>
            <a:r>
              <a:rPr lang="cs-CZ" sz="2400" dirty="0" smtClean="0"/>
              <a:t> </a:t>
            </a:r>
            <a:r>
              <a:rPr lang="cs-CZ" sz="2400" dirty="0" smtClean="0"/>
              <a:t>	</a:t>
            </a:r>
            <a:r>
              <a:rPr lang="cs-CZ" sz="2400" dirty="0" smtClean="0"/>
              <a:t>a) </a:t>
            </a:r>
            <a:r>
              <a:rPr lang="cs-CZ" sz="2400" dirty="0" err="1" smtClean="0"/>
              <a:t>hetero</a:t>
            </a:r>
            <a:r>
              <a:rPr lang="cs-CZ" sz="2400" dirty="0" smtClean="0"/>
              <a:t>-kulturní </a:t>
            </a:r>
            <a:r>
              <a:rPr lang="cs-CZ" sz="2400" dirty="0" smtClean="0"/>
              <a:t>prostředí </a:t>
            </a:r>
            <a:endParaRPr lang="cs-CZ" sz="2400" dirty="0"/>
          </a:p>
          <a:p>
            <a:r>
              <a:rPr lang="cs-CZ" sz="2400" dirty="0" smtClean="0"/>
              <a:t>		b)  místo kulturního konfliktu</a:t>
            </a:r>
          </a:p>
          <a:p>
            <a:r>
              <a:rPr lang="cs-CZ" sz="2400" dirty="0"/>
              <a:t>	</a:t>
            </a:r>
            <a:r>
              <a:rPr lang="cs-CZ" sz="2400" dirty="0" smtClean="0"/>
              <a:t>	c) </a:t>
            </a:r>
            <a:r>
              <a:rPr lang="cs-CZ" sz="2400" dirty="0" smtClean="0"/>
              <a:t>nejde </a:t>
            </a:r>
            <a:r>
              <a:rPr lang="cs-CZ" sz="2400" dirty="0" smtClean="0"/>
              <a:t>pouze o měření vstupu a výstupu, ale co se ve škole </a:t>
            </a:r>
            <a:r>
              <a:rPr lang="cs-CZ" sz="2400" dirty="0" smtClean="0"/>
              <a:t>děje</a:t>
            </a:r>
          </a:p>
          <a:p>
            <a:r>
              <a:rPr lang="cs-CZ" sz="2400" dirty="0" smtClean="0"/>
              <a:t>		d) deskriptivní nikoli preskriptivní kategorizace</a:t>
            </a:r>
            <a:r>
              <a:rPr lang="cs-CZ" sz="2400" dirty="0" smtClean="0"/>
              <a:t>.</a:t>
            </a:r>
          </a:p>
          <a:p>
            <a:r>
              <a:rPr lang="cs-CZ" sz="2400" b="1" dirty="0" err="1"/>
              <a:t>atribuce</a:t>
            </a:r>
            <a:r>
              <a:rPr lang="cs-CZ" sz="2400" b="1" dirty="0"/>
              <a:t> významu</a:t>
            </a:r>
            <a:r>
              <a:rPr lang="cs-CZ" sz="2400" dirty="0"/>
              <a:t>:</a:t>
            </a:r>
          </a:p>
          <a:p>
            <a:r>
              <a:rPr lang="cs-CZ" sz="2400" dirty="0"/>
              <a:t> </a:t>
            </a:r>
            <a:r>
              <a:rPr lang="cs-CZ" sz="2400" dirty="0">
                <a:solidFill>
                  <a:schemeClr val="accent4"/>
                </a:solidFill>
              </a:rPr>
              <a:t>kontext, perspektiva, strategie, situace, kultura, kariéra</a:t>
            </a:r>
          </a:p>
          <a:p>
            <a:endParaRPr lang="cs-CZ" dirty="0"/>
          </a:p>
        </p:txBody>
      </p:sp>
    </p:spTree>
    <p:extLst>
      <p:ext uri="{BB962C8B-B14F-4D97-AF65-F5344CB8AC3E}">
        <p14:creationId xmlns:p14="http://schemas.microsoft.com/office/powerpoint/2010/main" val="257846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Pražská skupina školní etnografie</a:t>
            </a:r>
            <a:endParaRPr lang="cs-CZ" dirty="0"/>
          </a:p>
        </p:txBody>
      </p:sp>
      <p:sp>
        <p:nvSpPr>
          <p:cNvPr id="3" name="Zástupný symbol pro obsah 2"/>
          <p:cNvSpPr>
            <a:spLocks noGrp="1"/>
          </p:cNvSpPr>
          <p:nvPr>
            <p:ph idx="1"/>
          </p:nvPr>
        </p:nvSpPr>
        <p:spPr/>
        <p:txBody>
          <a:bodyPr/>
          <a:lstStyle/>
          <a:p>
            <a:r>
              <a:rPr lang="cs-CZ" dirty="0" smtClean="0">
                <a:hlinkClick r:id="rId2"/>
              </a:rPr>
              <a:t>http://kps.pedf.cuni.cz/psse/</a:t>
            </a:r>
            <a:endParaRPr lang="cs-CZ" dirty="0" smtClean="0"/>
          </a:p>
          <a:p>
            <a:pPr marL="0" indent="0">
              <a:buNone/>
            </a:pPr>
            <a:r>
              <a:rPr lang="cs-CZ" dirty="0" smtClean="0"/>
              <a:t>90. léta 20. století</a:t>
            </a:r>
            <a:endParaRPr lang="cs-CZ" dirty="0"/>
          </a:p>
        </p:txBody>
      </p:sp>
    </p:spTree>
    <p:extLst>
      <p:ext uri="{BB962C8B-B14F-4D97-AF65-F5344CB8AC3E}">
        <p14:creationId xmlns:p14="http://schemas.microsoft.com/office/powerpoint/2010/main" val="540097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Etnografie  - základní </a:t>
            </a:r>
            <a:r>
              <a:rPr lang="cs-CZ" dirty="0" smtClean="0"/>
              <a:t>principy</a:t>
            </a:r>
            <a:endParaRPr lang="cs-CZ" dirty="0"/>
          </a:p>
        </p:txBody>
      </p:sp>
      <p:sp>
        <p:nvSpPr>
          <p:cNvPr id="3" name="Zástupný symbol pro obsah 2"/>
          <p:cNvSpPr>
            <a:spLocks noGrp="1"/>
          </p:cNvSpPr>
          <p:nvPr>
            <p:ph idx="1"/>
          </p:nvPr>
        </p:nvSpPr>
        <p:spPr/>
        <p:txBody>
          <a:bodyPr/>
          <a:lstStyle/>
          <a:p>
            <a:r>
              <a:rPr lang="cs-CZ" dirty="0" smtClean="0"/>
              <a:t>Perspektivnost</a:t>
            </a:r>
          </a:p>
          <a:p>
            <a:r>
              <a:rPr lang="cs-CZ" dirty="0" err="1" smtClean="0"/>
              <a:t>Rašamonský</a:t>
            </a:r>
            <a:r>
              <a:rPr lang="cs-CZ" dirty="0" smtClean="0"/>
              <a:t> přístup</a:t>
            </a:r>
            <a:endParaRPr lang="cs-CZ" dirty="0" smtClean="0"/>
          </a:p>
          <a:p>
            <a:r>
              <a:rPr lang="cs-CZ" dirty="0" smtClean="0"/>
              <a:t>Reflexe</a:t>
            </a:r>
          </a:p>
          <a:p>
            <a:r>
              <a:rPr lang="cs-CZ" dirty="0" smtClean="0"/>
              <a:t>Interakce nesou symbolický </a:t>
            </a:r>
            <a:r>
              <a:rPr lang="cs-CZ" dirty="0" smtClean="0"/>
              <a:t>význam</a:t>
            </a:r>
          </a:p>
          <a:p>
            <a:r>
              <a:rPr lang="cs-CZ" dirty="0" smtClean="0"/>
              <a:t>Nástroj výzkumu je výzkumník samotný</a:t>
            </a:r>
            <a:endParaRPr lang="cs-CZ" dirty="0"/>
          </a:p>
        </p:txBody>
      </p:sp>
    </p:spTree>
    <p:extLst>
      <p:ext uri="{BB962C8B-B14F-4D97-AF65-F5344CB8AC3E}">
        <p14:creationId xmlns:p14="http://schemas.microsoft.com/office/powerpoint/2010/main" val="1126215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a:t>
            </a:r>
            <a:r>
              <a:rPr lang="cs-CZ" dirty="0" smtClean="0"/>
              <a:t>tnografie – základní dimenze</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r>
              <a:rPr lang="cs-CZ" dirty="0" smtClean="0"/>
              <a:t>Sběr dat – </a:t>
            </a:r>
            <a:r>
              <a:rPr lang="cs-CZ" dirty="0" smtClean="0">
                <a:solidFill>
                  <a:srgbClr val="92D050"/>
                </a:solidFill>
              </a:rPr>
              <a:t>terén</a:t>
            </a:r>
          </a:p>
          <a:p>
            <a:r>
              <a:rPr lang="cs-CZ" dirty="0" smtClean="0"/>
              <a:t>Práce s daty – </a:t>
            </a:r>
            <a:r>
              <a:rPr lang="cs-CZ" dirty="0" smtClean="0">
                <a:solidFill>
                  <a:srgbClr val="FFC000"/>
                </a:solidFill>
              </a:rPr>
              <a:t>archív</a:t>
            </a:r>
          </a:p>
          <a:p>
            <a:r>
              <a:rPr lang="cs-CZ" dirty="0" smtClean="0"/>
              <a:t>Interpretace - </a:t>
            </a:r>
            <a:r>
              <a:rPr lang="cs-CZ" dirty="0" smtClean="0">
                <a:solidFill>
                  <a:srgbClr val="00B0F0"/>
                </a:solidFill>
              </a:rPr>
              <a:t>text</a:t>
            </a:r>
            <a:endParaRPr lang="cs-CZ" dirty="0">
              <a:solidFill>
                <a:srgbClr val="00B0F0"/>
              </a:solidFill>
            </a:endParaRPr>
          </a:p>
        </p:txBody>
      </p:sp>
    </p:spTree>
    <p:extLst>
      <p:ext uri="{BB962C8B-B14F-4D97-AF65-F5344CB8AC3E}">
        <p14:creationId xmlns:p14="http://schemas.microsoft.com/office/powerpoint/2010/main" val="276732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Sběr dat – </a:t>
            </a:r>
            <a:r>
              <a:rPr lang="cs-CZ" dirty="0" smtClean="0">
                <a:solidFill>
                  <a:srgbClr val="92D050"/>
                </a:solidFill>
              </a:rPr>
              <a:t>terén</a:t>
            </a:r>
            <a:br>
              <a:rPr lang="cs-CZ" dirty="0" smtClean="0">
                <a:solidFill>
                  <a:srgbClr val="92D050"/>
                </a:solidFill>
              </a:rPr>
            </a:br>
            <a:endParaRPr lang="cs-CZ" dirty="0"/>
          </a:p>
        </p:txBody>
      </p:sp>
      <p:sp>
        <p:nvSpPr>
          <p:cNvPr id="3" name="Zástupný symbol pro obsah 2"/>
          <p:cNvSpPr>
            <a:spLocks noGrp="1"/>
          </p:cNvSpPr>
          <p:nvPr>
            <p:ph idx="1"/>
          </p:nvPr>
        </p:nvSpPr>
        <p:spPr/>
        <p:txBody>
          <a:bodyPr/>
          <a:lstStyle/>
          <a:p>
            <a:pPr marL="0" indent="0">
              <a:buNone/>
            </a:pPr>
            <a:r>
              <a:rPr lang="cs-CZ" b="1" dirty="0" smtClean="0"/>
              <a:t>VSTUP</a:t>
            </a:r>
            <a:r>
              <a:rPr lang="cs-CZ" dirty="0" smtClean="0"/>
              <a:t> A </a:t>
            </a:r>
            <a:r>
              <a:rPr lang="cs-CZ" b="1" dirty="0" smtClean="0"/>
              <a:t>ČAS</a:t>
            </a:r>
            <a:r>
              <a:rPr lang="cs-CZ" dirty="0" smtClean="0"/>
              <a:t> A </a:t>
            </a:r>
            <a:r>
              <a:rPr lang="cs-CZ" b="1" dirty="0" smtClean="0"/>
              <a:t>KLÍČOVÝ INFORMÁTOR</a:t>
            </a:r>
          </a:p>
          <a:p>
            <a:pPr marL="0" indent="0">
              <a:buNone/>
            </a:pPr>
            <a:endParaRPr lang="cs-CZ" dirty="0" smtClean="0"/>
          </a:p>
          <a:p>
            <a:r>
              <a:rPr lang="cs-CZ" dirty="0" smtClean="0"/>
              <a:t>Zúčastněné pozorování</a:t>
            </a:r>
          </a:p>
          <a:p>
            <a:r>
              <a:rPr lang="cs-CZ" dirty="0" smtClean="0"/>
              <a:t>Rozhovor jako interview</a:t>
            </a:r>
          </a:p>
          <a:p>
            <a:r>
              <a:rPr lang="cs-CZ" dirty="0" smtClean="0"/>
              <a:t>Práce s dokumenty (kronika, média, místní archív)</a:t>
            </a:r>
            <a:endParaRPr lang="cs-CZ" dirty="0"/>
          </a:p>
        </p:txBody>
      </p:sp>
    </p:spTree>
    <p:extLst>
      <p:ext uri="{BB962C8B-B14F-4D97-AF65-F5344CB8AC3E}">
        <p14:creationId xmlns:p14="http://schemas.microsoft.com/office/powerpoint/2010/main" val="1649036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1246</Words>
  <Application>Microsoft Office PowerPoint</Application>
  <PresentationFormat>Širokoúhlá obrazovka</PresentationFormat>
  <Paragraphs>151</Paragraphs>
  <Slides>14</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Calibri Light</vt:lpstr>
      <vt:lpstr>Motiv Office</vt:lpstr>
      <vt:lpstr>Školní etnografie</vt:lpstr>
      <vt:lpstr>Prezentace aplikace PowerPoint</vt:lpstr>
      <vt:lpstr>1) Kořeny a disciplíny</vt:lpstr>
      <vt:lpstr> Etnografie vývoj </vt:lpstr>
      <vt:lpstr>Školní etnografie – zdroje a vývoj</vt:lpstr>
      <vt:lpstr>Pražská skupina školní etnografie</vt:lpstr>
      <vt:lpstr>Etnografie  - základní principy</vt:lpstr>
      <vt:lpstr>Etnografie – základní dimenze</vt:lpstr>
      <vt:lpstr> Sběr dat – terén </vt:lpstr>
      <vt:lpstr> Práce s daty – archív </vt:lpstr>
      <vt:lpstr> Interpretace - text </vt:lpstr>
      <vt:lpstr>Použitá a doporučená literatura</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Školní etnografie</dc:title>
  <dc:creator>markéta levínská</dc:creator>
  <cp:lastModifiedBy>markéta levínská</cp:lastModifiedBy>
  <cp:revision>28</cp:revision>
  <dcterms:created xsi:type="dcterms:W3CDTF">2017-10-23T06:32:37Z</dcterms:created>
  <dcterms:modified xsi:type="dcterms:W3CDTF">2017-10-23T12:09:09Z</dcterms:modified>
</cp:coreProperties>
</file>