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57" r:id="rId3"/>
    <p:sldId id="258" r:id="rId4"/>
    <p:sldId id="268" r:id="rId5"/>
    <p:sldId id="270" r:id="rId6"/>
    <p:sldId id="269" r:id="rId7"/>
    <p:sldId id="259" r:id="rId8"/>
    <p:sldId id="265" r:id="rId9"/>
    <p:sldId id="267" r:id="rId10"/>
    <p:sldId id="266" r:id="rId11"/>
    <p:sldId id="264" r:id="rId12"/>
    <p:sldId id="293" r:id="rId13"/>
    <p:sldId id="294" r:id="rId14"/>
    <p:sldId id="295" r:id="rId15"/>
    <p:sldId id="263" r:id="rId16"/>
    <p:sldId id="271" r:id="rId17"/>
    <p:sldId id="260" r:id="rId18"/>
    <p:sldId id="262" r:id="rId19"/>
    <p:sldId id="261" r:id="rId20"/>
    <p:sldId id="272" r:id="rId21"/>
    <p:sldId id="292" r:id="rId22"/>
    <p:sldId id="291" r:id="rId23"/>
    <p:sldId id="296" r:id="rId24"/>
    <p:sldId id="290" r:id="rId25"/>
    <p:sldId id="289" r:id="rId26"/>
    <p:sldId id="288" r:id="rId27"/>
    <p:sldId id="287" r:id="rId28"/>
    <p:sldId id="297" r:id="rId29"/>
    <p:sldId id="298" r:id="rId30"/>
    <p:sldId id="299" r:id="rId31"/>
    <p:sldId id="300" r:id="rId32"/>
    <p:sldId id="286" r:id="rId33"/>
    <p:sldId id="301" r:id="rId34"/>
    <p:sldId id="302" r:id="rId35"/>
    <p:sldId id="303" r:id="rId36"/>
    <p:sldId id="304" r:id="rId37"/>
    <p:sldId id="305" r:id="rId38"/>
    <p:sldId id="306" r:id="rId39"/>
    <p:sldId id="313" r:id="rId40"/>
    <p:sldId id="314" r:id="rId41"/>
    <p:sldId id="315" r:id="rId42"/>
    <p:sldId id="316" r:id="rId43"/>
    <p:sldId id="317" r:id="rId44"/>
    <p:sldId id="318" r:id="rId45"/>
    <p:sldId id="285" r:id="rId46"/>
    <p:sldId id="283" r:id="rId47"/>
    <p:sldId id="282" r:id="rId48"/>
    <p:sldId id="281" r:id="rId49"/>
    <p:sldId id="319" r:id="rId50"/>
    <p:sldId id="280" r:id="rId51"/>
    <p:sldId id="279" r:id="rId52"/>
    <p:sldId id="278" r:id="rId53"/>
    <p:sldId id="277" r:id="rId54"/>
    <p:sldId id="276" r:id="rId55"/>
    <p:sldId id="327" r:id="rId56"/>
    <p:sldId id="275" r:id="rId57"/>
    <p:sldId id="274" r:id="rId58"/>
    <p:sldId id="273" r:id="rId59"/>
    <p:sldId id="326" r:id="rId60"/>
    <p:sldId id="338" r:id="rId61"/>
    <p:sldId id="324" r:id="rId62"/>
    <p:sldId id="323" r:id="rId63"/>
    <p:sldId id="341" r:id="rId64"/>
    <p:sldId id="340" r:id="rId65"/>
    <p:sldId id="322" r:id="rId66"/>
    <p:sldId id="321" r:id="rId67"/>
    <p:sldId id="320" r:id="rId68"/>
    <p:sldId id="337" r:id="rId69"/>
    <p:sldId id="336" r:id="rId70"/>
    <p:sldId id="335" r:id="rId71"/>
    <p:sldId id="334" r:id="rId72"/>
    <p:sldId id="333" r:id="rId73"/>
    <p:sldId id="332" r:id="rId74"/>
    <p:sldId id="331" r:id="rId75"/>
    <p:sldId id="330" r:id="rId76"/>
    <p:sldId id="348" r:id="rId77"/>
    <p:sldId id="355" r:id="rId78"/>
    <p:sldId id="356" r:id="rId79"/>
    <p:sldId id="354" r:id="rId80"/>
    <p:sldId id="353" r:id="rId81"/>
    <p:sldId id="352" r:id="rId82"/>
    <p:sldId id="351" r:id="rId83"/>
    <p:sldId id="350" r:id="rId84"/>
    <p:sldId id="349" r:id="rId85"/>
    <p:sldId id="347" r:id="rId86"/>
    <p:sldId id="345" r:id="rId87"/>
    <p:sldId id="344" r:id="rId88"/>
    <p:sldId id="343" r:id="rId89"/>
    <p:sldId id="357" r:id="rId90"/>
    <p:sldId id="342" r:id="rId91"/>
    <p:sldId id="359" r:id="rId92"/>
    <p:sldId id="358" r:id="rId93"/>
    <p:sldId id="328" r:id="rId94"/>
    <p:sldId id="360" r:id="rId95"/>
    <p:sldId id="361" r:id="rId96"/>
    <p:sldId id="362" r:id="rId97"/>
    <p:sldId id="364" r:id="rId98"/>
    <p:sldId id="365" r:id="rId99"/>
    <p:sldId id="367" r:id="rId100"/>
    <p:sldId id="368" r:id="rId101"/>
    <p:sldId id="369" r:id="rId102"/>
    <p:sldId id="370" r:id="rId103"/>
    <p:sldId id="371" r:id="rId104"/>
    <p:sldId id="372" r:id="rId105"/>
    <p:sldId id="373" r:id="rId106"/>
    <p:sldId id="374" r:id="rId10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51835-0DC8-4497-90F1-145FF03DD14F}" type="datetimeFigureOut">
              <a:rPr lang="cs-CZ" smtClean="0"/>
              <a:t>18.12.2017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9FCA6-45D3-4F05-AC52-6DA7F4564446}" type="slidenum">
              <a:rPr lang="cs-CZ" smtClean="0"/>
              <a:t>‹#›</a:t>
            </a:fld>
            <a:endParaRPr lang="cs-CZ"/>
          </a:p>
        </p:txBody>
      </p:sp>
    </p:spTree>
    <p:extLst>
      <p:ext uri="{BB962C8B-B14F-4D97-AF65-F5344CB8AC3E}">
        <p14:creationId xmlns:p14="http://schemas.microsoft.com/office/powerpoint/2010/main" val="68346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l-G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l-GR"/>
          </a:p>
        </p:txBody>
      </p:sp>
      <p:sp>
        <p:nvSpPr>
          <p:cNvPr id="4" name="Zástupný symbol pro datum 3"/>
          <p:cNvSpPr>
            <a:spLocks noGrp="1"/>
          </p:cNvSpPr>
          <p:nvPr>
            <p:ph type="dt" sz="half" idx="10"/>
          </p:nvPr>
        </p:nvSpPr>
        <p:spPr/>
        <p:txBody>
          <a:body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128694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394677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l-G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36726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10"/>
          </p:nvPr>
        </p:nvSpPr>
        <p:spPr/>
        <p:txBody>
          <a:body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206433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l-G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11"/>
          </p:nvPr>
        </p:nvSpPr>
        <p:spPr/>
        <p:txBody>
          <a:bodyPr/>
          <a:lstStyle/>
          <a:p>
            <a:endParaRPr lang="el-GR"/>
          </a:p>
        </p:txBody>
      </p:sp>
      <p:sp>
        <p:nvSpPr>
          <p:cNvPr id="6" name="Zástupný symbol pro číslo snímku 5"/>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5242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5" name="Zástupný symbol pro datum 4"/>
          <p:cNvSpPr>
            <a:spLocks noGrp="1"/>
          </p:cNvSpPr>
          <p:nvPr>
            <p:ph type="dt" sz="half" idx="10"/>
          </p:nvPr>
        </p:nvSpPr>
        <p:spPr/>
        <p:txBody>
          <a:bodyPr/>
          <a:lstStyle/>
          <a:p>
            <a:fld id="{8478D26E-52E1-4964-B826-CBD76B33CB37}" type="datetimeFigureOut">
              <a:rPr lang="el-GR" smtClean="0"/>
              <a:t>18/12/2017</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216238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l-G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7" name="Zástupný symbol pro datum 6"/>
          <p:cNvSpPr>
            <a:spLocks noGrp="1"/>
          </p:cNvSpPr>
          <p:nvPr>
            <p:ph type="dt" sz="half" idx="10"/>
          </p:nvPr>
        </p:nvSpPr>
        <p:spPr/>
        <p:txBody>
          <a:bodyPr/>
          <a:lstStyle/>
          <a:p>
            <a:fld id="{8478D26E-52E1-4964-B826-CBD76B33CB37}" type="datetimeFigureOut">
              <a:rPr lang="el-GR" smtClean="0"/>
              <a:t>18/12/2017</a:t>
            </a:fld>
            <a:endParaRPr lang="el-GR"/>
          </a:p>
        </p:txBody>
      </p:sp>
      <p:sp>
        <p:nvSpPr>
          <p:cNvPr id="8" name="Zástupný symbol pro zápatí 7"/>
          <p:cNvSpPr>
            <a:spLocks noGrp="1"/>
          </p:cNvSpPr>
          <p:nvPr>
            <p:ph type="ftr" sz="quarter" idx="11"/>
          </p:nvPr>
        </p:nvSpPr>
        <p:spPr/>
        <p:txBody>
          <a:bodyPr/>
          <a:lstStyle/>
          <a:p>
            <a:endParaRPr lang="el-GR"/>
          </a:p>
        </p:txBody>
      </p:sp>
      <p:sp>
        <p:nvSpPr>
          <p:cNvPr id="9" name="Zástupný symbol pro číslo snímku 8"/>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112055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l-GR"/>
          </a:p>
        </p:txBody>
      </p:sp>
      <p:sp>
        <p:nvSpPr>
          <p:cNvPr id="3" name="Zástupný symbol pro datum 2"/>
          <p:cNvSpPr>
            <a:spLocks noGrp="1"/>
          </p:cNvSpPr>
          <p:nvPr>
            <p:ph type="dt" sz="half" idx="10"/>
          </p:nvPr>
        </p:nvSpPr>
        <p:spPr/>
        <p:txBody>
          <a:bodyPr/>
          <a:lstStyle/>
          <a:p>
            <a:fld id="{8478D26E-52E1-4964-B826-CBD76B33CB37}" type="datetimeFigureOut">
              <a:rPr lang="el-GR" smtClean="0"/>
              <a:t>18/12/2017</a:t>
            </a:fld>
            <a:endParaRPr lang="el-GR"/>
          </a:p>
        </p:txBody>
      </p:sp>
      <p:sp>
        <p:nvSpPr>
          <p:cNvPr id="4" name="Zástupný symbol pro zápatí 3"/>
          <p:cNvSpPr>
            <a:spLocks noGrp="1"/>
          </p:cNvSpPr>
          <p:nvPr>
            <p:ph type="ftr" sz="quarter" idx="11"/>
          </p:nvPr>
        </p:nvSpPr>
        <p:spPr/>
        <p:txBody>
          <a:bodyPr/>
          <a:lstStyle/>
          <a:p>
            <a:endParaRPr lang="el-GR"/>
          </a:p>
        </p:txBody>
      </p:sp>
      <p:sp>
        <p:nvSpPr>
          <p:cNvPr id="5" name="Zástupný symbol pro číslo snímku 4"/>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195086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478D26E-52E1-4964-B826-CBD76B33CB37}" type="datetimeFigureOut">
              <a:rPr lang="el-GR" smtClean="0"/>
              <a:t>18/12/2017</a:t>
            </a:fld>
            <a:endParaRPr lang="el-GR"/>
          </a:p>
        </p:txBody>
      </p:sp>
      <p:sp>
        <p:nvSpPr>
          <p:cNvPr id="3" name="Zástupný symbol pro zápatí 2"/>
          <p:cNvSpPr>
            <a:spLocks noGrp="1"/>
          </p:cNvSpPr>
          <p:nvPr>
            <p:ph type="ftr" sz="quarter" idx="11"/>
          </p:nvPr>
        </p:nvSpPr>
        <p:spPr/>
        <p:txBody>
          <a:bodyPr/>
          <a:lstStyle/>
          <a:p>
            <a:endParaRPr lang="el-GR"/>
          </a:p>
        </p:txBody>
      </p:sp>
      <p:sp>
        <p:nvSpPr>
          <p:cNvPr id="4" name="Zástupný symbol pro číslo snímku 3"/>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173447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l-G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478D26E-52E1-4964-B826-CBD76B33CB37}" type="datetimeFigureOut">
              <a:rPr lang="el-GR" smtClean="0"/>
              <a:t>18/12/2017</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297931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l-G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478D26E-52E1-4964-B826-CBD76B33CB37}" type="datetimeFigureOut">
              <a:rPr lang="el-GR" smtClean="0"/>
              <a:t>18/12/2017</a:t>
            </a:fld>
            <a:endParaRPr lang="el-GR"/>
          </a:p>
        </p:txBody>
      </p:sp>
      <p:sp>
        <p:nvSpPr>
          <p:cNvPr id="6" name="Zástupný symbol pro zápatí 5"/>
          <p:cNvSpPr>
            <a:spLocks noGrp="1"/>
          </p:cNvSpPr>
          <p:nvPr>
            <p:ph type="ftr" sz="quarter" idx="11"/>
          </p:nvPr>
        </p:nvSpPr>
        <p:spPr/>
        <p:txBody>
          <a:bodyPr/>
          <a:lstStyle/>
          <a:p>
            <a:endParaRPr lang="el-GR"/>
          </a:p>
        </p:txBody>
      </p:sp>
      <p:sp>
        <p:nvSpPr>
          <p:cNvPr id="7" name="Zástupný symbol pro číslo snímku 6"/>
          <p:cNvSpPr>
            <a:spLocks noGrp="1"/>
          </p:cNvSpPr>
          <p:nvPr>
            <p:ph type="sldNum" sz="quarter" idx="12"/>
          </p:nvPr>
        </p:nvSpPr>
        <p:spPr/>
        <p:txBody>
          <a:bodyPr/>
          <a:lstStyle/>
          <a:p>
            <a:fld id="{D4BC1B09-025F-4D67-A44A-D46699DF8679}" type="slidenum">
              <a:rPr lang="el-GR" smtClean="0"/>
              <a:t>‹#›</a:t>
            </a:fld>
            <a:endParaRPr lang="el-GR"/>
          </a:p>
        </p:txBody>
      </p:sp>
    </p:spTree>
    <p:extLst>
      <p:ext uri="{BB962C8B-B14F-4D97-AF65-F5344CB8AC3E}">
        <p14:creationId xmlns:p14="http://schemas.microsoft.com/office/powerpoint/2010/main" val="347727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l-G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l-G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8D26E-52E1-4964-B826-CBD76B33CB37}" type="datetimeFigureOut">
              <a:rPr lang="el-GR" smtClean="0"/>
              <a:t>18/12/2017</a:t>
            </a:fld>
            <a:endParaRPr lang="el-GR"/>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C1B09-025F-4D67-A44A-D46699DF8679}" type="slidenum">
              <a:rPr lang="el-GR" smtClean="0"/>
              <a:t>‹#›</a:t>
            </a:fld>
            <a:endParaRPr lang="el-GR"/>
          </a:p>
        </p:txBody>
      </p:sp>
    </p:spTree>
    <p:extLst>
      <p:ext uri="{BB962C8B-B14F-4D97-AF65-F5344CB8AC3E}">
        <p14:creationId xmlns:p14="http://schemas.microsoft.com/office/powerpoint/2010/main" val="4117648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Literární seminář I</a:t>
            </a:r>
            <a:br>
              <a:rPr lang="cs-CZ" dirty="0" smtClean="0"/>
            </a:br>
            <a:r>
              <a:rPr lang="cs-CZ" sz="2700" dirty="0" smtClean="0"/>
              <a:t>podzim 2017</a:t>
            </a:r>
            <a:br>
              <a:rPr lang="cs-CZ" sz="2700" dirty="0" smtClean="0"/>
            </a:br>
            <a:r>
              <a:rPr lang="cs-CZ" sz="2800" dirty="0" smtClean="0"/>
              <a:t>Nicole Votavová </a:t>
            </a:r>
            <a:r>
              <a:rPr lang="cs-CZ" sz="2800" dirty="0" err="1" smtClean="0"/>
              <a:t>Sumelidu</a:t>
            </a:r>
            <a:r>
              <a:rPr lang="cs-CZ" sz="2800" dirty="0" smtClean="0"/>
              <a:t> </a:t>
            </a:r>
            <a:r>
              <a:rPr lang="el-GR" sz="2800" dirty="0" smtClean="0"/>
              <a:t/>
            </a:r>
            <a:br>
              <a:rPr lang="el-GR" sz="2800" dirty="0" smtClean="0"/>
            </a:br>
            <a:endParaRPr lang="el-GR" sz="2700" dirty="0"/>
          </a:p>
        </p:txBody>
      </p:sp>
      <p:sp>
        <p:nvSpPr>
          <p:cNvPr id="3" name="Podnadpis 2"/>
          <p:cNvSpPr>
            <a:spLocks noGrp="1"/>
          </p:cNvSpPr>
          <p:nvPr>
            <p:ph type="subTitle" idx="1"/>
          </p:nvPr>
        </p:nvSpPr>
        <p:spPr/>
        <p:txBody>
          <a:bodyPr>
            <a:normAutofit/>
          </a:bodyPr>
          <a:lstStyle/>
          <a:p>
            <a:r>
              <a:rPr lang="cs-CZ" sz="4400" b="1" dirty="0" smtClean="0"/>
              <a:t>Řecký román</a:t>
            </a:r>
          </a:p>
          <a:p>
            <a:endParaRPr lang="cs-CZ" sz="3200" dirty="0"/>
          </a:p>
        </p:txBody>
      </p:sp>
    </p:spTree>
    <p:extLst>
      <p:ext uri="{BB962C8B-B14F-4D97-AF65-F5344CB8AC3E}">
        <p14:creationId xmlns:p14="http://schemas.microsoft.com/office/powerpoint/2010/main" val="245335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54075"/>
          </a:xfrm>
        </p:spPr>
        <p:txBody>
          <a:bodyPr/>
          <a:lstStyle/>
          <a:p>
            <a:r>
              <a:rPr lang="cs-CZ" dirty="0" smtClean="0"/>
              <a:t>TOPOI</a:t>
            </a:r>
            <a:endParaRPr lang="el-GR" dirty="0"/>
          </a:p>
        </p:txBody>
      </p:sp>
      <p:sp>
        <p:nvSpPr>
          <p:cNvPr id="3" name="Zástupný symbol pro obsah 2"/>
          <p:cNvSpPr>
            <a:spLocks noGrp="1"/>
          </p:cNvSpPr>
          <p:nvPr>
            <p:ph idx="1"/>
          </p:nvPr>
        </p:nvSpPr>
        <p:spPr>
          <a:xfrm>
            <a:off x="838200" y="1219200"/>
            <a:ext cx="10515600" cy="5260258"/>
          </a:xfrm>
        </p:spPr>
        <p:txBody>
          <a:bodyPr>
            <a:normAutofit fontScale="70000" lnSpcReduction="20000"/>
          </a:bodyPr>
          <a:lstStyle/>
          <a:p>
            <a:pPr algn="ctr">
              <a:lnSpc>
                <a:spcPct val="102000"/>
              </a:lnSpc>
              <a:spcAft>
                <a:spcPct val="0"/>
              </a:spcAft>
            </a:pPr>
            <a:endParaRPr lang="cs-CZ" altLang="cs-CZ" sz="2000" b="1" dirty="0" smtClean="0">
              <a:latin typeface="Calibri" panose="020F0502020204030204" pitchFamily="34" charset="0"/>
              <a:cs typeface="Arial" panose="020B0604020202020204" pitchFamily="34" charset="0"/>
            </a:endParaRP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 </a:t>
            </a:r>
            <a:r>
              <a:rPr lang="cs-CZ" altLang="cs-CZ" u="sng" dirty="0" err="1" smtClean="0">
                <a:cs typeface="Arial" panose="020B0604020202020204" pitchFamily="34" charset="0"/>
              </a:rPr>
              <a:t>ekfraze</a:t>
            </a:r>
            <a:endParaRPr lang="cs-CZ" altLang="cs-CZ" u="sng" dirty="0" smtClean="0">
              <a:cs typeface="Arial" panose="020B0604020202020204" pitchFamily="34" charset="0"/>
            </a:endParaRP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 </a:t>
            </a:r>
            <a:r>
              <a:rPr lang="cs-CZ" altLang="cs-CZ" u="sng" dirty="0" smtClean="0"/>
              <a:t>první setkání </a:t>
            </a:r>
            <a:r>
              <a:rPr lang="cs-CZ" altLang="cs-CZ" dirty="0" smtClean="0"/>
              <a:t>– důležitost smyslů, zejména zraku</a:t>
            </a:r>
          </a:p>
          <a:p>
            <a:pPr marL="0" indent="0">
              <a:spcAft>
                <a:spcPct val="0"/>
              </a:spcAft>
              <a:buNone/>
            </a:pPr>
            <a:r>
              <a:rPr lang="cs-CZ" altLang="cs-CZ" dirty="0" smtClean="0">
                <a:cs typeface="Arial" panose="020B0604020202020204" pitchFamily="34" charset="0"/>
              </a:rPr>
              <a:t>● láska jako náhlá rána či nemoc </a:t>
            </a:r>
          </a:p>
          <a:p>
            <a:pPr marL="0" indent="0">
              <a:spcAft>
                <a:spcPct val="0"/>
              </a:spcAft>
              <a:buNone/>
            </a:pPr>
            <a:r>
              <a:rPr lang="cs-CZ" altLang="cs-CZ" dirty="0" smtClean="0">
                <a:cs typeface="Arial" panose="020B0604020202020204" pitchFamily="34" charset="0"/>
              </a:rPr>
              <a:t>● výjimečná až božská krása obou hrdinů</a:t>
            </a:r>
          </a:p>
          <a:p>
            <a:pPr marL="0" indent="0">
              <a:spcAft>
                <a:spcPct val="0"/>
              </a:spcAft>
              <a:buNone/>
            </a:pPr>
            <a:r>
              <a:rPr lang="cs-CZ" altLang="cs-CZ" dirty="0" smtClean="0">
                <a:cs typeface="Arial" panose="020B0604020202020204" pitchFamily="34" charset="0"/>
              </a:rPr>
              <a:t>● ústředním motivem cesta</a:t>
            </a:r>
          </a:p>
          <a:p>
            <a:pPr marL="0" indent="0">
              <a:spcAft>
                <a:spcPct val="0"/>
              </a:spcAft>
              <a:buNone/>
            </a:pPr>
            <a:r>
              <a:rPr lang="cs-CZ" altLang="cs-CZ" dirty="0" smtClean="0">
                <a:cs typeface="Arial" panose="020B0604020202020204" pitchFamily="34" charset="0"/>
              </a:rPr>
              <a:t>● bouře a ztroskotání/přepadení piráty či lupiči</a:t>
            </a:r>
          </a:p>
          <a:p>
            <a:pPr marL="0" indent="0">
              <a:spcAft>
                <a:spcPct val="0"/>
              </a:spcAft>
              <a:buNone/>
            </a:pPr>
            <a:r>
              <a:rPr lang="cs-CZ" altLang="cs-CZ" dirty="0" smtClean="0">
                <a:cs typeface="Arial" panose="020B0604020202020204" pitchFamily="34" charset="0"/>
              </a:rPr>
              <a:t>● zdánlivá smrt a pohřbení</a:t>
            </a:r>
          </a:p>
          <a:p>
            <a:pPr marL="0" indent="0">
              <a:spcAft>
                <a:spcPct val="0"/>
              </a:spcAft>
              <a:buNone/>
            </a:pPr>
            <a:r>
              <a:rPr lang="cs-CZ" altLang="cs-CZ" dirty="0" smtClean="0">
                <a:cs typeface="Arial" panose="020B0604020202020204" pitchFamily="34" charset="0"/>
              </a:rPr>
              <a:t>● exotická místa</a:t>
            </a:r>
          </a:p>
          <a:p>
            <a:pPr marL="0" indent="0">
              <a:spcAft>
                <a:spcPct val="0"/>
              </a:spcAft>
              <a:buNone/>
            </a:pPr>
            <a:r>
              <a:rPr lang="cs-CZ" altLang="cs-CZ" dirty="0" smtClean="0">
                <a:cs typeface="Arial" panose="020B0604020202020204" pitchFamily="34" charset="0"/>
              </a:rPr>
              <a:t>● panovnická sídla</a:t>
            </a:r>
          </a:p>
          <a:p>
            <a:pPr marL="0" indent="0">
              <a:spcAft>
                <a:spcPct val="0"/>
              </a:spcAft>
              <a:buNone/>
            </a:pPr>
            <a:r>
              <a:rPr lang="cs-CZ" altLang="cs-CZ" dirty="0" smtClean="0">
                <a:cs typeface="Arial" panose="020B0604020202020204" pitchFamily="34" charset="0"/>
              </a:rPr>
              <a:t>● bitevní střety</a:t>
            </a:r>
          </a:p>
          <a:p>
            <a:pPr marL="0" indent="0">
              <a:spcAft>
                <a:spcPct val="0"/>
              </a:spcAft>
              <a:buNone/>
            </a:pPr>
            <a:r>
              <a:rPr lang="cs-CZ" altLang="cs-CZ" dirty="0" smtClean="0">
                <a:cs typeface="Arial" panose="020B0604020202020204" pitchFamily="34" charset="0"/>
              </a:rPr>
              <a:t>● čistota a neposkvrněnost</a:t>
            </a:r>
          </a:p>
          <a:p>
            <a:pPr marL="0" indent="0">
              <a:spcAft>
                <a:spcPct val="0"/>
              </a:spcAft>
              <a:buNone/>
            </a:pPr>
            <a:r>
              <a:rPr lang="cs-CZ" altLang="cs-CZ" dirty="0" smtClean="0">
                <a:cs typeface="Arial" panose="020B0604020202020204" pitchFamily="34" charset="0"/>
              </a:rPr>
              <a:t>● podrobně popsané slavnosti na počest bohů a vzývání božstev</a:t>
            </a:r>
          </a:p>
          <a:p>
            <a:pPr marL="0" indent="0">
              <a:spcAft>
                <a:spcPct val="0"/>
              </a:spcAft>
              <a:buNone/>
            </a:pPr>
            <a:r>
              <a:rPr lang="cs-CZ" altLang="cs-CZ" dirty="0" smtClean="0">
                <a:cs typeface="Arial" panose="020B0604020202020204" pitchFamily="34" charset="0"/>
              </a:rPr>
              <a:t>● shledání hrdinů</a:t>
            </a:r>
          </a:p>
          <a:p>
            <a:pPr marL="0" indent="0">
              <a:spcAft>
                <a:spcPct val="0"/>
              </a:spcAft>
              <a:buNone/>
            </a:pPr>
            <a:r>
              <a:rPr lang="cs-CZ" altLang="cs-CZ" dirty="0" smtClean="0">
                <a:cs typeface="Arial" panose="020B0604020202020204" pitchFamily="34" charset="0"/>
              </a:rPr>
              <a:t>● závěrečná anagnorize rodičů a dětí</a:t>
            </a:r>
          </a:p>
          <a:p>
            <a:pPr marL="0" indent="0">
              <a:spcAft>
                <a:spcPct val="0"/>
              </a:spcAft>
              <a:buNone/>
            </a:pPr>
            <a:endParaRPr lang="cs-CZ" altLang="cs-CZ" sz="1400" dirty="0" smtClean="0">
              <a:cs typeface="Arial" panose="020B0604020202020204" pitchFamily="34" charset="0"/>
            </a:endParaRPr>
          </a:p>
          <a:p>
            <a:pPr marL="0" indent="0" algn="ctr">
              <a:spcAft>
                <a:spcPct val="0"/>
              </a:spcAft>
              <a:buNone/>
            </a:pPr>
            <a:endParaRPr lang="cs-CZ" altLang="cs-CZ" sz="2000" dirty="0" smtClean="0"/>
          </a:p>
          <a:p>
            <a:endParaRPr lang="el-GR" dirty="0"/>
          </a:p>
        </p:txBody>
      </p:sp>
    </p:spTree>
    <p:extLst>
      <p:ext uri="{BB962C8B-B14F-4D97-AF65-F5344CB8AC3E}">
        <p14:creationId xmlns:p14="http://schemas.microsoft.com/office/powerpoint/2010/main" val="31722269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smtClean="0"/>
              <a:t>Začátky realismu</a:t>
            </a:r>
            <a:endParaRPr lang="el-GR" sz="3900" b="1" dirty="0"/>
          </a:p>
        </p:txBody>
      </p:sp>
      <p:sp>
        <p:nvSpPr>
          <p:cNvPr id="3" name="Zástupný symbol pro obsah 2"/>
          <p:cNvSpPr>
            <a:spLocks noGrp="1"/>
          </p:cNvSpPr>
          <p:nvPr>
            <p:ph idx="1"/>
          </p:nvPr>
        </p:nvSpPr>
        <p:spPr/>
        <p:txBody>
          <a:bodyPr>
            <a:noAutofit/>
          </a:bodyPr>
          <a:lstStyle/>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100" dirty="0" err="1" smtClean="0">
                <a:cs typeface="Tahoma" pitchFamily="34"/>
              </a:rPr>
              <a:t>Spisovatelé</a:t>
            </a:r>
            <a:r>
              <a:rPr lang="de-DE" sz="2100" dirty="0" smtClean="0">
                <a:cs typeface="Tahoma" pitchFamily="34"/>
              </a:rPr>
              <a:t> </a:t>
            </a:r>
            <a:r>
              <a:rPr lang="de-DE" sz="2100" dirty="0">
                <a:cs typeface="Tahoma" pitchFamily="34"/>
              </a:rPr>
              <a:t>se na </a:t>
            </a:r>
            <a:r>
              <a:rPr lang="de-DE" sz="2100" dirty="0" err="1">
                <a:cs typeface="Tahoma" pitchFamily="34"/>
              </a:rPr>
              <a:t>začátku</a:t>
            </a:r>
            <a:r>
              <a:rPr lang="de-DE" sz="2100" dirty="0">
                <a:cs typeface="Tahoma" pitchFamily="34"/>
              </a:rPr>
              <a:t> 80.let </a:t>
            </a:r>
            <a:r>
              <a:rPr lang="de-DE" sz="2100" dirty="0" err="1">
                <a:cs typeface="Tahoma" pitchFamily="34"/>
              </a:rPr>
              <a:t>začínají</a:t>
            </a:r>
            <a:r>
              <a:rPr lang="de-DE" sz="2100" dirty="0">
                <a:cs typeface="Tahoma" pitchFamily="34"/>
              </a:rPr>
              <a:t> </a:t>
            </a:r>
            <a:r>
              <a:rPr lang="de-DE" sz="2100" dirty="0" err="1">
                <a:cs typeface="Tahoma" pitchFamily="34"/>
              </a:rPr>
              <a:t>orientovat</a:t>
            </a:r>
            <a:r>
              <a:rPr lang="de-DE" sz="2100" dirty="0">
                <a:cs typeface="Tahoma" pitchFamily="34"/>
              </a:rPr>
              <a:t> </a:t>
            </a:r>
            <a:r>
              <a:rPr lang="de-DE" sz="2100" b="1" u="sng" dirty="0" err="1">
                <a:cs typeface="Tahoma" pitchFamily="34"/>
              </a:rPr>
              <a:t>dvěma</a:t>
            </a:r>
            <a:r>
              <a:rPr lang="de-DE" sz="2100" b="1" u="sng" dirty="0">
                <a:cs typeface="Tahoma" pitchFamily="34"/>
              </a:rPr>
              <a:t> </a:t>
            </a:r>
            <a:r>
              <a:rPr lang="de-DE" sz="2100" b="1" u="sng" dirty="0" err="1">
                <a:cs typeface="Tahoma" pitchFamily="34"/>
              </a:rPr>
              <a:t>směry</a:t>
            </a:r>
            <a:r>
              <a:rPr lang="de-DE" sz="2100" b="1" u="sng" dirty="0">
                <a:cs typeface="Tahoma" pitchFamily="34"/>
              </a:rPr>
              <a:t>,</a:t>
            </a:r>
            <a:r>
              <a:rPr lang="de-DE" sz="2100" dirty="0">
                <a:cs typeface="Tahoma" pitchFamily="34"/>
              </a:rPr>
              <a:t> </a:t>
            </a:r>
            <a:r>
              <a:rPr lang="de-DE" sz="2100" dirty="0" err="1">
                <a:cs typeface="Tahoma" pitchFamily="34"/>
              </a:rPr>
              <a:t>které</a:t>
            </a:r>
            <a:r>
              <a:rPr lang="de-DE" sz="2100" dirty="0">
                <a:cs typeface="Tahoma" pitchFamily="34"/>
              </a:rPr>
              <a:t> </a:t>
            </a:r>
            <a:r>
              <a:rPr lang="de-DE" sz="2100" dirty="0" err="1">
                <a:cs typeface="Tahoma" pitchFamily="34"/>
              </a:rPr>
              <a:t>jsou</a:t>
            </a:r>
            <a:r>
              <a:rPr lang="de-DE" sz="2100" dirty="0">
                <a:cs typeface="Tahoma" pitchFamily="34"/>
              </a:rPr>
              <a:t> na </a:t>
            </a:r>
            <a:r>
              <a:rPr lang="de-DE" sz="2100" dirty="0" err="1">
                <a:cs typeface="Tahoma" pitchFamily="34"/>
              </a:rPr>
              <a:t>první</a:t>
            </a:r>
            <a:r>
              <a:rPr lang="de-DE" sz="2100" dirty="0">
                <a:cs typeface="Tahoma" pitchFamily="34"/>
              </a:rPr>
              <a:t> </a:t>
            </a:r>
            <a:r>
              <a:rPr lang="de-DE" sz="2100" dirty="0" err="1">
                <a:cs typeface="Tahoma" pitchFamily="34"/>
              </a:rPr>
              <a:t>pohled</a:t>
            </a:r>
            <a:r>
              <a:rPr lang="de-DE" sz="2100" dirty="0">
                <a:cs typeface="Tahoma" pitchFamily="34"/>
              </a:rPr>
              <a:t> </a:t>
            </a:r>
            <a:r>
              <a:rPr lang="de-DE" sz="2100" u="sng" dirty="0" err="1">
                <a:cs typeface="Tahoma" pitchFamily="34"/>
              </a:rPr>
              <a:t>protikladné</a:t>
            </a:r>
            <a:r>
              <a:rPr lang="de-DE" sz="2100" dirty="0">
                <a:cs typeface="Tahoma" pitchFamily="34"/>
              </a:rPr>
              <a:t>:</a:t>
            </a: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100" dirty="0">
                <a:cs typeface="Tahoma" pitchFamily="34"/>
              </a:rPr>
              <a:t>1) </a:t>
            </a:r>
            <a:r>
              <a:rPr lang="de-DE" sz="2100" b="1" dirty="0" err="1">
                <a:cs typeface="Tahoma" pitchFamily="34"/>
              </a:rPr>
              <a:t>orientace</a:t>
            </a:r>
            <a:r>
              <a:rPr lang="de-DE" sz="2100" b="1" dirty="0">
                <a:cs typeface="Tahoma" pitchFamily="34"/>
              </a:rPr>
              <a:t> na </a:t>
            </a:r>
            <a:r>
              <a:rPr lang="de-DE" sz="2100" b="1" dirty="0" err="1">
                <a:cs typeface="Tahoma" pitchFamily="34"/>
              </a:rPr>
              <a:t>zahraniční</a:t>
            </a:r>
            <a:r>
              <a:rPr lang="de-DE" sz="2100" dirty="0">
                <a:cs typeface="Tahoma" pitchFamily="34"/>
              </a:rPr>
              <a:t>, </a:t>
            </a:r>
            <a:r>
              <a:rPr lang="de-DE" sz="2100" dirty="0" err="1">
                <a:cs typeface="Tahoma" pitchFamily="34"/>
              </a:rPr>
              <a:t>především</a:t>
            </a:r>
            <a:r>
              <a:rPr lang="de-DE" sz="2100" dirty="0">
                <a:cs typeface="Tahoma" pitchFamily="34"/>
              </a:rPr>
              <a:t> na </a:t>
            </a:r>
            <a:r>
              <a:rPr lang="de-DE" sz="2100" b="1" dirty="0" err="1">
                <a:cs typeface="Tahoma" pitchFamily="34"/>
              </a:rPr>
              <a:t>francouzskou</a:t>
            </a:r>
            <a:r>
              <a:rPr lang="de-DE" sz="2100" b="1" dirty="0">
                <a:cs typeface="Tahoma" pitchFamily="34"/>
              </a:rPr>
              <a:t> </a:t>
            </a:r>
            <a:r>
              <a:rPr lang="de-DE" sz="2100" b="1" dirty="0" err="1">
                <a:cs typeface="Tahoma" pitchFamily="34"/>
              </a:rPr>
              <a:t>literaturu</a:t>
            </a:r>
            <a:r>
              <a:rPr lang="de-DE" sz="2100" b="1" dirty="0">
                <a:cs typeface="Tahoma" pitchFamily="34"/>
              </a:rPr>
              <a:t> </a:t>
            </a:r>
            <a:r>
              <a:rPr lang="de-DE" sz="2100" dirty="0">
                <a:cs typeface="Tahoma" pitchFamily="34"/>
              </a:rPr>
              <a:t>(</a:t>
            </a:r>
            <a:r>
              <a:rPr lang="de-DE" sz="2100" dirty="0" err="1">
                <a:cs typeface="Tahoma" pitchFamily="34"/>
              </a:rPr>
              <a:t>francouzský</a:t>
            </a:r>
            <a:r>
              <a:rPr lang="de-DE" sz="2100" dirty="0">
                <a:cs typeface="Tahoma" pitchFamily="34"/>
              </a:rPr>
              <a:t> </a:t>
            </a:r>
            <a:r>
              <a:rPr lang="de-DE" sz="2100" dirty="0" err="1">
                <a:cs typeface="Tahoma" pitchFamily="34"/>
              </a:rPr>
              <a:t>parnasismus</a:t>
            </a:r>
            <a:r>
              <a:rPr lang="de-DE" sz="2100" dirty="0">
                <a:cs typeface="Tahoma" pitchFamily="34"/>
              </a:rPr>
              <a:t>,</a:t>
            </a:r>
            <a:r>
              <a:rPr lang="de-DE" sz="2100" b="1" dirty="0">
                <a:cs typeface="Tahoma" pitchFamily="34"/>
              </a:rPr>
              <a:t> </a:t>
            </a:r>
            <a:r>
              <a:rPr lang="de-DE" sz="2100" dirty="0" err="1">
                <a:cs typeface="Tahoma" pitchFamily="34"/>
              </a:rPr>
              <a:t>reakce</a:t>
            </a:r>
            <a:r>
              <a:rPr lang="de-DE" sz="2100" dirty="0">
                <a:cs typeface="Tahoma" pitchFamily="34"/>
              </a:rPr>
              <a:t> na </a:t>
            </a:r>
            <a:r>
              <a:rPr lang="de-DE" sz="2100" dirty="0" err="1">
                <a:cs typeface="Tahoma" pitchFamily="34"/>
              </a:rPr>
              <a:t>romantismus</a:t>
            </a:r>
            <a:r>
              <a:rPr lang="de-DE" sz="2100" dirty="0">
                <a:cs typeface="Tahoma" pitchFamily="34"/>
              </a:rPr>
              <a:t>)</a:t>
            </a:r>
          </a:p>
          <a:p>
            <a:pPr algn="just">
              <a:lnSpc>
                <a:spcPct val="150000"/>
              </a:lnSpc>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100" spc="99" dirty="0">
                <a:cs typeface="Times New Roman Greek" pitchFamily="18"/>
              </a:rPr>
              <a:t>Νίκος</a:t>
            </a:r>
            <a:r>
              <a:rPr lang="de-DE" sz="2100" spc="99" dirty="0">
                <a:cs typeface="Tahoma" pitchFamily="34"/>
              </a:rPr>
              <a:t> </a:t>
            </a:r>
            <a:r>
              <a:rPr lang="el-GR" sz="2100" spc="99" dirty="0">
                <a:cs typeface="Times New Roman Greek" pitchFamily="18"/>
              </a:rPr>
              <a:t>Καμπάς</a:t>
            </a:r>
            <a:r>
              <a:rPr lang="de-DE" sz="2100" spc="99" dirty="0">
                <a:cs typeface="Tahoma" pitchFamily="34"/>
              </a:rPr>
              <a:t> (</a:t>
            </a:r>
            <a:r>
              <a:rPr lang="de-DE" sz="2100" spc="99" dirty="0" err="1">
                <a:cs typeface="Tahoma" pitchFamily="34"/>
              </a:rPr>
              <a:t>uvedl</a:t>
            </a:r>
            <a:r>
              <a:rPr lang="de-DE" sz="2100" spc="99" dirty="0">
                <a:cs typeface="Tahoma" pitchFamily="34"/>
              </a:rPr>
              <a:t> </a:t>
            </a:r>
            <a:r>
              <a:rPr lang="de-DE" sz="2100" spc="99" dirty="0" err="1">
                <a:cs typeface="Tahoma" pitchFamily="34"/>
              </a:rPr>
              <a:t>parnasismus</a:t>
            </a:r>
            <a:r>
              <a:rPr lang="de-DE" sz="2100" spc="99" dirty="0">
                <a:cs typeface="Tahoma" pitchFamily="34"/>
              </a:rPr>
              <a:t> do </a:t>
            </a:r>
            <a:r>
              <a:rPr lang="de-DE" sz="2100" spc="99" dirty="0" err="1">
                <a:cs typeface="Tahoma" pitchFamily="34"/>
              </a:rPr>
              <a:t>řecké</a:t>
            </a:r>
            <a:r>
              <a:rPr lang="de-DE" sz="2100" spc="99" dirty="0">
                <a:cs typeface="Tahoma" pitchFamily="34"/>
              </a:rPr>
              <a:t> </a:t>
            </a:r>
            <a:r>
              <a:rPr lang="de-DE" sz="2100" spc="99" dirty="0" err="1">
                <a:cs typeface="Tahoma" pitchFamily="34"/>
              </a:rPr>
              <a:t>literatury</a:t>
            </a:r>
            <a:r>
              <a:rPr lang="de-DE" sz="2100" spc="99" dirty="0" smtClean="0">
                <a:cs typeface="Tahoma" pitchFamily="34"/>
              </a:rPr>
              <a:t>)</a:t>
            </a:r>
            <a:r>
              <a:rPr lang="cs-CZ" sz="2100" spc="99" dirty="0" smtClean="0">
                <a:cs typeface="Tahoma" pitchFamily="34"/>
              </a:rPr>
              <a:t>, </a:t>
            </a:r>
            <a:r>
              <a:rPr lang="el-GR" sz="2100" dirty="0" smtClean="0">
                <a:cs typeface="Times New Roman Greek" pitchFamily="18"/>
              </a:rPr>
              <a:t>Γεώργιος</a:t>
            </a:r>
            <a:r>
              <a:rPr lang="de-DE" sz="2100" dirty="0" smtClean="0">
                <a:cs typeface="Tahoma" pitchFamily="34"/>
              </a:rPr>
              <a:t> </a:t>
            </a:r>
            <a:r>
              <a:rPr lang="el-GR" sz="2100" dirty="0">
                <a:cs typeface="Times New Roman Greek" pitchFamily="18"/>
              </a:rPr>
              <a:t>Δροσίνης</a:t>
            </a:r>
            <a:r>
              <a:rPr lang="de-DE" sz="2100" dirty="0">
                <a:cs typeface="Tahoma" pitchFamily="34"/>
              </a:rPr>
              <a:t>, </a:t>
            </a:r>
            <a:r>
              <a:rPr lang="el-GR" sz="2100" dirty="0">
                <a:cs typeface="Times New Roman Greek" pitchFamily="18"/>
              </a:rPr>
              <a:t>Κωστής</a:t>
            </a:r>
            <a:r>
              <a:rPr lang="de-DE" sz="2100" dirty="0">
                <a:cs typeface="Tahoma" pitchFamily="34"/>
              </a:rPr>
              <a:t> </a:t>
            </a:r>
            <a:r>
              <a:rPr lang="el-GR" sz="2100" dirty="0">
                <a:cs typeface="Times New Roman Greek" pitchFamily="18"/>
              </a:rPr>
              <a:t>Παλαμάς</a:t>
            </a:r>
          </a:p>
          <a:p>
            <a:pPr algn="just">
              <a:lnSpc>
                <a:spcPct val="150000"/>
              </a:lnSpc>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100" dirty="0">
                <a:cs typeface="Times New Roman Greek" pitchFamily="18"/>
              </a:rPr>
              <a:t>2) </a:t>
            </a:r>
            <a:r>
              <a:rPr lang="de-DE" sz="2100" dirty="0" err="1">
                <a:cs typeface="Tahoma" pitchFamily="34"/>
              </a:rPr>
              <a:t>zájem</a:t>
            </a:r>
            <a:r>
              <a:rPr lang="de-DE" sz="2100" dirty="0">
                <a:cs typeface="Tahoma" pitchFamily="34"/>
              </a:rPr>
              <a:t> </a:t>
            </a:r>
            <a:r>
              <a:rPr lang="de-DE" sz="2100" dirty="0" err="1">
                <a:cs typeface="Tahoma" pitchFamily="34"/>
              </a:rPr>
              <a:t>spisovatelů</a:t>
            </a:r>
            <a:r>
              <a:rPr lang="de-DE" sz="2100" dirty="0">
                <a:cs typeface="Tahoma" pitchFamily="34"/>
              </a:rPr>
              <a:t> se </a:t>
            </a:r>
            <a:r>
              <a:rPr lang="de-DE" sz="2100" dirty="0" err="1">
                <a:cs typeface="Tahoma" pitchFamily="34"/>
              </a:rPr>
              <a:t>obrací</a:t>
            </a:r>
            <a:r>
              <a:rPr lang="de-DE" sz="2100" dirty="0">
                <a:cs typeface="Tahoma" pitchFamily="34"/>
              </a:rPr>
              <a:t> k </a:t>
            </a:r>
            <a:r>
              <a:rPr lang="de-DE" sz="2100" dirty="0" err="1">
                <a:cs typeface="Tahoma" pitchFamily="34"/>
              </a:rPr>
              <a:t>prvkům</a:t>
            </a:r>
            <a:r>
              <a:rPr lang="de-DE" sz="2100" dirty="0">
                <a:cs typeface="Tahoma" pitchFamily="34"/>
              </a:rPr>
              <a:t> </a:t>
            </a:r>
            <a:r>
              <a:rPr lang="de-DE" sz="2100" dirty="0" err="1">
                <a:cs typeface="Tahoma" pitchFamily="34"/>
              </a:rPr>
              <a:t>řeckého</a:t>
            </a:r>
            <a:r>
              <a:rPr lang="de-DE" sz="2100" dirty="0">
                <a:cs typeface="Tahoma" pitchFamily="34"/>
              </a:rPr>
              <a:t> </a:t>
            </a:r>
            <a:r>
              <a:rPr lang="de-DE" sz="2100" dirty="0" err="1">
                <a:cs typeface="Tahoma" pitchFamily="34"/>
              </a:rPr>
              <a:t>života</a:t>
            </a:r>
            <a:r>
              <a:rPr lang="de-DE" sz="2100" dirty="0">
                <a:cs typeface="Tahoma" pitchFamily="34"/>
              </a:rPr>
              <a:t>, </a:t>
            </a:r>
            <a:r>
              <a:rPr lang="de-DE" sz="2100" dirty="0" err="1">
                <a:cs typeface="Tahoma" pitchFamily="34"/>
              </a:rPr>
              <a:t>které</a:t>
            </a:r>
            <a:r>
              <a:rPr lang="de-DE" sz="2100" dirty="0">
                <a:cs typeface="Tahoma" pitchFamily="34"/>
              </a:rPr>
              <a:t> </a:t>
            </a:r>
            <a:r>
              <a:rPr lang="de-DE" sz="2100" dirty="0" err="1">
                <a:cs typeface="Tahoma" pitchFamily="34"/>
              </a:rPr>
              <a:t>zůstaly</a:t>
            </a:r>
            <a:r>
              <a:rPr lang="de-DE" sz="2100" dirty="0">
                <a:cs typeface="Tahoma" pitchFamily="34"/>
              </a:rPr>
              <a:t> </a:t>
            </a:r>
            <a:r>
              <a:rPr lang="de-DE" sz="2100" dirty="0" err="1">
                <a:cs typeface="Tahoma" pitchFamily="34"/>
              </a:rPr>
              <a:t>mimo</a:t>
            </a:r>
            <a:r>
              <a:rPr lang="de-DE" sz="2100" dirty="0">
                <a:cs typeface="Tahoma" pitchFamily="34"/>
              </a:rPr>
              <a:t> </a:t>
            </a:r>
            <a:r>
              <a:rPr lang="de-DE" sz="2100" dirty="0" err="1">
                <a:cs typeface="Tahoma" pitchFamily="34"/>
              </a:rPr>
              <a:t>evropský</a:t>
            </a:r>
            <a:r>
              <a:rPr lang="de-DE" sz="2100" dirty="0">
                <a:cs typeface="Tahoma" pitchFamily="34"/>
              </a:rPr>
              <a:t> </a:t>
            </a:r>
            <a:r>
              <a:rPr lang="de-DE" sz="2100" dirty="0" err="1">
                <a:cs typeface="Tahoma" pitchFamily="34"/>
              </a:rPr>
              <a:t>vliv</a:t>
            </a:r>
            <a:r>
              <a:rPr lang="de-DE" sz="2100" dirty="0">
                <a:cs typeface="Tahoma" pitchFamily="34"/>
              </a:rPr>
              <a:t>, </a:t>
            </a:r>
            <a:r>
              <a:rPr lang="de-DE" sz="2100" dirty="0" err="1">
                <a:cs typeface="Tahoma" pitchFamily="34"/>
              </a:rPr>
              <a:t>tedy</a:t>
            </a:r>
            <a:r>
              <a:rPr lang="de-DE" sz="2100" dirty="0">
                <a:cs typeface="Tahoma" pitchFamily="34"/>
              </a:rPr>
              <a:t> </a:t>
            </a:r>
            <a:r>
              <a:rPr lang="de-DE" sz="2100" b="1" dirty="0">
                <a:cs typeface="Tahoma" pitchFamily="34"/>
              </a:rPr>
              <a:t>k </a:t>
            </a:r>
            <a:r>
              <a:rPr lang="de-DE" sz="2100" b="1" dirty="0" err="1">
                <a:cs typeface="Tahoma" pitchFamily="34"/>
              </a:rPr>
              <a:t>tradičnímu</a:t>
            </a:r>
            <a:r>
              <a:rPr lang="de-DE" sz="2100" b="1" dirty="0">
                <a:cs typeface="Tahoma" pitchFamily="34"/>
              </a:rPr>
              <a:t> </a:t>
            </a:r>
            <a:r>
              <a:rPr lang="de-DE" sz="2100" b="1" dirty="0" err="1">
                <a:cs typeface="Tahoma" pitchFamily="34"/>
              </a:rPr>
              <a:t>životu</a:t>
            </a:r>
            <a:r>
              <a:rPr lang="de-DE" sz="2100" b="1" dirty="0">
                <a:cs typeface="Tahoma" pitchFamily="34"/>
              </a:rPr>
              <a:t> </a:t>
            </a:r>
            <a:r>
              <a:rPr lang="de-DE" sz="2100" b="1" dirty="0" err="1">
                <a:cs typeface="Tahoma" pitchFamily="34"/>
              </a:rPr>
              <a:t>řeckého</a:t>
            </a:r>
            <a:r>
              <a:rPr lang="de-DE" sz="2100" b="1" dirty="0">
                <a:cs typeface="Tahoma" pitchFamily="34"/>
              </a:rPr>
              <a:t> </a:t>
            </a:r>
            <a:r>
              <a:rPr lang="de-DE" sz="2100" b="1" dirty="0" err="1">
                <a:cs typeface="Tahoma" pitchFamily="34"/>
              </a:rPr>
              <a:t>venkova</a:t>
            </a:r>
            <a:r>
              <a:rPr lang="de-DE" sz="2100" dirty="0">
                <a:cs typeface="Tahoma" pitchFamily="34"/>
              </a:rPr>
              <a:t>, </a:t>
            </a:r>
            <a:r>
              <a:rPr lang="de-DE" sz="2100" b="1" dirty="0">
                <a:cs typeface="Tahoma" pitchFamily="34"/>
              </a:rPr>
              <a:t>k </a:t>
            </a:r>
            <a:r>
              <a:rPr lang="de-DE" sz="2100" b="1" dirty="0" err="1">
                <a:cs typeface="Tahoma" pitchFamily="34"/>
              </a:rPr>
              <a:t>lidové</a:t>
            </a:r>
            <a:r>
              <a:rPr lang="de-DE" sz="2100" b="1" dirty="0">
                <a:cs typeface="Tahoma" pitchFamily="34"/>
              </a:rPr>
              <a:t> </a:t>
            </a:r>
            <a:r>
              <a:rPr lang="de-DE" sz="2100" b="1" dirty="0" err="1">
                <a:cs typeface="Tahoma" pitchFamily="34"/>
              </a:rPr>
              <a:t>písni</a:t>
            </a:r>
            <a:endParaRPr lang="de-DE" sz="2100" b="1" dirty="0">
              <a:cs typeface="Tahoma" pitchFamily="34"/>
            </a:endParaRP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100" dirty="0">
                <a:cs typeface="Tahoma" pitchFamily="34"/>
              </a:rPr>
              <a:t>Γ. </a:t>
            </a:r>
            <a:r>
              <a:rPr lang="de-DE" sz="2100" dirty="0" err="1">
                <a:cs typeface="Tahoma" pitchFamily="34"/>
              </a:rPr>
              <a:t>Δροσίνης</a:t>
            </a:r>
            <a:r>
              <a:rPr lang="de-DE" sz="2100" dirty="0">
                <a:cs typeface="Tahoma" pitchFamily="34"/>
              </a:rPr>
              <a:t>, Κ. Παλα</a:t>
            </a:r>
            <a:r>
              <a:rPr lang="de-DE" sz="2100" dirty="0" err="1">
                <a:cs typeface="Tahoma" pitchFamily="34"/>
              </a:rPr>
              <a:t>μάς</a:t>
            </a:r>
            <a:r>
              <a:rPr lang="de-DE" sz="2100" dirty="0">
                <a:cs typeface="Tahoma" pitchFamily="34"/>
              </a:rPr>
              <a:t>, Κ. </a:t>
            </a:r>
            <a:r>
              <a:rPr lang="de-DE" sz="2100" dirty="0" err="1">
                <a:cs typeface="Tahoma" pitchFamily="34"/>
              </a:rPr>
              <a:t>Κρυστάλλης</a:t>
            </a:r>
            <a:r>
              <a:rPr lang="de-DE" sz="2100" dirty="0">
                <a:cs typeface="Tahoma" pitchFamily="34"/>
              </a:rPr>
              <a:t> (</a:t>
            </a:r>
            <a:r>
              <a:rPr lang="de-DE" sz="2100" dirty="0" err="1">
                <a:cs typeface="Tahoma" pitchFamily="34"/>
              </a:rPr>
              <a:t>přímá</a:t>
            </a:r>
            <a:r>
              <a:rPr lang="de-DE" sz="2100" dirty="0">
                <a:cs typeface="Tahoma" pitchFamily="34"/>
              </a:rPr>
              <a:t> </a:t>
            </a:r>
            <a:r>
              <a:rPr lang="de-DE" sz="2100" dirty="0" err="1">
                <a:cs typeface="Tahoma" pitchFamily="34"/>
              </a:rPr>
              <a:t>nápodoba</a:t>
            </a:r>
            <a:r>
              <a:rPr lang="de-DE" sz="2100" dirty="0">
                <a:cs typeface="Tahoma" pitchFamily="34"/>
              </a:rPr>
              <a:t> </a:t>
            </a:r>
            <a:r>
              <a:rPr lang="de-DE" sz="2100" dirty="0" err="1">
                <a:cs typeface="Tahoma" pitchFamily="34"/>
              </a:rPr>
              <a:t>lidové</a:t>
            </a:r>
            <a:r>
              <a:rPr lang="de-DE" sz="2100" dirty="0">
                <a:cs typeface="Tahoma" pitchFamily="34"/>
              </a:rPr>
              <a:t> </a:t>
            </a:r>
            <a:r>
              <a:rPr lang="de-DE" sz="2100" dirty="0" err="1">
                <a:cs typeface="Tahoma" pitchFamily="34"/>
              </a:rPr>
              <a:t>písně</a:t>
            </a:r>
            <a:r>
              <a:rPr lang="de-DE" sz="2100" dirty="0">
                <a:cs typeface="Tahoma" pitchFamily="34"/>
              </a:rPr>
              <a:t>)</a:t>
            </a: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100" b="1" dirty="0" err="1">
                <a:cs typeface="Tahoma" pitchFamily="34"/>
              </a:rPr>
              <a:t>Nejvýznamnější</a:t>
            </a:r>
            <a:r>
              <a:rPr lang="de-DE" sz="2100" b="1" dirty="0">
                <a:cs typeface="Tahoma" pitchFamily="34"/>
              </a:rPr>
              <a:t> </a:t>
            </a:r>
            <a:r>
              <a:rPr lang="de-DE" sz="2100" b="1" dirty="0" err="1">
                <a:cs typeface="Tahoma" pitchFamily="34"/>
              </a:rPr>
              <a:t>spisovatelé</a:t>
            </a:r>
            <a:r>
              <a:rPr lang="de-DE" sz="2100" b="1" dirty="0">
                <a:cs typeface="Tahoma" pitchFamily="34"/>
              </a:rPr>
              <a:t> </a:t>
            </a:r>
            <a:r>
              <a:rPr lang="de-DE" sz="2100" b="1" dirty="0" err="1">
                <a:cs typeface="Tahoma" pitchFamily="34"/>
              </a:rPr>
              <a:t>tyto</a:t>
            </a:r>
            <a:r>
              <a:rPr lang="de-DE" sz="2100" b="1" dirty="0">
                <a:cs typeface="Tahoma" pitchFamily="34"/>
              </a:rPr>
              <a:t> </a:t>
            </a:r>
            <a:r>
              <a:rPr lang="de-DE" sz="2100" b="1" dirty="0" err="1">
                <a:cs typeface="Tahoma" pitchFamily="34"/>
              </a:rPr>
              <a:t>dva</a:t>
            </a:r>
            <a:r>
              <a:rPr lang="de-DE" sz="2100" b="1" dirty="0">
                <a:cs typeface="Tahoma" pitchFamily="34"/>
              </a:rPr>
              <a:t> </a:t>
            </a:r>
            <a:r>
              <a:rPr lang="de-DE" sz="2100" b="1" dirty="0" err="1">
                <a:cs typeface="Tahoma" pitchFamily="34"/>
              </a:rPr>
              <a:t>proudy</a:t>
            </a:r>
            <a:r>
              <a:rPr lang="de-DE" sz="2100" b="1" dirty="0">
                <a:cs typeface="Tahoma" pitchFamily="34"/>
              </a:rPr>
              <a:t> </a:t>
            </a:r>
            <a:r>
              <a:rPr lang="de-DE" sz="2100" b="1" dirty="0" err="1">
                <a:cs typeface="Tahoma" pitchFamily="34"/>
              </a:rPr>
              <a:t>spojují</a:t>
            </a:r>
            <a:r>
              <a:rPr lang="de-DE" sz="2100" dirty="0">
                <a:cs typeface="Tahoma" pitchFamily="34"/>
              </a:rPr>
              <a:t>.</a:t>
            </a:r>
          </a:p>
          <a:p>
            <a:pPr marL="0" lvl="0" indent="0">
              <a:buNone/>
            </a:pPr>
            <a:endParaRPr lang="cs-CZ" sz="2200" dirty="0"/>
          </a:p>
        </p:txBody>
      </p:sp>
    </p:spTree>
    <p:extLst>
      <p:ext uri="{BB962C8B-B14F-4D97-AF65-F5344CB8AC3E}">
        <p14:creationId xmlns:p14="http://schemas.microsoft.com/office/powerpoint/2010/main" val="29533161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smtClean="0"/>
              <a:t>Začátky realismu – rozvoj folkloristiky</a:t>
            </a:r>
            <a:endParaRPr lang="el-GR" sz="3900" b="1" dirty="0"/>
          </a:p>
        </p:txBody>
      </p:sp>
      <p:sp>
        <p:nvSpPr>
          <p:cNvPr id="3" name="Zástupný symbol pro obsah 2"/>
          <p:cNvSpPr>
            <a:spLocks noGrp="1"/>
          </p:cNvSpPr>
          <p:nvPr>
            <p:ph idx="1"/>
          </p:nvPr>
        </p:nvSpPr>
        <p:spPr/>
        <p:txBody>
          <a:bodyPr>
            <a:noAutofit/>
          </a:bodyPr>
          <a:lstStyle/>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000" dirty="0" err="1">
                <a:cs typeface="Tahoma" pitchFamily="34"/>
              </a:rPr>
              <a:t>Zájem</a:t>
            </a:r>
            <a:r>
              <a:rPr lang="de-DE" sz="2000" dirty="0">
                <a:cs typeface="Tahoma" pitchFamily="34"/>
              </a:rPr>
              <a:t> o </a:t>
            </a:r>
            <a:r>
              <a:rPr lang="de-DE" sz="2000" dirty="0" err="1">
                <a:cs typeface="Tahoma" pitchFamily="34"/>
              </a:rPr>
              <a:t>lidovou</a:t>
            </a:r>
            <a:r>
              <a:rPr lang="de-DE" sz="2000" dirty="0">
                <a:cs typeface="Tahoma" pitchFamily="34"/>
              </a:rPr>
              <a:t> </a:t>
            </a:r>
            <a:r>
              <a:rPr lang="de-DE" sz="2000" dirty="0" err="1">
                <a:cs typeface="Tahoma" pitchFamily="34"/>
              </a:rPr>
              <a:t>slovesnost</a:t>
            </a:r>
            <a:r>
              <a:rPr lang="de-DE" sz="2000" dirty="0">
                <a:cs typeface="Tahoma" pitchFamily="34"/>
              </a:rPr>
              <a:t> </a:t>
            </a:r>
            <a:r>
              <a:rPr lang="de-DE" sz="2000" dirty="0" err="1">
                <a:cs typeface="Tahoma" pitchFamily="34"/>
              </a:rPr>
              <a:t>vychází</a:t>
            </a:r>
            <a:r>
              <a:rPr lang="de-DE" sz="2000" dirty="0">
                <a:cs typeface="Tahoma" pitchFamily="34"/>
              </a:rPr>
              <a:t> </a:t>
            </a:r>
            <a:r>
              <a:rPr lang="de-DE" sz="2000" dirty="0" err="1">
                <a:cs typeface="Tahoma" pitchFamily="34"/>
              </a:rPr>
              <a:t>ze</a:t>
            </a:r>
            <a:r>
              <a:rPr lang="de-DE" sz="2000" dirty="0">
                <a:cs typeface="Tahoma" pitchFamily="34"/>
              </a:rPr>
              <a:t> </a:t>
            </a:r>
            <a:r>
              <a:rPr lang="de-DE" sz="2000" dirty="0" err="1">
                <a:cs typeface="Tahoma" pitchFamily="34"/>
              </a:rPr>
              <a:t>snahy</a:t>
            </a:r>
            <a:r>
              <a:rPr lang="de-DE" sz="2000" dirty="0">
                <a:cs typeface="Tahoma" pitchFamily="34"/>
              </a:rPr>
              <a:t> </a:t>
            </a:r>
            <a:r>
              <a:rPr lang="de-DE" sz="2000" dirty="0" err="1">
                <a:cs typeface="Tahoma" pitchFamily="34"/>
              </a:rPr>
              <a:t>poznat</a:t>
            </a:r>
            <a:r>
              <a:rPr lang="de-DE" sz="2000" dirty="0">
                <a:cs typeface="Tahoma" pitchFamily="34"/>
              </a:rPr>
              <a:t> </a:t>
            </a:r>
            <a:r>
              <a:rPr lang="de-DE" sz="2000" b="1" dirty="0" err="1">
                <a:cs typeface="Tahoma" pitchFamily="34"/>
              </a:rPr>
              <a:t>kořeny</a:t>
            </a:r>
            <a:r>
              <a:rPr lang="de-DE" sz="2000" b="1" dirty="0">
                <a:cs typeface="Tahoma" pitchFamily="34"/>
              </a:rPr>
              <a:t> </a:t>
            </a:r>
            <a:r>
              <a:rPr lang="de-DE" sz="2000" b="1" dirty="0" err="1">
                <a:cs typeface="Tahoma" pitchFamily="34"/>
              </a:rPr>
              <a:t>vlastní</a:t>
            </a:r>
            <a:r>
              <a:rPr lang="de-DE" sz="2000" b="1" dirty="0">
                <a:cs typeface="Tahoma" pitchFamily="34"/>
              </a:rPr>
              <a:t> </a:t>
            </a:r>
            <a:r>
              <a:rPr lang="de-DE" sz="2000" b="1" dirty="0" err="1">
                <a:cs typeface="Tahoma" pitchFamily="34"/>
              </a:rPr>
              <a:t>minulosti</a:t>
            </a:r>
            <a:r>
              <a:rPr lang="de-DE" sz="2000" dirty="0">
                <a:cs typeface="Tahoma" pitchFamily="34"/>
              </a:rPr>
              <a:t>, </a:t>
            </a:r>
            <a:r>
              <a:rPr lang="de-DE" sz="2000" dirty="0" err="1">
                <a:cs typeface="Tahoma" pitchFamily="34"/>
              </a:rPr>
              <a:t>které</a:t>
            </a:r>
            <a:r>
              <a:rPr lang="de-DE" sz="2000" dirty="0">
                <a:cs typeface="Tahoma" pitchFamily="34"/>
              </a:rPr>
              <a:t> </a:t>
            </a:r>
            <a:r>
              <a:rPr lang="de-DE" sz="2000" b="1" dirty="0" err="1">
                <a:cs typeface="Tahoma" pitchFamily="34"/>
              </a:rPr>
              <a:t>nejsou</a:t>
            </a:r>
            <a:r>
              <a:rPr lang="de-DE" sz="2000" b="1" dirty="0">
                <a:cs typeface="Tahoma" pitchFamily="34"/>
              </a:rPr>
              <a:t> </a:t>
            </a:r>
            <a:r>
              <a:rPr lang="de-DE" sz="2000" b="1" dirty="0" err="1">
                <a:cs typeface="Tahoma" pitchFamily="34"/>
              </a:rPr>
              <a:t>hledány</a:t>
            </a:r>
            <a:r>
              <a:rPr lang="de-DE" sz="2000" b="1" dirty="0">
                <a:cs typeface="Tahoma" pitchFamily="34"/>
              </a:rPr>
              <a:t> </a:t>
            </a:r>
            <a:r>
              <a:rPr lang="de-DE" sz="2000" b="1" dirty="0" err="1">
                <a:cs typeface="Tahoma" pitchFamily="34"/>
              </a:rPr>
              <a:t>jako</a:t>
            </a:r>
            <a:r>
              <a:rPr lang="de-DE" sz="2000" b="1" dirty="0">
                <a:cs typeface="Tahoma" pitchFamily="34"/>
              </a:rPr>
              <a:t> </a:t>
            </a:r>
            <a:r>
              <a:rPr lang="de-DE" sz="2000" b="1" dirty="0" err="1">
                <a:cs typeface="Tahoma" pitchFamily="34"/>
              </a:rPr>
              <a:t>dřív</a:t>
            </a:r>
            <a:r>
              <a:rPr lang="de-DE" sz="2000" b="1" dirty="0">
                <a:cs typeface="Tahoma" pitchFamily="34"/>
              </a:rPr>
              <a:t> </a:t>
            </a:r>
            <a:r>
              <a:rPr lang="de-DE" sz="2000" b="1" dirty="0" err="1">
                <a:cs typeface="Tahoma" pitchFamily="34"/>
              </a:rPr>
              <a:t>jen</a:t>
            </a:r>
            <a:r>
              <a:rPr lang="de-DE" sz="2000" b="1" dirty="0">
                <a:cs typeface="Tahoma" pitchFamily="34"/>
              </a:rPr>
              <a:t> </a:t>
            </a:r>
            <a:r>
              <a:rPr lang="de-DE" sz="2000" b="1" dirty="0" err="1">
                <a:cs typeface="Tahoma" pitchFamily="34"/>
              </a:rPr>
              <a:t>ve</a:t>
            </a:r>
            <a:r>
              <a:rPr lang="de-DE" sz="2000" b="1" dirty="0">
                <a:cs typeface="Tahoma" pitchFamily="34"/>
              </a:rPr>
              <a:t> </a:t>
            </a:r>
            <a:r>
              <a:rPr lang="de-DE" sz="2000" b="1" dirty="0" err="1">
                <a:cs typeface="Tahoma" pitchFamily="34"/>
              </a:rPr>
              <a:t>starověku</a:t>
            </a:r>
            <a:r>
              <a:rPr lang="de-DE" sz="2000" b="1" dirty="0">
                <a:cs typeface="Tahoma" pitchFamily="34"/>
              </a:rPr>
              <a:t> a v </a:t>
            </a:r>
            <a:r>
              <a:rPr lang="de-DE" sz="2000" b="1" dirty="0" err="1">
                <a:cs typeface="Tahoma" pitchFamily="34"/>
              </a:rPr>
              <a:t>byzantském</a:t>
            </a:r>
            <a:r>
              <a:rPr lang="de-DE" sz="2000" b="1" dirty="0">
                <a:cs typeface="Tahoma" pitchFamily="34"/>
              </a:rPr>
              <a:t> </a:t>
            </a:r>
            <a:r>
              <a:rPr lang="de-DE" sz="2000" b="1" dirty="0" err="1">
                <a:cs typeface="Tahoma" pitchFamily="34"/>
              </a:rPr>
              <a:t>období</a:t>
            </a:r>
            <a:r>
              <a:rPr lang="de-DE" sz="2000" b="1" dirty="0">
                <a:cs typeface="Tahoma" pitchFamily="34"/>
              </a:rPr>
              <a:t>. </a:t>
            </a:r>
            <a:r>
              <a:rPr lang="de-DE" sz="2000" dirty="0" err="1">
                <a:cs typeface="Tahoma" pitchFamily="34"/>
              </a:rPr>
              <a:t>Důležitým</a:t>
            </a:r>
            <a:r>
              <a:rPr lang="de-DE" sz="2000" dirty="0">
                <a:cs typeface="Tahoma" pitchFamily="34"/>
              </a:rPr>
              <a:t> </a:t>
            </a:r>
            <a:r>
              <a:rPr lang="de-DE" sz="2000" dirty="0" err="1">
                <a:cs typeface="Tahoma" pitchFamily="34"/>
              </a:rPr>
              <a:t>pramenem</a:t>
            </a:r>
            <a:r>
              <a:rPr lang="de-DE" sz="2000" dirty="0">
                <a:cs typeface="Tahoma" pitchFamily="34"/>
              </a:rPr>
              <a:t> se </a:t>
            </a:r>
            <a:r>
              <a:rPr lang="de-DE" sz="2000" dirty="0" err="1">
                <a:cs typeface="Tahoma" pitchFamily="34"/>
              </a:rPr>
              <a:t>stávají</a:t>
            </a:r>
            <a:r>
              <a:rPr lang="de-DE" sz="2000" dirty="0">
                <a:cs typeface="Tahoma" pitchFamily="34"/>
              </a:rPr>
              <a:t> </a:t>
            </a:r>
            <a:r>
              <a:rPr lang="de-DE" sz="2000" dirty="0" err="1">
                <a:cs typeface="Tahoma" pitchFamily="34"/>
              </a:rPr>
              <a:t>l</a:t>
            </a:r>
            <a:r>
              <a:rPr lang="de-DE" sz="2000" b="1" dirty="0" err="1">
                <a:cs typeface="Tahoma" pitchFamily="34"/>
              </a:rPr>
              <a:t>idové</a:t>
            </a:r>
            <a:r>
              <a:rPr lang="de-DE" sz="2000" b="1" dirty="0">
                <a:cs typeface="Tahoma" pitchFamily="34"/>
              </a:rPr>
              <a:t> </a:t>
            </a:r>
            <a:r>
              <a:rPr lang="de-DE" sz="2000" b="1" dirty="0" err="1">
                <a:cs typeface="Tahoma" pitchFamily="34"/>
              </a:rPr>
              <a:t>písně</a:t>
            </a:r>
            <a:r>
              <a:rPr lang="de-DE" sz="2000" b="1" dirty="0">
                <a:cs typeface="Tahoma" pitchFamily="34"/>
              </a:rPr>
              <a:t>, </a:t>
            </a:r>
            <a:r>
              <a:rPr lang="de-DE" sz="2000" b="1" dirty="0" err="1">
                <a:cs typeface="Tahoma" pitchFamily="34"/>
              </a:rPr>
              <a:t>pohádky</a:t>
            </a:r>
            <a:r>
              <a:rPr lang="de-DE" sz="2000" b="1" dirty="0">
                <a:cs typeface="Tahoma" pitchFamily="34"/>
              </a:rPr>
              <a:t> a </a:t>
            </a:r>
            <a:r>
              <a:rPr lang="de-DE" sz="2000" b="1" dirty="0" err="1">
                <a:cs typeface="Tahoma" pitchFamily="34"/>
              </a:rPr>
              <a:t>legendy</a:t>
            </a:r>
            <a:r>
              <a:rPr lang="de-DE" sz="2000" dirty="0">
                <a:cs typeface="Tahoma" pitchFamily="34"/>
              </a:rPr>
              <a:t>.</a:t>
            </a: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de-DE" sz="2000" dirty="0">
              <a:cs typeface="Tahoma" pitchFamily="34"/>
            </a:endParaRP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000" b="1" dirty="0">
                <a:cs typeface="Tahoma" pitchFamily="34"/>
              </a:rPr>
              <a:t>Nikolaos </a:t>
            </a:r>
            <a:r>
              <a:rPr lang="de-DE" sz="2000" b="1" dirty="0" err="1">
                <a:cs typeface="Tahoma" pitchFamily="34"/>
              </a:rPr>
              <a:t>Politis</a:t>
            </a:r>
            <a:r>
              <a:rPr lang="de-DE" sz="2000" dirty="0">
                <a:cs typeface="Tahoma" pitchFamily="34"/>
              </a:rPr>
              <a:t> (1852 – 1921) - </a:t>
            </a:r>
            <a:r>
              <a:rPr lang="de-DE" sz="2000" dirty="0" err="1">
                <a:cs typeface="Tahoma" pitchFamily="34"/>
              </a:rPr>
              <a:t>zakladatel</a:t>
            </a:r>
            <a:r>
              <a:rPr lang="de-DE" sz="2000" dirty="0">
                <a:cs typeface="Tahoma" pitchFamily="34"/>
              </a:rPr>
              <a:t> </a:t>
            </a:r>
            <a:r>
              <a:rPr lang="de-DE" sz="2000" dirty="0" err="1">
                <a:cs typeface="Tahoma" pitchFamily="34"/>
              </a:rPr>
              <a:t>novořecké</a:t>
            </a:r>
            <a:r>
              <a:rPr lang="de-DE" sz="2000" dirty="0">
                <a:cs typeface="Tahoma" pitchFamily="34"/>
              </a:rPr>
              <a:t> </a:t>
            </a:r>
            <a:r>
              <a:rPr lang="de-DE" sz="2000" dirty="0" err="1">
                <a:cs typeface="Tahoma" pitchFamily="34"/>
              </a:rPr>
              <a:t>folkloristiky</a:t>
            </a:r>
            <a:endParaRPr lang="de-DE" sz="2000" dirty="0">
              <a:cs typeface="Tahoma" pitchFamily="34"/>
            </a:endParaRPr>
          </a:p>
          <a:p>
            <a:pP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000" dirty="0" err="1" smtClean="0">
                <a:cs typeface="Tahoma" pitchFamily="34"/>
              </a:rPr>
              <a:t>podpora</a:t>
            </a:r>
            <a:r>
              <a:rPr lang="de-DE" sz="2000" dirty="0" smtClean="0">
                <a:cs typeface="Tahoma" pitchFamily="34"/>
              </a:rPr>
              <a:t> </a:t>
            </a:r>
            <a:r>
              <a:rPr lang="de-DE" sz="2000" dirty="0" err="1">
                <a:cs typeface="Tahoma" pitchFamily="34"/>
              </a:rPr>
              <a:t>realistické</a:t>
            </a:r>
            <a:r>
              <a:rPr lang="de-DE" sz="2000" dirty="0">
                <a:cs typeface="Tahoma" pitchFamily="34"/>
              </a:rPr>
              <a:t> </a:t>
            </a:r>
            <a:r>
              <a:rPr lang="de-DE" sz="2000" dirty="0" err="1">
                <a:cs typeface="Tahoma" pitchFamily="34"/>
              </a:rPr>
              <a:t>prózy</a:t>
            </a:r>
            <a:endParaRPr lang="de-DE" sz="2000" dirty="0">
              <a:cs typeface="Tahoma" pitchFamily="34"/>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0340" y="2563905"/>
            <a:ext cx="2693834" cy="3845859"/>
          </a:xfrm>
          <a:prstGeom prst="rect">
            <a:avLst/>
          </a:prstGeom>
        </p:spPr>
      </p:pic>
    </p:spTree>
    <p:extLst>
      <p:ext uri="{BB962C8B-B14F-4D97-AF65-F5344CB8AC3E}">
        <p14:creationId xmlns:p14="http://schemas.microsoft.com/office/powerpoint/2010/main" val="8820849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smtClean="0"/>
              <a:t>H</a:t>
            </a:r>
            <a:r>
              <a:rPr lang="el-GR" sz="3600" b="1" dirty="0" smtClean="0"/>
              <a:t>θογραφία (ήθος – γράφω)</a:t>
            </a:r>
            <a:endParaRPr lang="el-GR" sz="3900" b="1" dirty="0"/>
          </a:p>
        </p:txBody>
      </p:sp>
      <p:sp>
        <p:nvSpPr>
          <p:cNvPr id="3" name="Zástupný symbol pro obsah 2"/>
          <p:cNvSpPr>
            <a:spLocks noGrp="1"/>
          </p:cNvSpPr>
          <p:nvPr>
            <p:ph idx="1"/>
          </p:nvPr>
        </p:nvSpPr>
        <p:spPr/>
        <p:txBody>
          <a:bodyPr>
            <a:noAutofit/>
          </a:bodyPr>
          <a:lstStyle/>
          <a:p>
            <a:pPr lvl="0"/>
            <a:r>
              <a:rPr lang="cs-CZ" sz="2000" dirty="0"/>
              <a:t>1880 – 1930</a:t>
            </a:r>
          </a:p>
          <a:p>
            <a:pPr lvl="0"/>
            <a:r>
              <a:rPr lang="cs-CZ" sz="2000" dirty="0"/>
              <a:t>- </a:t>
            </a:r>
            <a:r>
              <a:rPr lang="cs-CZ" sz="2000" i="1" dirty="0" err="1"/>
              <a:t>Λεξικό</a:t>
            </a:r>
            <a:r>
              <a:rPr lang="cs-CZ" sz="2000" i="1" dirty="0"/>
              <a:t> </a:t>
            </a:r>
            <a:r>
              <a:rPr lang="cs-CZ" sz="2000" i="1" dirty="0" err="1"/>
              <a:t>της</a:t>
            </a:r>
            <a:r>
              <a:rPr lang="cs-CZ" sz="2000" i="1" dirty="0"/>
              <a:t> </a:t>
            </a:r>
            <a:r>
              <a:rPr lang="cs-CZ" sz="2000" i="1" dirty="0" err="1"/>
              <a:t>νεοελληνικής</a:t>
            </a:r>
            <a:r>
              <a:rPr lang="cs-CZ" sz="2000" i="1" dirty="0"/>
              <a:t> </a:t>
            </a:r>
            <a:r>
              <a:rPr lang="cs-CZ" sz="2000" i="1" dirty="0" err="1"/>
              <a:t>λογοτεχνί</a:t>
            </a:r>
            <a:r>
              <a:rPr lang="cs-CZ" sz="2000" i="1" dirty="0"/>
              <a:t>ας</a:t>
            </a:r>
            <a:r>
              <a:rPr lang="cs-CZ" sz="2000" dirty="0"/>
              <a:t> (Πατάκης, 2007):</a:t>
            </a:r>
          </a:p>
          <a:p>
            <a:pPr marL="0" lvl="0" indent="0">
              <a:buNone/>
            </a:pPr>
            <a:r>
              <a:rPr lang="cs-CZ" sz="2000" dirty="0" err="1"/>
              <a:t>Κυρίως</a:t>
            </a:r>
            <a:r>
              <a:rPr lang="cs-CZ" sz="2000" dirty="0"/>
              <a:t> </a:t>
            </a:r>
            <a:r>
              <a:rPr lang="cs-CZ" sz="2000" b="1" dirty="0" err="1"/>
              <a:t>διηγήμ</a:t>
            </a:r>
            <a:r>
              <a:rPr lang="cs-CZ" sz="2000" b="1" dirty="0"/>
              <a:t>ατα</a:t>
            </a:r>
            <a:r>
              <a:rPr lang="cs-CZ" sz="2000" dirty="0"/>
              <a:t> με υπόθεση αντλημένη από τη </a:t>
            </a:r>
            <a:r>
              <a:rPr lang="cs-CZ" sz="2000" b="1" dirty="0"/>
              <a:t>σύγχρονη</a:t>
            </a:r>
            <a:r>
              <a:rPr lang="cs-CZ" sz="2000" dirty="0"/>
              <a:t> (</a:t>
            </a:r>
            <a:r>
              <a:rPr lang="cs-CZ" sz="2000" b="1" dirty="0"/>
              <a:t>αγροτική</a:t>
            </a:r>
            <a:r>
              <a:rPr lang="cs-CZ" sz="2000" dirty="0"/>
              <a:t> κυρίως)</a:t>
            </a:r>
            <a:r>
              <a:rPr lang="cs-CZ" sz="2000" b="1" dirty="0"/>
              <a:t> πραγματικότητα</a:t>
            </a:r>
            <a:r>
              <a:rPr lang="cs-CZ" sz="2000" dirty="0"/>
              <a:t> της ελληνικής επαρχίας, περιγραφή </a:t>
            </a:r>
            <a:r>
              <a:rPr lang="cs-CZ" sz="2000" b="1" dirty="0"/>
              <a:t>ανθρώπινων τύπων</a:t>
            </a:r>
            <a:r>
              <a:rPr lang="cs-CZ" sz="2000" dirty="0"/>
              <a:t> αυτής της επαρχίας αλλά και </a:t>
            </a:r>
            <a:r>
              <a:rPr lang="cs-CZ" sz="2000" b="1" dirty="0"/>
              <a:t>συνηθισμένων γεγονότων</a:t>
            </a:r>
            <a:r>
              <a:rPr lang="cs-CZ" sz="2000" dirty="0"/>
              <a:t> εμπλουτισμένων με πλούσιο </a:t>
            </a:r>
            <a:r>
              <a:rPr lang="cs-CZ" sz="2000" b="1" dirty="0"/>
              <a:t>λαογραφικό υλικό</a:t>
            </a:r>
            <a:r>
              <a:rPr lang="cs-CZ" sz="2000" dirty="0"/>
              <a:t>, και με οπτική όχι πάντοτε καθαρά ρεαλιστική, αλλά πολές φορές εξιδανικευτική.</a:t>
            </a:r>
          </a:p>
          <a:p>
            <a:pPr lvl="0"/>
            <a:r>
              <a:rPr lang="cs-CZ" sz="2000" u="sng" dirty="0" err="1"/>
              <a:t>Ηθογρ</a:t>
            </a:r>
            <a:r>
              <a:rPr lang="cs-CZ" sz="2000" u="sng" dirty="0"/>
              <a:t>αφία</a:t>
            </a:r>
            <a:r>
              <a:rPr lang="cs-CZ" sz="2000" dirty="0"/>
              <a:t>:</a:t>
            </a:r>
          </a:p>
          <a:p>
            <a:pPr lvl="0"/>
            <a:r>
              <a:rPr lang="el-GR" sz="2000" dirty="0" smtClean="0"/>
              <a:t>α</a:t>
            </a:r>
            <a:r>
              <a:rPr lang="cs-CZ" sz="2000" dirty="0" err="1" smtClean="0"/>
              <a:t>γροτική</a:t>
            </a:r>
            <a:r>
              <a:rPr lang="el-GR" sz="2000" dirty="0" smtClean="0"/>
              <a:t>/</a:t>
            </a:r>
            <a:r>
              <a:rPr lang="cs-CZ" sz="2000" dirty="0" smtClean="0"/>
              <a:t>venkova </a:t>
            </a:r>
            <a:r>
              <a:rPr lang="cs-CZ" sz="2000" u="sng" dirty="0"/>
              <a:t>vs.</a:t>
            </a:r>
            <a:r>
              <a:rPr lang="cs-CZ" sz="2000" dirty="0"/>
              <a:t> </a:t>
            </a:r>
            <a:r>
              <a:rPr lang="el-GR" sz="2000" dirty="0" smtClean="0"/>
              <a:t>α</a:t>
            </a:r>
            <a:r>
              <a:rPr lang="cs-CZ" sz="2000" dirty="0" err="1" smtClean="0"/>
              <a:t>στική</a:t>
            </a:r>
            <a:r>
              <a:rPr lang="cs-CZ" sz="2000" dirty="0" smtClean="0"/>
              <a:t>/města</a:t>
            </a:r>
            <a:endParaRPr lang="cs-CZ" sz="2000" dirty="0"/>
          </a:p>
          <a:p>
            <a:pPr lvl="0"/>
            <a:r>
              <a:rPr lang="cs-CZ" sz="2000" dirty="0" err="1"/>
              <a:t>ειδυλλι</a:t>
            </a:r>
            <a:r>
              <a:rPr lang="cs-CZ" sz="2000" dirty="0"/>
              <a:t>ακή/λαογρααφική (Γ. </a:t>
            </a:r>
            <a:r>
              <a:rPr lang="cs-CZ" sz="2000" dirty="0" err="1"/>
              <a:t>Δροσίνης</a:t>
            </a:r>
            <a:r>
              <a:rPr lang="cs-CZ" sz="2000" dirty="0"/>
              <a:t>) vs. </a:t>
            </a:r>
            <a:r>
              <a:rPr lang="cs-CZ" sz="2000" dirty="0" err="1"/>
              <a:t>ρε</a:t>
            </a:r>
            <a:r>
              <a:rPr lang="cs-CZ" sz="2000" dirty="0"/>
              <a:t>αλιστική/νατουραλιστική (Βιζυηνός, Παπαδιαμάντης, Καρκαβίτσας // Χενόπουλος, Χατζόπουλος, Θεοτόκης)</a:t>
            </a:r>
          </a:p>
        </p:txBody>
      </p:sp>
    </p:spTree>
    <p:extLst>
      <p:ext uri="{BB962C8B-B14F-4D97-AF65-F5344CB8AC3E}">
        <p14:creationId xmlns:p14="http://schemas.microsoft.com/office/powerpoint/2010/main" val="35027220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err="1"/>
              <a:t>Γεώργιος</a:t>
            </a:r>
            <a:r>
              <a:rPr lang="cs-CZ" sz="3600" b="1" dirty="0"/>
              <a:t> </a:t>
            </a:r>
            <a:r>
              <a:rPr lang="cs-CZ" sz="3600" b="1" dirty="0" err="1"/>
              <a:t>Βιζυηνός</a:t>
            </a:r>
            <a:r>
              <a:rPr lang="cs-CZ" sz="3600" b="1" dirty="0"/>
              <a:t> (1849-1896)</a:t>
            </a:r>
            <a:endParaRPr lang="el-GR" sz="3900" b="1" dirty="0"/>
          </a:p>
        </p:txBody>
      </p:sp>
      <p:sp>
        <p:nvSpPr>
          <p:cNvPr id="3" name="Zástupný symbol pro obsah 2"/>
          <p:cNvSpPr>
            <a:spLocks noGrp="1"/>
          </p:cNvSpPr>
          <p:nvPr>
            <p:ph idx="1"/>
          </p:nvPr>
        </p:nvSpPr>
        <p:spPr/>
        <p:txBody>
          <a:bodyPr>
            <a:noAutofit/>
          </a:bodyPr>
          <a:lstStyle/>
          <a:p>
            <a:pPr lvl="0">
              <a:buFontTx/>
              <a:buChar char="-"/>
            </a:pPr>
            <a:r>
              <a:rPr lang="cs-CZ" sz="2000" dirty="0" err="1" smtClean="0"/>
              <a:t>Βιζύη</a:t>
            </a:r>
            <a:r>
              <a:rPr lang="el-GR" sz="2000" dirty="0" smtClean="0"/>
              <a:t>, </a:t>
            </a:r>
            <a:r>
              <a:rPr lang="cs-CZ" sz="2000" dirty="0" smtClean="0"/>
              <a:t>studia </a:t>
            </a:r>
            <a:r>
              <a:rPr lang="cs-CZ" sz="2000" dirty="0"/>
              <a:t>v Konstantinopoli, Kypr, </a:t>
            </a:r>
            <a:r>
              <a:rPr lang="cs-CZ" sz="2000" dirty="0" err="1" smtClean="0"/>
              <a:t>Německο</a:t>
            </a:r>
            <a:r>
              <a:rPr lang="el-GR" sz="2000" dirty="0" smtClean="0"/>
              <a:t>, </a:t>
            </a:r>
            <a:r>
              <a:rPr lang="cs-CZ" sz="2000" dirty="0" smtClean="0"/>
              <a:t>- </a:t>
            </a:r>
            <a:r>
              <a:rPr lang="cs-CZ" sz="2000" dirty="0"/>
              <a:t>pobyt v Aténách, </a:t>
            </a:r>
            <a:endParaRPr lang="el-GR" sz="2000" dirty="0" smtClean="0"/>
          </a:p>
          <a:p>
            <a:pPr marL="0" lvl="0" indent="0">
              <a:buNone/>
            </a:pPr>
            <a:r>
              <a:rPr lang="el-GR" sz="2000" dirty="0"/>
              <a:t> </a:t>
            </a:r>
            <a:r>
              <a:rPr lang="el-GR" sz="2000" dirty="0" smtClean="0"/>
              <a:t>   </a:t>
            </a:r>
            <a:r>
              <a:rPr lang="cs-CZ" sz="2000" dirty="0" smtClean="0"/>
              <a:t>Paříži</a:t>
            </a:r>
            <a:r>
              <a:rPr lang="cs-CZ" sz="2000" dirty="0"/>
              <a:t>, Londýně</a:t>
            </a:r>
          </a:p>
          <a:p>
            <a:pPr marL="0" lvl="0" indent="0">
              <a:buNone/>
            </a:pPr>
            <a:r>
              <a:rPr lang="cs-CZ" sz="2000" dirty="0"/>
              <a:t>- básník i prozaik</a:t>
            </a:r>
          </a:p>
          <a:p>
            <a:pPr marL="0" lvl="0" indent="0">
              <a:buNone/>
            </a:pPr>
            <a:r>
              <a:rPr lang="cs-CZ" sz="2000" u="sng" dirty="0" smtClean="0"/>
              <a:t>Povídky</a:t>
            </a:r>
            <a:r>
              <a:rPr lang="cs-CZ" sz="2000" u="sng" dirty="0"/>
              <a:t>:</a:t>
            </a:r>
          </a:p>
          <a:p>
            <a:pPr marL="0" lvl="0" indent="0">
              <a:buNone/>
            </a:pPr>
            <a:r>
              <a:rPr lang="cs-CZ" sz="2000" dirty="0"/>
              <a:t>- </a:t>
            </a:r>
            <a:r>
              <a:rPr lang="cs-CZ" sz="2000" b="1" dirty="0" err="1"/>
              <a:t>psychol</a:t>
            </a:r>
            <a:r>
              <a:rPr lang="cs-CZ" sz="2000" b="1" dirty="0"/>
              <a:t>. portréty hrdinů</a:t>
            </a:r>
            <a:r>
              <a:rPr lang="cs-CZ" sz="2000" dirty="0"/>
              <a:t> v mezních, osudových okamžicích</a:t>
            </a:r>
          </a:p>
          <a:p>
            <a:pPr marL="0" lvl="0" indent="0">
              <a:buNone/>
            </a:pPr>
            <a:r>
              <a:rPr lang="cs-CZ" sz="2000" dirty="0"/>
              <a:t>- metoda </a:t>
            </a:r>
            <a:r>
              <a:rPr lang="cs-CZ" sz="2000" b="1" dirty="0"/>
              <a:t>detektivní literatury</a:t>
            </a:r>
            <a:r>
              <a:rPr lang="cs-CZ" sz="2000" dirty="0"/>
              <a:t>:</a:t>
            </a:r>
          </a:p>
          <a:p>
            <a:pPr marL="0" lvl="0" indent="0">
              <a:buNone/>
            </a:pPr>
            <a:r>
              <a:rPr lang="cs-CZ" sz="2000" dirty="0"/>
              <a:t>     - zápletka - záhada</a:t>
            </a:r>
          </a:p>
          <a:p>
            <a:pPr marL="0" lvl="0" indent="0">
              <a:buNone/>
            </a:pPr>
            <a:r>
              <a:rPr lang="cs-CZ" sz="2000" dirty="0"/>
              <a:t>     - názvy: </a:t>
            </a:r>
            <a:r>
              <a:rPr lang="cs-CZ" sz="2000" i="1" dirty="0" err="1"/>
              <a:t>Το</a:t>
            </a:r>
            <a:r>
              <a:rPr lang="cs-CZ" sz="2000" i="1" dirty="0"/>
              <a:t> α</a:t>
            </a:r>
            <a:r>
              <a:rPr lang="cs-CZ" sz="2000" i="1" dirty="0" err="1"/>
              <a:t>μάρτημ</a:t>
            </a:r>
            <a:r>
              <a:rPr lang="cs-CZ" sz="2000" i="1" dirty="0"/>
              <a:t>α της μητρός μου, Ποιος ήταν ο φονεύς   του αδερφού μου, Αι συνέπειαι της παλαιάς ιστορίας</a:t>
            </a:r>
          </a:p>
          <a:p>
            <a:pPr marL="0" lvl="0" indent="0">
              <a:buNone/>
            </a:pPr>
            <a:r>
              <a:rPr lang="cs-CZ" sz="2000" dirty="0"/>
              <a:t>     - pravděpodobnost, nejistota</a:t>
            </a:r>
          </a:p>
          <a:p>
            <a:pPr marL="0" lvl="0" indent="0">
              <a:buNone/>
            </a:pPr>
            <a:r>
              <a:rPr lang="cs-CZ" sz="2000" dirty="0"/>
              <a:t>     - zvyšování napětí</a:t>
            </a:r>
          </a:p>
        </p:txBody>
      </p:sp>
      <p:pic>
        <p:nvPicPr>
          <p:cNvPr id="4" name="Obrázek 3">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8918400" y="1825625"/>
            <a:ext cx="2123280" cy="2674440"/>
          </a:xfrm>
          <a:prstGeom prst="rect">
            <a:avLst/>
          </a:prstGeom>
          <a:noFill/>
          <a:ln>
            <a:noFill/>
          </a:ln>
        </p:spPr>
      </p:pic>
    </p:spTree>
    <p:extLst>
      <p:ext uri="{BB962C8B-B14F-4D97-AF65-F5344CB8AC3E}">
        <p14:creationId xmlns:p14="http://schemas.microsoft.com/office/powerpoint/2010/main" val="882590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err="1"/>
              <a:t>Γεώργιος</a:t>
            </a:r>
            <a:r>
              <a:rPr lang="cs-CZ" sz="3600" b="1" dirty="0"/>
              <a:t> </a:t>
            </a:r>
            <a:r>
              <a:rPr lang="cs-CZ" sz="3600" b="1" dirty="0" err="1"/>
              <a:t>Βιζυηνός</a:t>
            </a:r>
            <a:r>
              <a:rPr lang="cs-CZ" sz="3600" b="1" dirty="0"/>
              <a:t> (1849-1896)</a:t>
            </a:r>
            <a:endParaRPr lang="el-GR" sz="3900" b="1" dirty="0"/>
          </a:p>
        </p:txBody>
      </p:sp>
      <p:sp>
        <p:nvSpPr>
          <p:cNvPr id="3" name="Zástupný symbol pro obsah 2"/>
          <p:cNvSpPr>
            <a:spLocks noGrp="1"/>
          </p:cNvSpPr>
          <p:nvPr>
            <p:ph idx="1"/>
          </p:nvPr>
        </p:nvSpPr>
        <p:spPr/>
        <p:txBody>
          <a:bodyPr>
            <a:noAutofit/>
          </a:bodyPr>
          <a:lstStyle/>
          <a:p>
            <a:pPr lvl="0"/>
            <a:r>
              <a:rPr lang="cs-CZ" sz="2000" dirty="0" smtClean="0"/>
              <a:t>stálé </a:t>
            </a:r>
            <a:r>
              <a:rPr lang="cs-CZ" sz="2000" dirty="0"/>
              <a:t>téma viny a trestu, viny a neviny</a:t>
            </a:r>
          </a:p>
          <a:p>
            <a:pPr lvl="0"/>
            <a:r>
              <a:rPr lang="cs-CZ" sz="2000" dirty="0" err="1" smtClean="0"/>
              <a:t>ich</a:t>
            </a:r>
            <a:r>
              <a:rPr lang="cs-CZ" sz="2000" dirty="0" smtClean="0"/>
              <a:t> </a:t>
            </a:r>
            <a:r>
              <a:rPr lang="cs-CZ" sz="2000" dirty="0"/>
              <a:t>forma</a:t>
            </a:r>
          </a:p>
          <a:p>
            <a:pPr lvl="0"/>
            <a:r>
              <a:rPr lang="cs-CZ" sz="2000" dirty="0" smtClean="0"/>
              <a:t>střídání </a:t>
            </a:r>
            <a:r>
              <a:rPr lang="cs-CZ" sz="2000" dirty="0"/>
              <a:t>vypravěčských postupů – shrnutí, rozvinutí scény</a:t>
            </a:r>
          </a:p>
          <a:p>
            <a:pPr lvl="0"/>
            <a:endParaRPr lang="cs-CZ" sz="2000" dirty="0"/>
          </a:p>
          <a:p>
            <a:pPr lvl="0"/>
            <a:r>
              <a:rPr lang="cs-CZ" sz="2000" dirty="0"/>
              <a:t>Jazyk:</a:t>
            </a:r>
          </a:p>
          <a:p>
            <a:pPr lvl="0"/>
            <a:r>
              <a:rPr lang="cs-CZ" sz="2000" dirty="0"/>
              <a:t>Prolínání </a:t>
            </a:r>
            <a:r>
              <a:rPr lang="cs-CZ" sz="2000" dirty="0" err="1"/>
              <a:t>katharevusy</a:t>
            </a:r>
            <a:r>
              <a:rPr lang="cs-CZ" sz="2000" dirty="0"/>
              <a:t> (popisy) a </a:t>
            </a:r>
            <a:r>
              <a:rPr lang="cs-CZ" sz="2000" dirty="0" err="1"/>
              <a:t>dimotiki</a:t>
            </a:r>
            <a:r>
              <a:rPr lang="cs-CZ" sz="2000" dirty="0"/>
              <a:t> (dialogy)</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06" y="1479177"/>
            <a:ext cx="2695575" cy="3810000"/>
          </a:xfrm>
          <a:prstGeom prst="rect">
            <a:avLst/>
          </a:prstGeom>
        </p:spPr>
      </p:pic>
    </p:spTree>
    <p:extLst>
      <p:ext uri="{BB962C8B-B14F-4D97-AF65-F5344CB8AC3E}">
        <p14:creationId xmlns:p14="http://schemas.microsoft.com/office/powerpoint/2010/main" val="37768304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
            </a:r>
            <a:br>
              <a:rPr lang="cs-CZ" sz="3600" b="1" dirty="0"/>
            </a:br>
            <a:r>
              <a:rPr lang="cs-CZ" sz="3600" b="1" dirty="0" err="1"/>
              <a:t>Αλέξ</a:t>
            </a:r>
            <a:r>
              <a:rPr lang="cs-CZ" sz="3600" b="1" dirty="0"/>
              <a:t>ανδρος Παπαδιαμάντης</a:t>
            </a:r>
            <a:r>
              <a:rPr lang="cs-CZ" sz="3600" dirty="0"/>
              <a:t> (1851-1911)</a:t>
            </a:r>
            <a:endParaRPr lang="el-GR" sz="3900" b="1" dirty="0"/>
          </a:p>
        </p:txBody>
      </p:sp>
      <p:sp>
        <p:nvSpPr>
          <p:cNvPr id="3" name="Zástupný symbol pro obsah 2"/>
          <p:cNvSpPr>
            <a:spLocks noGrp="1"/>
          </p:cNvSpPr>
          <p:nvPr>
            <p:ph idx="1"/>
          </p:nvPr>
        </p:nvSpPr>
        <p:spPr/>
        <p:txBody>
          <a:bodyPr>
            <a:noAutofit/>
          </a:bodyPr>
          <a:lstStyle/>
          <a:p>
            <a:pPr lvl="0"/>
            <a:r>
              <a:rPr lang="cs-CZ" sz="2000" dirty="0"/>
              <a:t>ostrov </a:t>
            </a:r>
            <a:r>
              <a:rPr lang="cs-CZ" sz="2000" dirty="0" err="1"/>
              <a:t>Skiathos</a:t>
            </a:r>
            <a:r>
              <a:rPr lang="cs-CZ" sz="2000" dirty="0"/>
              <a:t>, otec kněz</a:t>
            </a:r>
          </a:p>
          <a:p>
            <a:pPr lvl="0"/>
            <a:r>
              <a:rPr lang="cs-CZ" sz="2000" dirty="0" smtClean="0"/>
              <a:t>nedokončená </a:t>
            </a:r>
            <a:r>
              <a:rPr lang="cs-CZ" sz="2000" dirty="0"/>
              <a:t>studia, překlady, první profesionální spisovatel</a:t>
            </a:r>
          </a:p>
          <a:p>
            <a:pPr lvl="0"/>
            <a:r>
              <a:rPr lang="cs-CZ" sz="2000" b="1" dirty="0"/>
              <a:t>Romány: </a:t>
            </a:r>
            <a:r>
              <a:rPr lang="cs-CZ" sz="2000" dirty="0"/>
              <a:t>  </a:t>
            </a:r>
          </a:p>
          <a:p>
            <a:pPr lvl="0"/>
            <a:r>
              <a:rPr lang="cs-CZ" sz="2000" i="1" dirty="0"/>
              <a:t>Η </a:t>
            </a:r>
            <a:r>
              <a:rPr lang="cs-CZ" sz="2000" i="1" dirty="0" err="1"/>
              <a:t>Μετ</a:t>
            </a:r>
            <a:r>
              <a:rPr lang="cs-CZ" sz="2000" i="1" dirty="0"/>
              <a:t>ανάστις</a:t>
            </a:r>
            <a:r>
              <a:rPr lang="cs-CZ" sz="2000" dirty="0"/>
              <a:t> (1880)</a:t>
            </a:r>
          </a:p>
          <a:p>
            <a:pPr lvl="0"/>
            <a:r>
              <a:rPr lang="cs-CZ" sz="2000" i="1" dirty="0" err="1"/>
              <a:t>Οι</a:t>
            </a:r>
            <a:r>
              <a:rPr lang="cs-CZ" sz="2000" i="1" dirty="0"/>
              <a:t> </a:t>
            </a:r>
            <a:r>
              <a:rPr lang="cs-CZ" sz="2000" i="1" dirty="0" err="1"/>
              <a:t>Έμ</a:t>
            </a:r>
            <a:r>
              <a:rPr lang="cs-CZ" sz="2000" i="1" dirty="0"/>
              <a:t>ποροι των Εθνών</a:t>
            </a:r>
            <a:r>
              <a:rPr lang="cs-CZ" sz="2000" dirty="0"/>
              <a:t> (1883)  </a:t>
            </a:r>
          </a:p>
          <a:p>
            <a:pPr lvl="0"/>
            <a:r>
              <a:rPr lang="cs-CZ" sz="2000" i="1" dirty="0"/>
              <a:t>Η </a:t>
            </a:r>
            <a:r>
              <a:rPr lang="cs-CZ" sz="2000" i="1" dirty="0" err="1"/>
              <a:t>Γυφτο</a:t>
            </a:r>
            <a:r>
              <a:rPr lang="cs-CZ" sz="2000" i="1" dirty="0"/>
              <a:t>πούλα</a:t>
            </a:r>
            <a:r>
              <a:rPr lang="cs-CZ" sz="2000" dirty="0"/>
              <a:t> (1884)</a:t>
            </a:r>
          </a:p>
          <a:p>
            <a:pPr lvl="0"/>
            <a:r>
              <a:rPr lang="cs-CZ" sz="2000" b="1" dirty="0"/>
              <a:t>Povídky:</a:t>
            </a:r>
          </a:p>
          <a:p>
            <a:pPr lvl="0"/>
            <a:r>
              <a:rPr lang="cs-CZ" sz="2000" i="1" dirty="0" err="1"/>
              <a:t>Το</a:t>
            </a:r>
            <a:r>
              <a:rPr lang="cs-CZ" sz="2000" i="1" dirty="0"/>
              <a:t> </a:t>
            </a:r>
            <a:r>
              <a:rPr lang="cs-CZ" sz="2000" i="1" dirty="0" err="1"/>
              <a:t>Χριστόψωμο</a:t>
            </a:r>
            <a:r>
              <a:rPr lang="cs-CZ" sz="2000" dirty="0"/>
              <a:t> (1887)</a:t>
            </a:r>
          </a:p>
          <a:p>
            <a:pPr lvl="0"/>
            <a:r>
              <a:rPr lang="cs-CZ" sz="2000" i="1" dirty="0" err="1"/>
              <a:t>Ρόδιν</a:t>
            </a:r>
            <a:r>
              <a:rPr lang="cs-CZ" sz="2000" i="1" dirty="0"/>
              <a:t>α ακρογιάλια</a:t>
            </a:r>
            <a:r>
              <a:rPr lang="cs-CZ" sz="2000" dirty="0"/>
              <a:t> (1907)</a:t>
            </a:r>
          </a:p>
          <a:p>
            <a:pPr lvl="0"/>
            <a:r>
              <a:rPr lang="cs-CZ" sz="2000" i="1" dirty="0"/>
              <a:t>Η </a:t>
            </a:r>
            <a:r>
              <a:rPr lang="cs-CZ" sz="2000" i="1" dirty="0" err="1"/>
              <a:t>Φώνισσ</a:t>
            </a:r>
            <a:r>
              <a:rPr lang="cs-CZ" sz="2000" i="1" dirty="0"/>
              <a:t>α</a:t>
            </a:r>
            <a:r>
              <a:rPr lang="cs-CZ" sz="2000" dirty="0"/>
              <a:t> (1903)</a:t>
            </a:r>
          </a:p>
          <a:p>
            <a:pPr lvl="0"/>
            <a:r>
              <a:rPr lang="cs-CZ" sz="2000" dirty="0"/>
              <a:t>http://www.mikrosapoplous.gr/extracts/fragogiannou.html</a:t>
            </a:r>
          </a:p>
          <a:p>
            <a:pPr lvl="0"/>
            <a:endParaRPr lang="cs-CZ" sz="2000" dirty="0"/>
          </a:p>
          <a:p>
            <a:pPr lvl="0"/>
            <a:endParaRPr lang="cs-CZ" sz="2000" dirty="0"/>
          </a:p>
        </p:txBody>
      </p:sp>
      <p:pic>
        <p:nvPicPr>
          <p:cNvPr id="5" name="Obrázek 4">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7162165" y="2928314"/>
            <a:ext cx="3232800" cy="2145960"/>
          </a:xfrm>
          <a:prstGeom prst="rect">
            <a:avLst/>
          </a:prstGeom>
          <a:noFill/>
          <a:ln>
            <a:noFill/>
          </a:ln>
        </p:spPr>
      </p:pic>
    </p:spTree>
    <p:extLst>
      <p:ext uri="{BB962C8B-B14F-4D97-AF65-F5344CB8AC3E}">
        <p14:creationId xmlns:p14="http://schemas.microsoft.com/office/powerpoint/2010/main" val="15179057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
            </a:r>
            <a:br>
              <a:rPr lang="cs-CZ" sz="3600" b="1" dirty="0"/>
            </a:br>
            <a:r>
              <a:rPr lang="el-GR" sz="3600" b="1" dirty="0" smtClean="0"/>
              <a:t>Ανδρέας Καρκαβίτσας </a:t>
            </a:r>
            <a:r>
              <a:rPr lang="cs-CZ" sz="3600" dirty="0" smtClean="0"/>
              <a:t>(18</a:t>
            </a:r>
            <a:r>
              <a:rPr lang="el-GR" sz="3600" dirty="0" smtClean="0"/>
              <a:t>66</a:t>
            </a:r>
            <a:r>
              <a:rPr lang="cs-CZ" sz="3600" dirty="0" smtClean="0"/>
              <a:t>-19</a:t>
            </a:r>
            <a:r>
              <a:rPr lang="el-GR" sz="3600" smtClean="0"/>
              <a:t>22</a:t>
            </a:r>
            <a:r>
              <a:rPr lang="cs-CZ" sz="3600" smtClean="0"/>
              <a:t>)</a:t>
            </a:r>
            <a:endParaRPr lang="el-GR" sz="3900" b="1" dirty="0"/>
          </a:p>
        </p:txBody>
      </p:sp>
      <p:sp>
        <p:nvSpPr>
          <p:cNvPr id="3" name="Zástupný symbol pro obsah 2"/>
          <p:cNvSpPr>
            <a:spLocks noGrp="1"/>
          </p:cNvSpPr>
          <p:nvPr>
            <p:ph idx="1"/>
          </p:nvPr>
        </p:nvSpPr>
        <p:spPr/>
        <p:txBody>
          <a:bodyPr>
            <a:noAutofit/>
          </a:bodyPr>
          <a:lstStyle/>
          <a:p>
            <a:pPr lvl="0"/>
            <a:r>
              <a:rPr lang="cs-CZ" sz="2400" dirty="0" err="1"/>
              <a:t>Thessálie</a:t>
            </a:r>
            <a:r>
              <a:rPr lang="cs-CZ" sz="2400" dirty="0"/>
              <a:t>, </a:t>
            </a:r>
            <a:r>
              <a:rPr lang="cs-CZ" sz="2400" dirty="0" err="1"/>
              <a:t>Peloponnés</a:t>
            </a:r>
            <a:endParaRPr lang="cs-CZ" sz="2400" dirty="0"/>
          </a:p>
          <a:p>
            <a:pPr lvl="0"/>
            <a:r>
              <a:rPr lang="cs-CZ" sz="2400" dirty="0" smtClean="0"/>
              <a:t>lékař</a:t>
            </a:r>
            <a:r>
              <a:rPr lang="cs-CZ" sz="2400" dirty="0"/>
              <a:t>, spisovatel</a:t>
            </a:r>
          </a:p>
          <a:p>
            <a:pPr lvl="0"/>
            <a:r>
              <a:rPr lang="cs-CZ" sz="2400" dirty="0" smtClean="0"/>
              <a:t>naturalismus </a:t>
            </a:r>
            <a:r>
              <a:rPr lang="cs-CZ" sz="2400" dirty="0"/>
              <a:t>– vliv Zolova díla</a:t>
            </a:r>
          </a:p>
          <a:p>
            <a:pPr lvl="0"/>
            <a:r>
              <a:rPr lang="cs-CZ" sz="2400" dirty="0" smtClean="0"/>
              <a:t>témata</a:t>
            </a:r>
            <a:r>
              <a:rPr lang="cs-CZ" sz="2400" dirty="0"/>
              <a:t>:</a:t>
            </a:r>
          </a:p>
          <a:p>
            <a:pPr marL="0" lvl="0" indent="0">
              <a:buNone/>
            </a:pPr>
            <a:r>
              <a:rPr lang="cs-CZ" sz="2400" dirty="0"/>
              <a:t>   </a:t>
            </a:r>
            <a:r>
              <a:rPr lang="cs-CZ" sz="2000" dirty="0"/>
              <a:t>- korupce a zločinnost, která prorůstá prosazující se střední třídou</a:t>
            </a:r>
          </a:p>
          <a:p>
            <a:pPr marL="0" lvl="0" indent="0">
              <a:buNone/>
            </a:pPr>
            <a:r>
              <a:rPr lang="cs-CZ" sz="2000" dirty="0" smtClean="0"/>
              <a:t>  </a:t>
            </a:r>
            <a:r>
              <a:rPr lang="el-GR" sz="2000" dirty="0" smtClean="0"/>
              <a:t> </a:t>
            </a:r>
            <a:r>
              <a:rPr lang="cs-CZ" sz="2000" dirty="0" smtClean="0"/>
              <a:t>- </a:t>
            </a:r>
            <a:r>
              <a:rPr lang="cs-CZ" sz="2000" dirty="0"/>
              <a:t>úpadek venkovského, zemědělského obyvatelstva</a:t>
            </a:r>
          </a:p>
          <a:p>
            <a:pPr marL="0" lvl="0" indent="0">
              <a:buNone/>
            </a:pPr>
            <a:r>
              <a:rPr lang="el-GR" sz="2000" dirty="0" smtClean="0"/>
              <a:t>  </a:t>
            </a:r>
            <a:r>
              <a:rPr lang="cs-CZ" sz="2000" dirty="0" smtClean="0"/>
              <a:t> </a:t>
            </a:r>
            <a:r>
              <a:rPr lang="cs-CZ" sz="2000" dirty="0"/>
              <a:t>- postavení ženy, která nemá odpovědnost za svůj život</a:t>
            </a:r>
          </a:p>
          <a:p>
            <a:pPr lvl="0"/>
            <a:r>
              <a:rPr lang="cs-CZ" sz="2400" dirty="0"/>
              <a:t> </a:t>
            </a:r>
            <a:r>
              <a:rPr lang="cs-CZ" sz="2400" b="1" dirty="0" smtClean="0"/>
              <a:t>Povídky</a:t>
            </a:r>
            <a:r>
              <a:rPr lang="el-GR" sz="2400" b="1" dirty="0" smtClean="0"/>
              <a:t>: </a:t>
            </a:r>
            <a:r>
              <a:rPr lang="cs-CZ" sz="2400" i="1" dirty="0" err="1" smtClean="0"/>
              <a:t>Λόγι</a:t>
            </a:r>
            <a:r>
              <a:rPr lang="cs-CZ" sz="2400" i="1" dirty="0" smtClean="0"/>
              <a:t>α </a:t>
            </a:r>
            <a:r>
              <a:rPr lang="cs-CZ" sz="2400" i="1" dirty="0"/>
              <a:t>της πλώρης</a:t>
            </a:r>
            <a:r>
              <a:rPr lang="cs-CZ" sz="2400" dirty="0"/>
              <a:t> (1899)</a:t>
            </a:r>
          </a:p>
          <a:p>
            <a:pPr lvl="0"/>
            <a:r>
              <a:rPr lang="cs-CZ" sz="2400" b="1" dirty="0" smtClean="0"/>
              <a:t>Romány</a:t>
            </a:r>
            <a:r>
              <a:rPr lang="el-GR" sz="2400" b="1" dirty="0" smtClean="0"/>
              <a:t>: </a:t>
            </a:r>
            <a:r>
              <a:rPr lang="cs-CZ" sz="2400" i="1" dirty="0" smtClean="0"/>
              <a:t>Ο </a:t>
            </a:r>
            <a:r>
              <a:rPr lang="cs-CZ" sz="2400" i="1" dirty="0" err="1"/>
              <a:t>ζητιάνος</a:t>
            </a:r>
            <a:r>
              <a:rPr lang="cs-CZ" sz="2400" dirty="0"/>
              <a:t> (1897), </a:t>
            </a:r>
            <a:r>
              <a:rPr lang="cs-CZ" sz="2400" i="1" dirty="0" err="1"/>
              <a:t>Λυγερή</a:t>
            </a:r>
            <a:r>
              <a:rPr lang="cs-CZ" sz="2400" dirty="0"/>
              <a:t> (1896)</a:t>
            </a:r>
          </a:p>
          <a:p>
            <a:pPr lvl="0"/>
            <a:endParaRPr lang="cs-CZ" sz="2000" dirty="0"/>
          </a:p>
          <a:p>
            <a:pPr lvl="0"/>
            <a:endParaRPr lang="cs-CZ" sz="2000" dirty="0"/>
          </a:p>
        </p:txBody>
      </p:sp>
      <p:pic>
        <p:nvPicPr>
          <p:cNvPr id="6" name="Obrázek 5">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8167962" y="2012308"/>
            <a:ext cx="2589119" cy="3025080"/>
          </a:xfrm>
          <a:prstGeom prst="rect">
            <a:avLst/>
          </a:prstGeom>
          <a:noFill/>
          <a:ln>
            <a:noFill/>
          </a:ln>
        </p:spPr>
      </p:pic>
    </p:spTree>
    <p:extLst>
      <p:ext uri="{BB962C8B-B14F-4D97-AF65-F5344CB8AC3E}">
        <p14:creationId xmlns:p14="http://schemas.microsoft.com/office/powerpoint/2010/main" val="2318107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lstStyle/>
          <a:p>
            <a:pPr algn="ctr">
              <a:lnSpc>
                <a:spcPct val="102000"/>
              </a:lnSpc>
              <a:spcAft>
                <a:spcPct val="0"/>
              </a:spcAft>
            </a:pPr>
            <a:r>
              <a:rPr lang="cs-CZ" altLang="cs-CZ" b="1" dirty="0" smtClean="0">
                <a:latin typeface="Calibri" panose="020F0502020204030204" pitchFamily="34" charset="0"/>
                <a:cs typeface="Arial" panose="020B0604020202020204" pitchFamily="34" charset="0"/>
              </a:rPr>
              <a:t>BYZANTSKÝ ROMÁN - bibliografie</a:t>
            </a:r>
          </a:p>
          <a:p>
            <a:pPr algn="ctr">
              <a:lnSpc>
                <a:spcPct val="102000"/>
              </a:lnSpc>
              <a:spcAft>
                <a:spcPct val="0"/>
              </a:spcAft>
            </a:pPr>
            <a:endParaRPr lang="cs-CZ" altLang="cs-CZ" sz="2000" b="1" dirty="0" smtClean="0">
              <a:latin typeface="Calibri" panose="020F0502020204030204" pitchFamily="34" charset="0"/>
              <a:cs typeface="Arial" panose="020B0604020202020204" pitchFamily="34" charset="0"/>
            </a:endParaRPr>
          </a:p>
          <a:p>
            <a:pPr>
              <a:lnSpc>
                <a:spcPct val="102000"/>
              </a:lnSpc>
              <a:spcAft>
                <a:spcPct val="0"/>
              </a:spcAft>
            </a:pPr>
            <a:r>
              <a:rPr lang="cs-CZ" altLang="cs-CZ" dirty="0" err="1" smtClean="0">
                <a:latin typeface="Calibri" panose="020F0502020204030204" pitchFamily="34" charset="0"/>
                <a:cs typeface="Arial" panose="020B0604020202020204" pitchFamily="34" charset="0"/>
              </a:rPr>
              <a:t>Roderick</a:t>
            </a:r>
            <a:r>
              <a:rPr lang="cs-CZ" altLang="cs-CZ" dirty="0" smtClean="0">
                <a:latin typeface="Calibri" panose="020F0502020204030204" pitchFamily="34" charset="0"/>
                <a:cs typeface="Arial" panose="020B0604020202020204" pitchFamily="34" charset="0"/>
              </a:rPr>
              <a:t> </a:t>
            </a:r>
            <a:r>
              <a:rPr lang="cs-CZ" altLang="cs-CZ" dirty="0" err="1" smtClean="0">
                <a:latin typeface="Calibri" panose="020F0502020204030204" pitchFamily="34" charset="0"/>
                <a:cs typeface="Arial" panose="020B0604020202020204" pitchFamily="34" charset="0"/>
              </a:rPr>
              <a:t>Beaton</a:t>
            </a:r>
            <a:r>
              <a:rPr lang="cs-CZ" altLang="cs-CZ" dirty="0" smtClean="0">
                <a:latin typeface="Calibri" panose="020F0502020204030204" pitchFamily="34" charset="0"/>
                <a:cs typeface="Arial" panose="020B0604020202020204" pitchFamily="34" charset="0"/>
              </a:rPr>
              <a:t>, </a:t>
            </a:r>
            <a:r>
              <a:rPr lang="cs-CZ" altLang="cs-CZ" i="1" dirty="0" err="1" smtClean="0">
                <a:latin typeface="Calibri" panose="020F0502020204030204" pitchFamily="34" charset="0"/>
                <a:cs typeface="Arial" panose="020B0604020202020204" pitchFamily="34" charset="0"/>
              </a:rPr>
              <a:t>The</a:t>
            </a:r>
            <a:r>
              <a:rPr lang="cs-CZ" altLang="cs-CZ" i="1" dirty="0" smtClean="0">
                <a:latin typeface="Calibri" panose="020F0502020204030204" pitchFamily="34" charset="0"/>
                <a:cs typeface="Arial" panose="020B0604020202020204" pitchFamily="34" charset="0"/>
              </a:rPr>
              <a:t> Medieval </a:t>
            </a:r>
            <a:r>
              <a:rPr lang="cs-CZ" altLang="cs-CZ" i="1" dirty="0" err="1" smtClean="0">
                <a:latin typeface="Calibri" panose="020F0502020204030204" pitchFamily="34" charset="0"/>
                <a:cs typeface="Arial" panose="020B0604020202020204" pitchFamily="34" charset="0"/>
              </a:rPr>
              <a:t>Greek</a:t>
            </a:r>
            <a:r>
              <a:rPr lang="cs-CZ" altLang="cs-CZ" i="1" dirty="0" smtClean="0">
                <a:latin typeface="Calibri" panose="020F0502020204030204" pitchFamily="34" charset="0"/>
                <a:cs typeface="Arial" panose="020B0604020202020204" pitchFamily="34" charset="0"/>
              </a:rPr>
              <a:t> Romance</a:t>
            </a:r>
            <a:r>
              <a:rPr lang="cs-CZ" altLang="cs-CZ" dirty="0" smtClean="0">
                <a:latin typeface="Calibri" panose="020F0502020204030204" pitchFamily="34" charset="0"/>
                <a:cs typeface="Arial" panose="020B0604020202020204" pitchFamily="34" charset="0"/>
              </a:rPr>
              <a:t>, 2</a:t>
            </a:r>
            <a:r>
              <a:rPr lang="cs-CZ" altLang="cs-CZ" baseline="33000" dirty="0" smtClean="0">
                <a:latin typeface="Calibri" panose="020F0502020204030204" pitchFamily="34" charset="0"/>
                <a:cs typeface="Arial" panose="020B0604020202020204" pitchFamily="34" charset="0"/>
              </a:rPr>
              <a:t>nd</a:t>
            </a:r>
            <a:r>
              <a:rPr lang="cs-CZ" altLang="cs-CZ" dirty="0" smtClean="0">
                <a:latin typeface="Calibri" panose="020F0502020204030204" pitchFamily="34" charset="0"/>
                <a:cs typeface="Arial" panose="020B0604020202020204" pitchFamily="34" charset="0"/>
              </a:rPr>
              <a:t> </a:t>
            </a:r>
            <a:r>
              <a:rPr lang="cs-CZ" altLang="cs-CZ" dirty="0" err="1" smtClean="0">
                <a:latin typeface="Calibri" panose="020F0502020204030204" pitchFamily="34" charset="0"/>
                <a:cs typeface="Arial" panose="020B0604020202020204" pitchFamily="34" charset="0"/>
              </a:rPr>
              <a:t>edition</a:t>
            </a:r>
            <a:r>
              <a:rPr lang="cs-CZ" altLang="cs-CZ" dirty="0" smtClean="0">
                <a:latin typeface="Calibri" panose="020F0502020204030204" pitchFamily="34" charset="0"/>
                <a:cs typeface="Arial" panose="020B0604020202020204" pitchFamily="34" charset="0"/>
              </a:rPr>
              <a:t>, London 1996.</a:t>
            </a:r>
          </a:p>
          <a:p>
            <a:pPr>
              <a:lnSpc>
                <a:spcPct val="102000"/>
              </a:lnSpc>
              <a:spcAft>
                <a:spcPct val="0"/>
              </a:spcAft>
            </a:pPr>
            <a:r>
              <a:rPr lang="cs-CZ" altLang="cs-CZ" dirty="0" smtClean="0">
                <a:latin typeface="Calibri" panose="020F0502020204030204" pitchFamily="34" charset="0"/>
                <a:cs typeface="Arial" panose="020B0604020202020204" pitchFamily="34" charset="0"/>
              </a:rPr>
              <a:t>Růžena Dostálová, </a:t>
            </a:r>
            <a:r>
              <a:rPr lang="cs-CZ" altLang="cs-CZ" i="1" dirty="0" smtClean="0">
                <a:latin typeface="Calibri" panose="020F0502020204030204" pitchFamily="34" charset="0"/>
                <a:cs typeface="Arial" panose="020B0604020202020204" pitchFamily="34" charset="0"/>
              </a:rPr>
              <a:t>Byzantská vzdělanost</a:t>
            </a:r>
            <a:r>
              <a:rPr lang="cs-CZ" altLang="cs-CZ" dirty="0" smtClean="0">
                <a:latin typeface="Calibri" panose="020F0502020204030204" pitchFamily="34" charset="0"/>
                <a:cs typeface="Arial" panose="020B0604020202020204" pitchFamily="34" charset="0"/>
              </a:rPr>
              <a:t>, 2. vydání, Praha 2003.</a:t>
            </a:r>
            <a:endParaRPr lang="cs-CZ" altLang="cs-CZ"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1533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1894"/>
          </a:xfrm>
        </p:spPr>
        <p:txBody>
          <a:bodyPr>
            <a:normAutofit fontScale="90000"/>
          </a:bodyPr>
          <a:lstStyle/>
          <a:p>
            <a:r>
              <a:rPr lang="cs-CZ" dirty="0" smtClean="0"/>
              <a:t>Říše po smrti </a:t>
            </a:r>
            <a:r>
              <a:rPr lang="cs-CZ" dirty="0" err="1" smtClean="0"/>
              <a:t>Basileia</a:t>
            </a:r>
            <a:r>
              <a:rPr lang="cs-CZ" dirty="0" smtClean="0"/>
              <a:t> II. </a:t>
            </a:r>
            <a:r>
              <a:rPr lang="cs-CZ" dirty="0" err="1" smtClean="0"/>
              <a:t>Bulgaroktona</a:t>
            </a:r>
            <a:r>
              <a:rPr lang="cs-CZ" dirty="0" smtClean="0"/>
              <a:t> (958-1025)</a:t>
            </a:r>
            <a:endParaRPr lang="el-GR" dirty="0"/>
          </a:p>
        </p:txBody>
      </p:sp>
      <p:pic>
        <p:nvPicPr>
          <p:cNvPr id="6" name="Zástupný symbol pro obsah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39675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1894"/>
          </a:xfrm>
        </p:spPr>
        <p:txBody>
          <a:bodyPr>
            <a:normAutofit/>
          </a:bodyPr>
          <a:lstStyle/>
          <a:p>
            <a:r>
              <a:rPr lang="cs-CZ" dirty="0" smtClean="0"/>
              <a:t>Říše kolem r. 1080 (1071 bitva u </a:t>
            </a:r>
            <a:r>
              <a:rPr lang="cs-CZ" dirty="0" err="1" smtClean="0"/>
              <a:t>Mantzikertu</a:t>
            </a:r>
            <a:r>
              <a:rPr lang="cs-CZ" dirty="0" smtClean="0"/>
              <a:t>)</a:t>
            </a:r>
            <a:endParaRPr lang="el-GR"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6016" y="1825625"/>
            <a:ext cx="6379968" cy="4351338"/>
          </a:xfrm>
        </p:spPr>
      </p:pic>
    </p:spTree>
    <p:extLst>
      <p:ext uri="{BB962C8B-B14F-4D97-AF65-F5344CB8AC3E}">
        <p14:creationId xmlns:p14="http://schemas.microsoft.com/office/powerpoint/2010/main" val="3366304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81894"/>
          </a:xfrm>
        </p:spPr>
        <p:txBody>
          <a:bodyPr>
            <a:normAutofit/>
          </a:bodyPr>
          <a:lstStyle/>
          <a:p>
            <a:r>
              <a:rPr lang="cs-CZ" dirty="0" smtClean="0"/>
              <a:t>Říše kolem r. 1080 (1071 bitva u </a:t>
            </a:r>
            <a:r>
              <a:rPr lang="cs-CZ" dirty="0" err="1" smtClean="0"/>
              <a:t>Mantzikertu</a:t>
            </a:r>
            <a:r>
              <a:rPr lang="cs-CZ" dirty="0" smtClean="0"/>
              <a:t>)</a:t>
            </a:r>
            <a:endParaRPr lang="el-GR"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9555" y="1101214"/>
            <a:ext cx="7598878" cy="5065918"/>
          </a:xfrm>
        </p:spPr>
      </p:pic>
    </p:spTree>
    <p:extLst>
      <p:ext uri="{BB962C8B-B14F-4D97-AF65-F5344CB8AC3E}">
        <p14:creationId xmlns:p14="http://schemas.microsoft.com/office/powerpoint/2010/main" val="3958862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83572"/>
          </a:xfrm>
        </p:spPr>
        <p:txBody>
          <a:bodyPr/>
          <a:lstStyle/>
          <a:p>
            <a:pPr algn="ctr"/>
            <a:r>
              <a:rPr lang="cs-CZ" dirty="0"/>
              <a:t>	</a:t>
            </a:r>
            <a:r>
              <a:rPr lang="cs-CZ" dirty="0" smtClean="0"/>
              <a:t>EPOS DIGENIS AKRITAS</a:t>
            </a:r>
            <a:endParaRPr lang="el-GR" dirty="0"/>
          </a:p>
        </p:txBody>
      </p:sp>
      <p:sp>
        <p:nvSpPr>
          <p:cNvPr id="3" name="Zástupný symbol pro obsah 2"/>
          <p:cNvSpPr>
            <a:spLocks noGrp="1"/>
          </p:cNvSpPr>
          <p:nvPr>
            <p:ph idx="1"/>
          </p:nvPr>
        </p:nvSpPr>
        <p:spPr>
          <a:xfrm>
            <a:off x="838200" y="1160205"/>
            <a:ext cx="10515600" cy="5515897"/>
          </a:xfrm>
        </p:spPr>
        <p:txBody>
          <a:bodyPr>
            <a:normAutofit fontScale="77500" lnSpcReduction="20000"/>
          </a:bodyPr>
          <a:lstStyle/>
          <a:p>
            <a:pPr marL="0" indent="0" algn="ctr">
              <a:lnSpc>
                <a:spcPct val="102000"/>
              </a:lnSpc>
              <a:spcAft>
                <a:spcPct val="0"/>
              </a:spcAft>
              <a:buNone/>
            </a:pPr>
            <a:endParaRPr lang="cs-CZ" altLang="cs-CZ" b="1" dirty="0" smtClean="0">
              <a:latin typeface="Calibri" panose="020F0502020204030204" pitchFamily="34" charset="0"/>
              <a:cs typeface="Arial" panose="020B0604020202020204" pitchFamily="34" charset="0"/>
            </a:endParaRPr>
          </a:p>
          <a:p>
            <a:pPr>
              <a:spcAft>
                <a:spcPct val="0"/>
              </a:spcAft>
            </a:pPr>
            <a:r>
              <a:rPr lang="cs-CZ" altLang="cs-CZ" dirty="0" smtClean="0">
                <a:cs typeface="Arial" panose="020B0604020202020204" pitchFamily="34" charset="0"/>
              </a:rPr>
              <a:t>           - 12. století   </a:t>
            </a:r>
          </a:p>
          <a:p>
            <a:pPr>
              <a:lnSpc>
                <a:spcPct val="140000"/>
              </a:lnSpc>
              <a:spcAft>
                <a:spcPct val="0"/>
              </a:spcAft>
            </a:pPr>
            <a:r>
              <a:rPr lang="cs-CZ" altLang="cs-CZ" dirty="0" smtClean="0">
                <a:cs typeface="Arial" panose="020B0604020202020204" pitchFamily="34" charset="0"/>
              </a:rPr>
              <a:t>           - kombinace lidové a umělé tradice</a:t>
            </a:r>
          </a:p>
          <a:p>
            <a:pPr>
              <a:lnSpc>
                <a:spcPct val="140000"/>
              </a:lnSpc>
              <a:spcAft>
                <a:spcPct val="0"/>
              </a:spcAft>
            </a:pPr>
            <a:r>
              <a:rPr lang="cs-CZ" altLang="cs-CZ" dirty="0" smtClean="0">
                <a:cs typeface="Arial" panose="020B0604020202020204" pitchFamily="34" charset="0"/>
              </a:rPr>
              <a:t>           - podle R. </a:t>
            </a:r>
            <a:r>
              <a:rPr lang="cs-CZ" altLang="cs-CZ" dirty="0" err="1" smtClean="0">
                <a:cs typeface="Arial" panose="020B0604020202020204" pitchFamily="34" charset="0"/>
              </a:rPr>
              <a:t>Beatona</a:t>
            </a:r>
            <a:r>
              <a:rPr lang="cs-CZ" altLang="cs-CZ" dirty="0" smtClean="0">
                <a:cs typeface="Arial" panose="020B0604020202020204" pitchFamily="34" charset="0"/>
              </a:rPr>
              <a:t> autor napsal epos v Konstantinopoli, generace po 1071 (  -    snaha </a:t>
            </a:r>
          </a:p>
          <a:p>
            <a:pPr>
              <a:lnSpc>
                <a:spcPct val="140000"/>
              </a:lnSpc>
              <a:spcAft>
                <a:spcPct val="0"/>
              </a:spcAft>
            </a:pPr>
            <a:r>
              <a:rPr lang="cs-CZ" altLang="cs-CZ" dirty="0" smtClean="0">
                <a:cs typeface="Arial" panose="020B0604020202020204" pitchFamily="34" charset="0"/>
              </a:rPr>
              <a:t>           zachytit život na východě i místní lidovou tradici – </a:t>
            </a:r>
            <a:r>
              <a:rPr lang="cs-CZ" altLang="cs-CZ" dirty="0" err="1" smtClean="0">
                <a:cs typeface="Arial" panose="020B0604020202020204" pitchFamily="34" charset="0"/>
              </a:rPr>
              <a:t>akritovské</a:t>
            </a:r>
            <a:r>
              <a:rPr lang="cs-CZ" altLang="cs-CZ" dirty="0" smtClean="0">
                <a:cs typeface="Arial" panose="020B0604020202020204" pitchFamily="34" charset="0"/>
              </a:rPr>
              <a:t> písně, obohacené o </a:t>
            </a:r>
          </a:p>
          <a:p>
            <a:pPr>
              <a:lnSpc>
                <a:spcPct val="140000"/>
              </a:lnSpc>
              <a:spcAft>
                <a:spcPct val="0"/>
              </a:spcAft>
            </a:pPr>
            <a:r>
              <a:rPr lang="cs-CZ" altLang="cs-CZ" dirty="0" smtClean="0">
                <a:cs typeface="Arial" panose="020B0604020202020204" pitchFamily="34" charset="0"/>
              </a:rPr>
              <a:t>           románové prvky)</a:t>
            </a:r>
          </a:p>
          <a:p>
            <a:pPr>
              <a:lnSpc>
                <a:spcPct val="140000"/>
              </a:lnSpc>
              <a:spcAft>
                <a:spcPct val="0"/>
              </a:spcAft>
            </a:pPr>
            <a:r>
              <a:rPr lang="cs-CZ" altLang="cs-CZ" i="1" dirty="0" smtClean="0">
                <a:cs typeface="Arial" panose="020B0604020202020204" pitchFamily="34" charset="0"/>
              </a:rPr>
              <a:t>          - </a:t>
            </a:r>
            <a:r>
              <a:rPr lang="cs-CZ" altLang="cs-CZ" dirty="0" smtClean="0">
                <a:cs typeface="Arial" panose="020B0604020202020204" pitchFamily="34" charset="0"/>
              </a:rPr>
              <a:t>jazyk smíšený – </a:t>
            </a:r>
            <a:r>
              <a:rPr lang="cs-CZ" altLang="cs-CZ" dirty="0" err="1" smtClean="0">
                <a:cs typeface="Arial" panose="020B0604020202020204" pitchFamily="34" charset="0"/>
              </a:rPr>
              <a:t>Escorial</a:t>
            </a:r>
            <a:r>
              <a:rPr lang="cs-CZ" altLang="cs-CZ" dirty="0" smtClean="0">
                <a:cs typeface="Arial" panose="020B0604020202020204" pitchFamily="34" charset="0"/>
              </a:rPr>
              <a:t> i </a:t>
            </a:r>
            <a:r>
              <a:rPr lang="cs-CZ" altLang="cs-CZ" dirty="0" err="1" smtClean="0">
                <a:cs typeface="Arial" panose="020B0604020202020204" pitchFamily="34" charset="0"/>
              </a:rPr>
              <a:t>Grottaferrata</a:t>
            </a:r>
            <a:endParaRPr lang="cs-CZ" altLang="cs-CZ" dirty="0" smtClean="0">
              <a:cs typeface="Arial" panose="020B0604020202020204" pitchFamily="34" charset="0"/>
            </a:endParaRPr>
          </a:p>
          <a:p>
            <a:pPr>
              <a:lnSpc>
                <a:spcPct val="140000"/>
              </a:lnSpc>
              <a:spcAft>
                <a:spcPct val="0"/>
              </a:spcAft>
            </a:pPr>
            <a:r>
              <a:rPr lang="cs-CZ" altLang="cs-CZ" dirty="0" smtClean="0">
                <a:cs typeface="Arial" panose="020B0604020202020204" pitchFamily="34" charset="0"/>
              </a:rPr>
              <a:t>          - patnáctislabičný jamb i próza</a:t>
            </a:r>
          </a:p>
          <a:p>
            <a:pPr>
              <a:lnSpc>
                <a:spcPct val="140000"/>
              </a:lnSpc>
              <a:spcAft>
                <a:spcPct val="0"/>
              </a:spcAft>
            </a:pPr>
            <a:r>
              <a:rPr lang="cs-CZ" altLang="cs-CZ" i="1" dirty="0" smtClean="0">
                <a:cs typeface="Arial" panose="020B0604020202020204" pitchFamily="34" charset="0"/>
              </a:rPr>
              <a:t>          - </a:t>
            </a:r>
            <a:r>
              <a:rPr lang="cs-CZ" altLang="cs-CZ" dirty="0" smtClean="0">
                <a:cs typeface="Arial" panose="020B0604020202020204" pitchFamily="34" charset="0"/>
              </a:rPr>
              <a:t>epos nebo román?</a:t>
            </a:r>
          </a:p>
          <a:p>
            <a:endParaRPr lang="el-GR"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214" y="3952569"/>
            <a:ext cx="3873908" cy="2905431"/>
          </a:xfrm>
          <a:prstGeom prst="rect">
            <a:avLst/>
          </a:prstGeom>
        </p:spPr>
      </p:pic>
    </p:spTree>
    <p:extLst>
      <p:ext uri="{BB962C8B-B14F-4D97-AF65-F5344CB8AC3E}">
        <p14:creationId xmlns:p14="http://schemas.microsoft.com/office/powerpoint/2010/main" val="1141005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83572"/>
          </a:xfrm>
        </p:spPr>
        <p:txBody>
          <a:bodyPr/>
          <a:lstStyle/>
          <a:p>
            <a:pPr algn="ctr"/>
            <a:r>
              <a:rPr lang="cs-CZ" dirty="0"/>
              <a:t>	</a:t>
            </a:r>
            <a:r>
              <a:rPr lang="cs-CZ" dirty="0" smtClean="0"/>
              <a:t>EPOS DIGENIS AKRITAS</a:t>
            </a:r>
            <a:endParaRPr lang="el-GR" dirty="0"/>
          </a:p>
        </p:txBody>
      </p:sp>
      <p:sp>
        <p:nvSpPr>
          <p:cNvPr id="3" name="Zástupný symbol pro obsah 2"/>
          <p:cNvSpPr>
            <a:spLocks noGrp="1"/>
          </p:cNvSpPr>
          <p:nvPr>
            <p:ph idx="1"/>
          </p:nvPr>
        </p:nvSpPr>
        <p:spPr>
          <a:xfrm>
            <a:off x="838200" y="1160205"/>
            <a:ext cx="10515600" cy="5515897"/>
          </a:xfrm>
        </p:spPr>
        <p:txBody>
          <a:bodyPr>
            <a:normAutofit fontScale="85000" lnSpcReduction="20000"/>
          </a:bodyPr>
          <a:lstStyle/>
          <a:p>
            <a:pPr algn="ctr">
              <a:lnSpc>
                <a:spcPct val="102000"/>
              </a:lnSpc>
              <a:spcAft>
                <a:spcPct val="0"/>
              </a:spcAft>
            </a:pPr>
            <a:endParaRPr lang="cs-CZ" altLang="cs-CZ" b="1" dirty="0" smtClean="0">
              <a:latin typeface="Calibri" panose="020F0502020204030204" pitchFamily="34" charset="0"/>
              <a:cs typeface="Arial" panose="020B0604020202020204" pitchFamily="34" charset="0"/>
            </a:endParaRPr>
          </a:p>
          <a:p>
            <a:pPr>
              <a:spcAft>
                <a:spcPct val="0"/>
              </a:spcAft>
            </a:pPr>
            <a:r>
              <a:rPr lang="cs-CZ" altLang="cs-CZ" dirty="0" smtClean="0">
                <a:cs typeface="Arial" panose="020B0604020202020204" pitchFamily="34" charset="0"/>
              </a:rPr>
              <a:t>           - obdobný námět jako západní národní eposy (</a:t>
            </a:r>
            <a:r>
              <a:rPr lang="cs-CZ" altLang="cs-CZ" dirty="0" err="1" smtClean="0">
                <a:cs typeface="Arial" panose="020B0604020202020204" pitchFamily="34" charset="0"/>
              </a:rPr>
              <a:t>Cid</a:t>
            </a:r>
            <a:r>
              <a:rPr lang="cs-CZ" altLang="cs-CZ" dirty="0" smtClean="0">
                <a:cs typeface="Arial" panose="020B0604020202020204" pitchFamily="34" charset="0"/>
              </a:rPr>
              <a:t>, Roland):   </a:t>
            </a:r>
          </a:p>
          <a:p>
            <a:pPr>
              <a:lnSpc>
                <a:spcPct val="140000"/>
              </a:lnSpc>
              <a:spcAft>
                <a:spcPct val="0"/>
              </a:spcAft>
            </a:pPr>
            <a:r>
              <a:rPr lang="cs-CZ" altLang="cs-CZ" dirty="0" smtClean="0">
                <a:cs typeface="Arial" panose="020B0604020202020204" pitchFamily="34" charset="0"/>
              </a:rPr>
              <a:t>           - boj proti jinověrcům, hrdina bojující za vlast</a:t>
            </a:r>
          </a:p>
          <a:p>
            <a:pPr>
              <a:lnSpc>
                <a:spcPct val="140000"/>
              </a:lnSpc>
              <a:spcAft>
                <a:spcPct val="0"/>
              </a:spcAft>
            </a:pPr>
            <a:r>
              <a:rPr lang="cs-CZ" altLang="cs-CZ" dirty="0" smtClean="0">
                <a:cs typeface="Arial" panose="020B0604020202020204" pitchFamily="34" charset="0"/>
              </a:rPr>
              <a:t>           - oblast Anatolie</a:t>
            </a:r>
          </a:p>
          <a:p>
            <a:pPr>
              <a:lnSpc>
                <a:spcPct val="140000"/>
              </a:lnSpc>
              <a:spcAft>
                <a:spcPct val="0"/>
              </a:spcAft>
            </a:pPr>
            <a:r>
              <a:rPr lang="cs-CZ" altLang="cs-CZ" dirty="0" smtClean="0">
                <a:cs typeface="Arial" panose="020B0604020202020204" pitchFamily="34" charset="0"/>
              </a:rPr>
              <a:t>           - 2 části:</a:t>
            </a:r>
          </a:p>
          <a:p>
            <a:pPr>
              <a:lnSpc>
                <a:spcPct val="140000"/>
              </a:lnSpc>
              <a:spcAft>
                <a:spcPct val="0"/>
              </a:spcAft>
            </a:pPr>
            <a:r>
              <a:rPr lang="cs-CZ" altLang="cs-CZ" dirty="0" smtClean="0">
                <a:cs typeface="Arial" panose="020B0604020202020204" pitchFamily="34" charset="0"/>
              </a:rPr>
              <a:t>             a) příběh rodičů: arabský </a:t>
            </a:r>
            <a:r>
              <a:rPr lang="cs-CZ" altLang="cs-CZ" dirty="0" err="1" smtClean="0">
                <a:cs typeface="Arial" panose="020B0604020202020204" pitchFamily="34" charset="0"/>
              </a:rPr>
              <a:t>emir</a:t>
            </a:r>
            <a:r>
              <a:rPr lang="cs-CZ" altLang="cs-CZ" dirty="0" smtClean="0">
                <a:cs typeface="Arial" panose="020B0604020202020204" pitchFamily="34" charset="0"/>
              </a:rPr>
              <a:t> a dcera byzantského vojevůdce</a:t>
            </a:r>
          </a:p>
          <a:p>
            <a:pPr>
              <a:lnSpc>
                <a:spcPct val="140000"/>
              </a:lnSpc>
              <a:spcAft>
                <a:spcPct val="0"/>
              </a:spcAft>
            </a:pPr>
            <a:r>
              <a:rPr lang="cs-CZ" altLang="cs-CZ" i="1" dirty="0" smtClean="0">
                <a:cs typeface="Arial" panose="020B0604020202020204" pitchFamily="34" charset="0"/>
              </a:rPr>
              <a:t>             </a:t>
            </a:r>
            <a:r>
              <a:rPr lang="cs-CZ" altLang="cs-CZ" dirty="0" smtClean="0">
                <a:cs typeface="Arial" panose="020B0604020202020204" pitchFamily="34" charset="0"/>
              </a:rPr>
              <a:t>b) </a:t>
            </a:r>
            <a:r>
              <a:rPr lang="cs-CZ" altLang="cs-CZ" dirty="0" err="1" smtClean="0">
                <a:cs typeface="Arial" panose="020B0604020202020204" pitchFamily="34" charset="0"/>
              </a:rPr>
              <a:t>Digenis</a:t>
            </a:r>
            <a:r>
              <a:rPr lang="cs-CZ" altLang="cs-CZ" dirty="0" smtClean="0">
                <a:cs typeface="Arial" panose="020B0604020202020204" pitchFamily="34" charset="0"/>
              </a:rPr>
              <a:t> </a:t>
            </a:r>
            <a:r>
              <a:rPr lang="cs-CZ" altLang="cs-CZ" dirty="0" err="1" smtClean="0">
                <a:cs typeface="Arial" panose="020B0604020202020204" pitchFamily="34" charset="0"/>
              </a:rPr>
              <a:t>Akritas</a:t>
            </a:r>
            <a:r>
              <a:rPr lang="cs-CZ" altLang="cs-CZ" dirty="0" smtClean="0">
                <a:cs typeface="Arial" panose="020B0604020202020204" pitchFamily="34" charset="0"/>
              </a:rPr>
              <a:t> (nadpřirozené schopnosti, únos nevěsty, Amazonka, uznání </a:t>
            </a:r>
          </a:p>
          <a:p>
            <a:pPr>
              <a:lnSpc>
                <a:spcPct val="140000"/>
              </a:lnSpc>
              <a:spcAft>
                <a:spcPct val="0"/>
              </a:spcAft>
            </a:pPr>
            <a:r>
              <a:rPr lang="cs-CZ" altLang="cs-CZ" dirty="0" smtClean="0">
                <a:cs typeface="Arial" panose="020B0604020202020204" pitchFamily="34" charset="0"/>
              </a:rPr>
              <a:t>             císaře (</a:t>
            </a:r>
            <a:r>
              <a:rPr lang="cs-CZ" altLang="cs-CZ" dirty="0" err="1" smtClean="0">
                <a:cs typeface="Arial" panose="020B0604020202020204" pitchFamily="34" charset="0"/>
              </a:rPr>
              <a:t>Basileios</a:t>
            </a:r>
            <a:r>
              <a:rPr lang="cs-CZ" altLang="cs-CZ" dirty="0" smtClean="0">
                <a:cs typeface="Arial" panose="020B0604020202020204" pitchFamily="34" charset="0"/>
              </a:rPr>
              <a:t> II.?), palác v poušti, nemoc a smrt)</a:t>
            </a:r>
          </a:p>
          <a:p>
            <a:pPr>
              <a:lnSpc>
                <a:spcPct val="140000"/>
              </a:lnSpc>
              <a:spcAft>
                <a:spcPct val="0"/>
              </a:spcAft>
            </a:pPr>
            <a:r>
              <a:rPr lang="cs-CZ" altLang="cs-CZ" i="1" dirty="0" smtClean="0">
                <a:cs typeface="Arial" panose="020B0604020202020204" pitchFamily="34" charset="0"/>
              </a:rPr>
              <a:t>          - </a:t>
            </a:r>
            <a:r>
              <a:rPr lang="cs-CZ" altLang="cs-CZ" dirty="0" smtClean="0">
                <a:cs typeface="Arial" panose="020B0604020202020204" pitchFamily="34" charset="0"/>
              </a:rPr>
              <a:t>epos nebo román?</a:t>
            </a:r>
          </a:p>
          <a:p>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6619" y="365126"/>
            <a:ext cx="2091813" cy="3367820"/>
          </a:xfrm>
          <a:prstGeom prst="rect">
            <a:avLst/>
          </a:prstGeom>
        </p:spPr>
      </p:pic>
    </p:spTree>
    <p:extLst>
      <p:ext uri="{BB962C8B-B14F-4D97-AF65-F5344CB8AC3E}">
        <p14:creationId xmlns:p14="http://schemas.microsoft.com/office/powerpoint/2010/main" val="177632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96759"/>
          </a:xfrm>
        </p:spPr>
        <p:txBody>
          <a:bodyPr/>
          <a:lstStyle/>
          <a:p>
            <a:endParaRPr lang="el-GR" dirty="0"/>
          </a:p>
        </p:txBody>
      </p:sp>
      <p:sp>
        <p:nvSpPr>
          <p:cNvPr id="3" name="Zástupný symbol pro obsah 2"/>
          <p:cNvSpPr>
            <a:spLocks noGrp="1"/>
          </p:cNvSpPr>
          <p:nvPr>
            <p:ph idx="1"/>
          </p:nvPr>
        </p:nvSpPr>
        <p:spPr>
          <a:xfrm>
            <a:off x="838200" y="1189703"/>
            <a:ext cx="10515600" cy="4987260"/>
          </a:xfrm>
        </p:spPr>
        <p:txBody>
          <a:bodyPr/>
          <a:lstStyle/>
          <a:p>
            <a:pPr marL="0" indent="0" algn="ctr">
              <a:lnSpc>
                <a:spcPct val="102000"/>
              </a:lnSpc>
              <a:spcAft>
                <a:spcPct val="0"/>
              </a:spcAft>
              <a:buNone/>
            </a:pPr>
            <a:r>
              <a:rPr lang="cs-CZ" altLang="cs-CZ" b="1" dirty="0" smtClean="0">
                <a:latin typeface="Calibri" panose="020F0502020204030204" pitchFamily="34" charset="0"/>
                <a:cs typeface="Arial" panose="020B0604020202020204" pitchFamily="34" charset="0"/>
              </a:rPr>
              <a:t>LITERÁRNÍ TRADICE, ze které epos vychází</a:t>
            </a: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53000"/>
              </a:lnSpc>
              <a:spcAft>
                <a:spcPct val="0"/>
              </a:spcAft>
              <a:buNone/>
            </a:pPr>
            <a:r>
              <a:rPr lang="cs-CZ" altLang="cs-CZ" dirty="0" smtClean="0">
                <a:latin typeface="Calibri" panose="020F0502020204030204" pitchFamily="34" charset="0"/>
                <a:cs typeface="Arial" panose="020B0604020202020204" pitchFamily="34" charset="0"/>
              </a:rPr>
              <a:t>●</a:t>
            </a:r>
            <a:r>
              <a:rPr lang="cs-CZ" altLang="cs-CZ" sz="2000" dirty="0" smtClean="0">
                <a:latin typeface="Calibri" panose="020F0502020204030204" pitchFamily="34" charset="0"/>
                <a:cs typeface="Arial" panose="020B0604020202020204" pitchFamily="34" charset="0"/>
              </a:rPr>
              <a:t>  </a:t>
            </a:r>
            <a:r>
              <a:rPr lang="cs-CZ" altLang="cs-CZ" dirty="0" smtClean="0">
                <a:cs typeface="Arial" panose="020B0604020202020204" pitchFamily="34" charset="0"/>
              </a:rPr>
              <a:t>lidové písně </a:t>
            </a:r>
            <a:r>
              <a:rPr lang="cs-CZ" altLang="cs-CZ" dirty="0" err="1" smtClean="0">
                <a:cs typeface="Arial" panose="020B0604020202020204" pitchFamily="34" charset="0"/>
              </a:rPr>
              <a:t>akritovského</a:t>
            </a:r>
            <a:r>
              <a:rPr lang="cs-CZ" altLang="cs-CZ" dirty="0" smtClean="0">
                <a:cs typeface="Arial" panose="020B0604020202020204" pitchFamily="34" charset="0"/>
              </a:rPr>
              <a:t> cyklu </a:t>
            </a:r>
          </a:p>
          <a:p>
            <a:pPr marL="0" indent="0">
              <a:lnSpc>
                <a:spcPct val="140000"/>
              </a:lnSpc>
              <a:spcAft>
                <a:spcPct val="0"/>
              </a:spcAft>
              <a:buNone/>
            </a:pPr>
            <a:r>
              <a:rPr lang="cs-CZ" altLang="cs-CZ" dirty="0" smtClean="0">
                <a:cs typeface="Arial" panose="020B0604020202020204" pitchFamily="34" charset="0"/>
              </a:rPr>
              <a:t>● životy svatých</a:t>
            </a:r>
          </a:p>
          <a:p>
            <a:pPr marL="0" indent="0">
              <a:lnSpc>
                <a:spcPct val="140000"/>
              </a:lnSpc>
              <a:spcAft>
                <a:spcPct val="0"/>
              </a:spcAft>
              <a:buNone/>
            </a:pPr>
            <a:r>
              <a:rPr lang="cs-CZ" altLang="cs-CZ" dirty="0" smtClean="0">
                <a:cs typeface="Arial" panose="020B0604020202020204" pitchFamily="34" charset="0"/>
              </a:rPr>
              <a:t>● helénistické romány</a:t>
            </a:r>
          </a:p>
          <a:p>
            <a:pPr marL="0" indent="0">
              <a:lnSpc>
                <a:spcPct val="140000"/>
              </a:lnSpc>
              <a:spcAft>
                <a:spcPct val="0"/>
              </a:spcAft>
              <a:buNone/>
            </a:pPr>
            <a:r>
              <a:rPr lang="cs-CZ" altLang="cs-CZ" dirty="0" smtClean="0">
                <a:cs typeface="Arial" panose="020B0604020202020204" pitchFamily="34" charset="0"/>
              </a:rPr>
              <a:t>● anonymní </a:t>
            </a:r>
            <a:r>
              <a:rPr lang="cs-CZ" altLang="cs-CZ" i="1" dirty="0" smtClean="0">
                <a:cs typeface="Arial" panose="020B0604020202020204" pitchFamily="34" charset="0"/>
              </a:rPr>
              <a:t>Život Alexandra Velikého</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Homér</a:t>
            </a:r>
          </a:p>
          <a:p>
            <a:endParaRPr lang="el-GR" dirty="0"/>
          </a:p>
        </p:txBody>
      </p:sp>
    </p:spTree>
    <p:extLst>
      <p:ext uri="{BB962C8B-B14F-4D97-AF65-F5344CB8AC3E}">
        <p14:creationId xmlns:p14="http://schemas.microsoft.com/office/powerpoint/2010/main" val="2797045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fontScale="85000" lnSpcReduction="20000"/>
          </a:bodyPr>
          <a:lstStyle/>
          <a:p>
            <a:pPr marL="0" indent="0" algn="ctr">
              <a:lnSpc>
                <a:spcPct val="102000"/>
              </a:lnSpc>
              <a:spcAft>
                <a:spcPct val="0"/>
              </a:spcAft>
              <a:buNone/>
            </a:pPr>
            <a:r>
              <a:rPr lang="cs-CZ" altLang="cs-CZ" b="1" dirty="0" smtClean="0">
                <a:latin typeface="Calibri" panose="020F0502020204030204" pitchFamily="34" charset="0"/>
                <a:cs typeface="Arial" panose="020B0604020202020204" pitchFamily="34" charset="0"/>
              </a:rPr>
              <a:t>LIDOVÉ PÍSNĚ O AKRITECH</a:t>
            </a: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53000"/>
              </a:lnSpc>
              <a:spcAft>
                <a:spcPct val="0"/>
              </a:spcAft>
              <a:buNone/>
            </a:pPr>
            <a:r>
              <a:rPr lang="cs-CZ" altLang="cs-CZ" dirty="0" smtClean="0">
                <a:latin typeface="Calibri" panose="020F0502020204030204" pitchFamily="34" charset="0"/>
                <a:cs typeface="Arial" panose="020B0604020202020204" pitchFamily="34" charset="0"/>
              </a:rPr>
              <a:t>●</a:t>
            </a:r>
            <a:r>
              <a:rPr lang="cs-CZ" altLang="cs-CZ" sz="2000" dirty="0" smtClean="0">
                <a:latin typeface="Calibri" panose="020F0502020204030204" pitchFamily="34" charset="0"/>
                <a:cs typeface="Arial" panose="020B0604020202020204" pitchFamily="34" charset="0"/>
              </a:rPr>
              <a:t>  </a:t>
            </a:r>
            <a:r>
              <a:rPr lang="cs-CZ" altLang="cs-CZ" i="1" dirty="0" err="1" smtClean="0">
                <a:cs typeface="Arial" panose="020B0604020202020204" pitchFamily="34" charset="0"/>
              </a:rPr>
              <a:t>akrité</a:t>
            </a:r>
            <a:r>
              <a:rPr lang="cs-CZ" altLang="cs-CZ" dirty="0" smtClean="0">
                <a:cs typeface="Arial" panose="020B0604020202020204" pitchFamily="34" charset="0"/>
              </a:rPr>
              <a:t> – strážci hranic</a:t>
            </a:r>
          </a:p>
          <a:p>
            <a:pPr marL="0" indent="0">
              <a:lnSpc>
                <a:spcPct val="140000"/>
              </a:lnSpc>
              <a:spcAft>
                <a:spcPct val="0"/>
              </a:spcAft>
              <a:buNone/>
            </a:pPr>
            <a:r>
              <a:rPr lang="cs-CZ" altLang="cs-CZ" dirty="0" smtClean="0">
                <a:cs typeface="Arial" panose="020B0604020202020204" pitchFamily="34" charset="0"/>
              </a:rPr>
              <a:t>● události 9. století – boje s Araby</a:t>
            </a:r>
          </a:p>
          <a:p>
            <a:pPr marL="0" indent="0">
              <a:lnSpc>
                <a:spcPct val="140000"/>
              </a:lnSpc>
              <a:spcAft>
                <a:spcPct val="0"/>
              </a:spcAft>
              <a:buNone/>
            </a:pPr>
            <a:r>
              <a:rPr lang="cs-CZ" altLang="cs-CZ" dirty="0" smtClean="0">
                <a:cs typeface="Arial" panose="020B0604020202020204" pitchFamily="34" charset="0"/>
              </a:rPr>
              <a:t>● Pontos a </a:t>
            </a:r>
            <a:r>
              <a:rPr lang="cs-CZ" altLang="cs-CZ" dirty="0" err="1" smtClean="0">
                <a:cs typeface="Arial" panose="020B0604020202020204" pitchFamily="34" charset="0"/>
              </a:rPr>
              <a:t>Kappadokie</a:t>
            </a:r>
            <a:endParaRPr lang="cs-CZ" altLang="cs-CZ" dirty="0" smtClean="0">
              <a:cs typeface="Arial" panose="020B0604020202020204" pitchFamily="34" charset="0"/>
            </a:endParaRPr>
          </a:p>
          <a:p>
            <a:pPr marL="0" indent="0">
              <a:lnSpc>
                <a:spcPct val="140000"/>
              </a:lnSpc>
              <a:spcAft>
                <a:spcPct val="0"/>
              </a:spcAft>
              <a:buNone/>
            </a:pPr>
            <a:r>
              <a:rPr lang="cs-CZ" altLang="cs-CZ" dirty="0" smtClean="0">
                <a:cs typeface="Arial" panose="020B0604020202020204" pitchFamily="34" charset="0"/>
              </a:rPr>
              <a:t>● epické písně – patnáctislabičný jamb</a:t>
            </a:r>
            <a:r>
              <a:rPr lang="cs-CZ" altLang="cs-CZ" i="1" dirty="0" smtClean="0">
                <a:cs typeface="Arial" panose="020B0604020202020204" pitchFamily="34" charset="0"/>
              </a:rPr>
              <a:t> </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nejstarší</a:t>
            </a:r>
            <a:r>
              <a:rPr lang="cs-CZ" altLang="cs-CZ" i="1" dirty="0" smtClean="0">
                <a:cs typeface="Arial" panose="020B0604020202020204" pitchFamily="34" charset="0"/>
              </a:rPr>
              <a:t> Píseň o </a:t>
            </a:r>
            <a:r>
              <a:rPr lang="cs-CZ" altLang="cs-CZ" i="1" dirty="0" err="1" smtClean="0">
                <a:cs typeface="Arial" panose="020B0604020202020204" pitchFamily="34" charset="0"/>
              </a:rPr>
              <a:t>Armurisovi</a:t>
            </a:r>
            <a:r>
              <a:rPr lang="cs-CZ" altLang="cs-CZ" i="1" dirty="0" smtClean="0">
                <a:cs typeface="Arial" panose="020B0604020202020204" pitchFamily="34" charset="0"/>
              </a:rPr>
              <a:t>, </a:t>
            </a:r>
            <a:r>
              <a:rPr lang="cs-CZ" altLang="cs-CZ" dirty="0" smtClean="0">
                <a:cs typeface="Arial" panose="020B0604020202020204" pitchFamily="34" charset="0"/>
              </a:rPr>
              <a:t>zapsaná v 15. století</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zápis většiny od konce 19.st.</a:t>
            </a:r>
          </a:p>
          <a:p>
            <a:endParaRPr lang="el-GR" dirty="0"/>
          </a:p>
        </p:txBody>
      </p:sp>
    </p:spTree>
    <p:extLst>
      <p:ext uri="{BB962C8B-B14F-4D97-AF65-F5344CB8AC3E}">
        <p14:creationId xmlns:p14="http://schemas.microsoft.com/office/powerpoint/2010/main" val="1254052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fontScale="70000" lnSpcReduction="20000"/>
          </a:bodyPr>
          <a:lstStyle/>
          <a:p>
            <a:pPr marL="0" indent="0" algn="ctr">
              <a:lnSpc>
                <a:spcPct val="102000"/>
              </a:lnSpc>
              <a:spcAft>
                <a:spcPct val="0"/>
              </a:spcAft>
              <a:buNone/>
            </a:pPr>
            <a:r>
              <a:rPr lang="cs-CZ" altLang="cs-CZ" b="1" dirty="0" smtClean="0">
                <a:latin typeface="Calibri" panose="020F0502020204030204" pitchFamily="34" charset="0"/>
                <a:cs typeface="Arial" panose="020B0604020202020204" pitchFamily="34" charset="0"/>
              </a:rPr>
              <a:t>ŽIVOTY SVATÝCH</a:t>
            </a: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40000"/>
              </a:lnSpc>
              <a:spcAft>
                <a:spcPct val="0"/>
              </a:spcAft>
              <a:buNone/>
            </a:pPr>
            <a:r>
              <a:rPr lang="cs-CZ" altLang="cs-CZ" b="1" dirty="0" smtClean="0">
                <a:cs typeface="Arial" panose="020B0604020202020204" pitchFamily="34" charset="0"/>
              </a:rPr>
              <a:t>Společné prvky s eposem: </a:t>
            </a:r>
          </a:p>
          <a:p>
            <a:pPr marL="0" indent="0">
              <a:lnSpc>
                <a:spcPct val="140000"/>
              </a:lnSpc>
              <a:spcAft>
                <a:spcPct val="0"/>
              </a:spcAft>
              <a:buNone/>
            </a:pPr>
            <a:r>
              <a:rPr lang="cs-CZ" altLang="cs-CZ" dirty="0" smtClean="0">
                <a:cs typeface="Arial" panose="020B0604020202020204" pitchFamily="34" charset="0"/>
              </a:rPr>
              <a:t>● obšírné vyprávění o rodičích</a:t>
            </a:r>
          </a:p>
          <a:p>
            <a:pPr marL="0" indent="0">
              <a:lnSpc>
                <a:spcPct val="140000"/>
              </a:lnSpc>
              <a:spcAft>
                <a:spcPct val="0"/>
              </a:spcAft>
              <a:buNone/>
            </a:pPr>
            <a:r>
              <a:rPr lang="cs-CZ" altLang="cs-CZ" dirty="0" smtClean="0">
                <a:cs typeface="Arial" panose="020B0604020202020204" pitchFamily="34" charset="0"/>
              </a:rPr>
              <a:t>● o okolnostech jeho narození</a:t>
            </a:r>
          </a:p>
          <a:p>
            <a:pPr marL="0" indent="0">
              <a:lnSpc>
                <a:spcPct val="140000"/>
              </a:lnSpc>
              <a:spcAft>
                <a:spcPct val="0"/>
              </a:spcAft>
              <a:buNone/>
            </a:pPr>
            <a:r>
              <a:rPr lang="cs-CZ" altLang="cs-CZ" dirty="0" smtClean="0">
                <a:cs typeface="Arial" panose="020B0604020202020204" pitchFamily="34" charset="0"/>
              </a:rPr>
              <a:t>● odmítnutí světských poct, život v samotě</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nadpřirozené vlastnosti</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pozůstalí kolem lože umírajícího</a:t>
            </a:r>
          </a:p>
          <a:p>
            <a:pPr marL="0" indent="0">
              <a:lnSpc>
                <a:spcPct val="140000"/>
              </a:lnSpc>
              <a:spcAft>
                <a:spcPct val="0"/>
              </a:spcAft>
              <a:buNone/>
            </a:pPr>
            <a:r>
              <a:rPr lang="cs-CZ" altLang="cs-CZ" dirty="0" smtClean="0">
                <a:cs typeface="Arial" panose="020B0604020202020204" pitchFamily="34" charset="0"/>
              </a:rPr>
              <a:t>● umírá bez potomků</a:t>
            </a:r>
          </a:p>
          <a:p>
            <a:pPr marL="0" indent="0">
              <a:buNone/>
            </a:pPr>
            <a:endParaRPr lang="el-GR" dirty="0"/>
          </a:p>
        </p:txBody>
      </p:sp>
    </p:spTree>
    <p:extLst>
      <p:ext uri="{BB962C8B-B14F-4D97-AF65-F5344CB8AC3E}">
        <p14:creationId xmlns:p14="http://schemas.microsoft.com/office/powerpoint/2010/main" val="311006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lstStyle/>
          <a:p>
            <a:pPr algn="ctr">
              <a:lnSpc>
                <a:spcPct val="102000"/>
              </a:lnSpc>
              <a:spcAft>
                <a:spcPct val="0"/>
              </a:spcAft>
            </a:pPr>
            <a:r>
              <a:rPr lang="cs-CZ" altLang="cs-CZ" b="1" dirty="0" smtClean="0">
                <a:latin typeface="Calibri" panose="020F0502020204030204" pitchFamily="34" charset="0"/>
              </a:rPr>
              <a:t>Bibliografie – román jako žánr:</a:t>
            </a:r>
          </a:p>
          <a:p>
            <a:pPr algn="ctr">
              <a:lnSpc>
                <a:spcPct val="102000"/>
              </a:lnSpc>
              <a:spcAft>
                <a:spcPct val="0"/>
              </a:spcAft>
            </a:pPr>
            <a:endParaRPr lang="cs-CZ" altLang="cs-CZ" dirty="0" smtClean="0">
              <a:latin typeface="Calibri" panose="020F0502020204030204" pitchFamily="34" charset="0"/>
            </a:endParaRPr>
          </a:p>
          <a:p>
            <a:pPr algn="ctr">
              <a:lnSpc>
                <a:spcPct val="102000"/>
              </a:lnSpc>
              <a:spcAft>
                <a:spcPct val="0"/>
              </a:spcAft>
            </a:pPr>
            <a:r>
              <a:rPr lang="cs-CZ" altLang="cs-CZ" dirty="0" smtClean="0">
                <a:latin typeface="Calibri" panose="020F0502020204030204" pitchFamily="34" charset="0"/>
              </a:rPr>
              <a:t>Michail </a:t>
            </a:r>
            <a:r>
              <a:rPr lang="cs-CZ" altLang="cs-CZ" dirty="0" err="1" smtClean="0">
                <a:latin typeface="Calibri" panose="020F0502020204030204" pitchFamily="34" charset="0"/>
              </a:rPr>
              <a:t>Bachtin</a:t>
            </a:r>
            <a:r>
              <a:rPr lang="cs-CZ" altLang="cs-CZ" dirty="0" smtClean="0">
                <a:latin typeface="Calibri" panose="020F0502020204030204" pitchFamily="34" charset="0"/>
              </a:rPr>
              <a:t>, </a:t>
            </a:r>
            <a:r>
              <a:rPr lang="cs-CZ" altLang="cs-CZ" i="1" dirty="0" smtClean="0">
                <a:latin typeface="Calibri" panose="020F0502020204030204" pitchFamily="34" charset="0"/>
              </a:rPr>
              <a:t>Román jako dialog</a:t>
            </a:r>
            <a:r>
              <a:rPr lang="cs-CZ" altLang="cs-CZ" dirty="0" smtClean="0">
                <a:latin typeface="Calibri" panose="020F0502020204030204" pitchFamily="34" charset="0"/>
              </a:rPr>
              <a:t>, přel. D. Hodrová, Praha 1980</a:t>
            </a:r>
          </a:p>
          <a:p>
            <a:pPr algn="ctr">
              <a:lnSpc>
                <a:spcPct val="102000"/>
              </a:lnSpc>
              <a:spcAft>
                <a:spcPct val="0"/>
              </a:spcAft>
            </a:pPr>
            <a:r>
              <a:rPr lang="cs-CZ" altLang="cs-CZ" dirty="0" smtClean="0">
                <a:latin typeface="Calibri" panose="020F0502020204030204" pitchFamily="34" charset="0"/>
              </a:rPr>
              <a:t>Daniela Hodrová, </a:t>
            </a:r>
            <a:r>
              <a:rPr lang="cs-CZ" altLang="cs-CZ" i="1" dirty="0" smtClean="0">
                <a:latin typeface="Calibri" panose="020F0502020204030204" pitchFamily="34" charset="0"/>
              </a:rPr>
              <a:t>Hledání románu: kapitoly z historie a typologie žánru</a:t>
            </a:r>
            <a:r>
              <a:rPr lang="cs-CZ" altLang="cs-CZ" dirty="0" smtClean="0">
                <a:latin typeface="Calibri" panose="020F0502020204030204" pitchFamily="34" charset="0"/>
              </a:rPr>
              <a:t>, Praha 1989.</a:t>
            </a:r>
          </a:p>
          <a:p>
            <a:pPr algn="ctr">
              <a:lnSpc>
                <a:spcPct val="102000"/>
              </a:lnSpc>
              <a:spcAft>
                <a:spcPct val="0"/>
              </a:spcAft>
            </a:pPr>
            <a:r>
              <a:rPr lang="cs-CZ" altLang="cs-CZ" dirty="0" smtClean="0">
                <a:latin typeface="Calibri" panose="020F0502020204030204" pitchFamily="34" charset="0"/>
              </a:rPr>
              <a:t>D. Mocná, J. Peterka a kol., </a:t>
            </a:r>
            <a:r>
              <a:rPr lang="cs-CZ" altLang="cs-CZ" i="1" dirty="0" smtClean="0">
                <a:latin typeface="Calibri" panose="020F0502020204030204" pitchFamily="34" charset="0"/>
              </a:rPr>
              <a:t>Encyklopedie literárních žánrů</a:t>
            </a:r>
            <a:r>
              <a:rPr lang="cs-CZ" altLang="cs-CZ" dirty="0" smtClean="0">
                <a:latin typeface="Calibri" panose="020F0502020204030204" pitchFamily="34" charset="0"/>
              </a:rPr>
              <a:t>, Praha 2004.</a:t>
            </a:r>
          </a:p>
          <a:p>
            <a:pPr algn="ctr">
              <a:lnSpc>
                <a:spcPct val="102000"/>
              </a:lnSpc>
              <a:spcAft>
                <a:spcPct val="0"/>
              </a:spcAft>
            </a:pPr>
            <a:endParaRPr lang="cs-CZ" altLang="cs-CZ" b="1" dirty="0" smtClean="0">
              <a:latin typeface="Calibri" panose="020F0502020204030204" pitchFamily="34" charset="0"/>
            </a:endParaRPr>
          </a:p>
          <a:p>
            <a:endParaRPr lang="el-GR" dirty="0"/>
          </a:p>
        </p:txBody>
      </p:sp>
    </p:spTree>
    <p:extLst>
      <p:ext uri="{BB962C8B-B14F-4D97-AF65-F5344CB8AC3E}">
        <p14:creationId xmlns:p14="http://schemas.microsoft.com/office/powerpoint/2010/main" val="346351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lnSpcReduction="10000"/>
          </a:bodyPr>
          <a:lstStyle/>
          <a:p>
            <a:pPr marL="0" indent="0" algn="ctr">
              <a:lnSpc>
                <a:spcPct val="102000"/>
              </a:lnSpc>
              <a:spcAft>
                <a:spcPct val="0"/>
              </a:spcAft>
              <a:buNone/>
            </a:pPr>
            <a:r>
              <a:rPr lang="cs-CZ" altLang="cs-CZ" b="1" dirty="0" smtClean="0">
                <a:latin typeface="Calibri" panose="020F0502020204030204" pitchFamily="34" charset="0"/>
                <a:cs typeface="Arial" panose="020B0604020202020204" pitchFamily="34" charset="0"/>
              </a:rPr>
              <a:t>HELENISTICKÉ ROMÁNY</a:t>
            </a: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53000"/>
              </a:lnSpc>
              <a:spcAft>
                <a:spcPct val="0"/>
              </a:spcAft>
              <a:buNone/>
            </a:pPr>
            <a:r>
              <a:rPr lang="cs-CZ" altLang="cs-CZ" dirty="0" smtClean="0">
                <a:latin typeface="Calibri" panose="020F0502020204030204" pitchFamily="34" charset="0"/>
                <a:cs typeface="Arial" panose="020B0604020202020204" pitchFamily="34" charset="0"/>
              </a:rPr>
              <a:t> Verze E i K mají řadu prvků přejatých z románů </a:t>
            </a:r>
            <a:r>
              <a:rPr lang="cs-CZ" altLang="cs-CZ" b="1" dirty="0" smtClean="0">
                <a:latin typeface="Calibri" panose="020F0502020204030204" pitchFamily="34" charset="0"/>
                <a:cs typeface="Arial" panose="020B0604020202020204" pitchFamily="34" charset="0"/>
              </a:rPr>
              <a:t>Achillea </a:t>
            </a:r>
            <a:r>
              <a:rPr lang="cs-CZ" altLang="cs-CZ" b="1" dirty="0" err="1" smtClean="0">
                <a:latin typeface="Calibri" panose="020F0502020204030204" pitchFamily="34" charset="0"/>
                <a:cs typeface="Arial" panose="020B0604020202020204" pitchFamily="34" charset="0"/>
              </a:rPr>
              <a:t>Tatia</a:t>
            </a:r>
            <a:r>
              <a:rPr lang="cs-CZ" altLang="cs-CZ" dirty="0" smtClean="0">
                <a:latin typeface="Calibri" panose="020F0502020204030204" pitchFamily="34" charset="0"/>
                <a:cs typeface="Arial" panose="020B0604020202020204" pitchFamily="34" charset="0"/>
              </a:rPr>
              <a:t> a</a:t>
            </a:r>
            <a:r>
              <a:rPr lang="cs-CZ" altLang="cs-CZ" b="1" dirty="0" smtClean="0">
                <a:latin typeface="Calibri" panose="020F0502020204030204" pitchFamily="34" charset="0"/>
                <a:cs typeface="Arial" panose="020B0604020202020204" pitchFamily="34" charset="0"/>
              </a:rPr>
              <a:t> </a:t>
            </a:r>
            <a:r>
              <a:rPr lang="cs-CZ" altLang="cs-CZ" b="1" dirty="0" err="1" smtClean="0">
                <a:latin typeface="Calibri" panose="020F0502020204030204" pitchFamily="34" charset="0"/>
                <a:cs typeface="Arial" panose="020B0604020202020204" pitchFamily="34" charset="0"/>
              </a:rPr>
              <a:t>Héliodóra</a:t>
            </a:r>
            <a:endParaRPr lang="cs-CZ" altLang="cs-CZ" b="1" dirty="0" smtClean="0">
              <a:latin typeface="Calibri" panose="020F0502020204030204" pitchFamily="34" charset="0"/>
              <a:cs typeface="Arial" panose="020B0604020202020204" pitchFamily="34" charset="0"/>
            </a:endParaRPr>
          </a:p>
          <a:p>
            <a:pPr marL="0" indent="0">
              <a:lnSpc>
                <a:spcPct val="140000"/>
              </a:lnSpc>
              <a:spcAft>
                <a:spcPct val="0"/>
              </a:spcAft>
              <a:buNone/>
            </a:pPr>
            <a:r>
              <a:rPr lang="cs-CZ" altLang="cs-CZ" dirty="0" smtClean="0">
                <a:cs typeface="Arial" panose="020B0604020202020204" pitchFamily="34" charset="0"/>
              </a:rPr>
              <a:t>● prolog věnovaný tématu lásky</a:t>
            </a:r>
          </a:p>
          <a:p>
            <a:pPr marL="0" indent="0">
              <a:lnSpc>
                <a:spcPct val="140000"/>
              </a:lnSpc>
              <a:spcAft>
                <a:spcPct val="0"/>
              </a:spcAft>
              <a:buNone/>
            </a:pPr>
            <a:r>
              <a:rPr lang="cs-CZ" altLang="cs-CZ" dirty="0" smtClean="0">
                <a:cs typeface="Arial" panose="020B0604020202020204" pitchFamily="34" charset="0"/>
              </a:rPr>
              <a:t>● popis paláce (omezeno v E)</a:t>
            </a:r>
          </a:p>
          <a:p>
            <a:pPr marL="0" indent="0">
              <a:lnSpc>
                <a:spcPct val="140000"/>
              </a:lnSpc>
              <a:spcAft>
                <a:spcPct val="0"/>
              </a:spcAft>
              <a:buNone/>
            </a:pPr>
            <a:r>
              <a:rPr lang="cs-CZ" altLang="cs-CZ" dirty="0" smtClean="0">
                <a:cs typeface="Arial" panose="020B0604020202020204" pitchFamily="34" charset="0"/>
              </a:rPr>
              <a:t>● rozsáhle </a:t>
            </a:r>
            <a:r>
              <a:rPr lang="cs-CZ" altLang="cs-CZ" dirty="0" err="1" smtClean="0">
                <a:cs typeface="Arial" panose="020B0604020202020204" pitchFamily="34" charset="0"/>
              </a:rPr>
              <a:t>ekfraze</a:t>
            </a:r>
            <a:r>
              <a:rPr lang="cs-CZ" altLang="cs-CZ" dirty="0" smtClean="0">
                <a:cs typeface="Arial" panose="020B0604020202020204" pitchFamily="34" charset="0"/>
              </a:rPr>
              <a:t> v K</a:t>
            </a:r>
          </a:p>
          <a:p>
            <a:pPr marL="0" indent="0">
              <a:buNone/>
            </a:pPr>
            <a:endParaRPr lang="el-GR" dirty="0"/>
          </a:p>
        </p:txBody>
      </p:sp>
    </p:spTree>
    <p:extLst>
      <p:ext uri="{BB962C8B-B14F-4D97-AF65-F5344CB8AC3E}">
        <p14:creationId xmlns:p14="http://schemas.microsoft.com/office/powerpoint/2010/main" val="2916539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519778"/>
          </a:xfrm>
        </p:spPr>
        <p:txBody>
          <a:bodyPr>
            <a:normAutofit fontScale="90000"/>
          </a:bodyPr>
          <a:lstStyle/>
          <a:p>
            <a:endParaRPr lang="el-GR" dirty="0"/>
          </a:p>
        </p:txBody>
      </p:sp>
      <p:sp>
        <p:nvSpPr>
          <p:cNvPr id="3" name="Zástupný symbol pro obsah 2"/>
          <p:cNvSpPr>
            <a:spLocks noGrp="1"/>
          </p:cNvSpPr>
          <p:nvPr>
            <p:ph idx="1"/>
          </p:nvPr>
        </p:nvSpPr>
        <p:spPr>
          <a:xfrm>
            <a:off x="838200" y="1052052"/>
            <a:ext cx="10515600" cy="5565058"/>
          </a:xfrm>
        </p:spPr>
        <p:txBody>
          <a:bodyPr>
            <a:normAutofit fontScale="85000" lnSpcReduction="20000"/>
          </a:bodyPr>
          <a:lstStyle/>
          <a:p>
            <a:pPr marL="0" indent="0" algn="ctr">
              <a:lnSpc>
                <a:spcPct val="102000"/>
              </a:lnSpc>
              <a:spcAft>
                <a:spcPct val="0"/>
              </a:spcAft>
              <a:buNone/>
            </a:pPr>
            <a:r>
              <a:rPr lang="cs-CZ" altLang="cs-CZ" b="1" i="1" dirty="0" smtClean="0">
                <a:latin typeface="Calibri" panose="020F0502020204030204" pitchFamily="34" charset="0"/>
                <a:cs typeface="Arial" panose="020B0604020202020204" pitchFamily="34" charset="0"/>
              </a:rPr>
              <a:t>ŽIVOT ALEXANDRA VELIKÉHO</a:t>
            </a:r>
          </a:p>
          <a:p>
            <a:pPr marL="0" indent="0" algn="ctr">
              <a:lnSpc>
                <a:spcPct val="153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53000"/>
              </a:lnSpc>
              <a:spcAft>
                <a:spcPct val="0"/>
              </a:spcAft>
              <a:buNone/>
            </a:pPr>
            <a:r>
              <a:rPr lang="cs-CZ" altLang="cs-CZ" dirty="0" smtClean="0">
                <a:latin typeface="Calibri" panose="020F0502020204030204" pitchFamily="34" charset="0"/>
                <a:cs typeface="Arial" panose="020B0604020202020204" pitchFamily="34" charset="0"/>
              </a:rPr>
              <a:t>●</a:t>
            </a:r>
            <a:r>
              <a:rPr lang="cs-CZ" altLang="cs-CZ" sz="2000" dirty="0" smtClean="0">
                <a:latin typeface="Calibri" panose="020F0502020204030204" pitchFamily="34" charset="0"/>
                <a:cs typeface="Arial" panose="020B0604020202020204" pitchFamily="34" charset="0"/>
              </a:rPr>
              <a:t>  </a:t>
            </a:r>
            <a:r>
              <a:rPr lang="cs-CZ" altLang="cs-CZ" dirty="0" smtClean="0">
                <a:latin typeface="Calibri" panose="020F0502020204030204" pitchFamily="34" charset="0"/>
                <a:cs typeface="Arial" panose="020B0604020202020204" pitchFamily="34" charset="0"/>
              </a:rPr>
              <a:t>populární anonymní helénistický příběh</a:t>
            </a:r>
          </a:p>
          <a:p>
            <a:pPr marL="0" indent="0">
              <a:lnSpc>
                <a:spcPct val="140000"/>
              </a:lnSpc>
              <a:spcAft>
                <a:spcPct val="0"/>
              </a:spcAft>
              <a:buNone/>
            </a:pPr>
            <a:r>
              <a:rPr lang="cs-CZ" altLang="cs-CZ" dirty="0" smtClean="0">
                <a:cs typeface="Arial" panose="020B0604020202020204" pitchFamily="34" charset="0"/>
              </a:rPr>
              <a:t>● popis smrti hrdiny</a:t>
            </a:r>
          </a:p>
          <a:p>
            <a:pPr marL="0" indent="0">
              <a:lnSpc>
                <a:spcPct val="140000"/>
              </a:lnSpc>
              <a:spcAft>
                <a:spcPct val="0"/>
              </a:spcAft>
              <a:buNone/>
            </a:pPr>
            <a:r>
              <a:rPr lang="cs-CZ" altLang="cs-CZ" dirty="0" smtClean="0">
                <a:cs typeface="Arial" panose="020B0604020202020204" pitchFamily="34" charset="0"/>
              </a:rPr>
              <a:t>● banální příčina</a:t>
            </a:r>
          </a:p>
          <a:p>
            <a:pPr marL="0" indent="0">
              <a:lnSpc>
                <a:spcPct val="140000"/>
              </a:lnSpc>
              <a:spcAft>
                <a:spcPct val="0"/>
              </a:spcAft>
              <a:buNone/>
            </a:pPr>
            <a:r>
              <a:rPr lang="cs-CZ" altLang="cs-CZ" dirty="0" smtClean="0">
                <a:cs typeface="Arial" panose="020B0604020202020204" pitchFamily="34" charset="0"/>
              </a:rPr>
              <a:t>● hrdina umírá mladý</a:t>
            </a:r>
          </a:p>
          <a:p>
            <a:pPr marL="0" indent="0">
              <a:lnSpc>
                <a:spcPct val="140000"/>
              </a:lnSpc>
              <a:spcAft>
                <a:spcPct val="0"/>
              </a:spcAft>
              <a:buNone/>
            </a:pPr>
            <a:r>
              <a:rPr lang="cs-CZ" altLang="cs-CZ" dirty="0" smtClean="0">
                <a:cs typeface="Arial" panose="020B0604020202020204" pitchFamily="34" charset="0"/>
              </a:rPr>
              <a:t>● jednotlivé fáze:</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povolává své druhy k loži a vypráví jim o svých hrdinských činech</a:t>
            </a:r>
          </a:p>
          <a:p>
            <a:pPr marL="0" indent="0">
              <a:lnSpc>
                <a:spcPct val="140000"/>
              </a:lnSpc>
              <a:spcAft>
                <a:spcPct val="0"/>
              </a:spcAft>
              <a:buNone/>
            </a:pPr>
            <a:r>
              <a:rPr lang="cs-CZ" altLang="cs-CZ" i="1" dirty="0" smtClean="0">
                <a:cs typeface="Arial" panose="020B0604020202020204" pitchFamily="34" charset="0"/>
              </a:rPr>
              <a:t>● </a:t>
            </a:r>
            <a:r>
              <a:rPr lang="cs-CZ" altLang="cs-CZ" dirty="0" smtClean="0">
                <a:cs typeface="Arial" panose="020B0604020202020204" pitchFamily="34" charset="0"/>
              </a:rPr>
              <a:t>jeho žena chce zemřít s ním</a:t>
            </a:r>
          </a:p>
          <a:p>
            <a:pPr marL="0" indent="0">
              <a:lnSpc>
                <a:spcPct val="140000"/>
              </a:lnSpc>
              <a:spcAft>
                <a:spcPct val="0"/>
              </a:spcAft>
              <a:buNone/>
            </a:pPr>
            <a:r>
              <a:rPr lang="cs-CZ" altLang="cs-CZ" dirty="0" smtClean="0">
                <a:cs typeface="Arial" panose="020B0604020202020204" pitchFamily="34" charset="0"/>
              </a:rPr>
              <a:t>● umírají společně, bezdětní</a:t>
            </a:r>
          </a:p>
          <a:p>
            <a:pPr marL="0" indent="0">
              <a:buNone/>
            </a:pPr>
            <a:endParaRPr lang="el-GR" dirty="0"/>
          </a:p>
        </p:txBody>
      </p:sp>
    </p:spTree>
    <p:extLst>
      <p:ext uri="{BB962C8B-B14F-4D97-AF65-F5344CB8AC3E}">
        <p14:creationId xmlns:p14="http://schemas.microsoft.com/office/powerpoint/2010/main" val="93808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marL="0" indent="0" algn="ctr">
              <a:lnSpc>
                <a:spcPct val="102000"/>
              </a:lnSpc>
              <a:spcAft>
                <a:spcPct val="0"/>
              </a:spcAft>
              <a:buNone/>
            </a:pPr>
            <a:r>
              <a:rPr lang="cs-CZ" altLang="cs-CZ" b="1" dirty="0" smtClean="0">
                <a:latin typeface="Calibri" panose="020F0502020204030204" pitchFamily="34" charset="0"/>
                <a:cs typeface="Arial" panose="020B0604020202020204" pitchFamily="34" charset="0"/>
              </a:rPr>
              <a:t>HOMÉR</a:t>
            </a: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Sporadické odkazy na Homéra (</a:t>
            </a:r>
            <a:r>
              <a:rPr lang="cs-CZ" altLang="cs-CZ" i="1" dirty="0" smtClean="0">
                <a:latin typeface="Calibri" panose="020F0502020204030204" pitchFamily="34" charset="0"/>
                <a:cs typeface="Arial" panose="020B0604020202020204" pitchFamily="34" charset="0"/>
              </a:rPr>
              <a:t>Ilias</a:t>
            </a:r>
            <a:r>
              <a:rPr lang="cs-CZ" altLang="cs-CZ" dirty="0" smtClean="0">
                <a:latin typeface="Calibri" panose="020F0502020204030204" pitchFamily="34" charset="0"/>
                <a:cs typeface="Arial" panose="020B0604020202020204" pitchFamily="34" charset="0"/>
              </a:rPr>
              <a:t> – hrdinové) mají doložit příslušnost </a:t>
            </a: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k literární tradici.</a:t>
            </a: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1. osoba - </a:t>
            </a:r>
            <a:r>
              <a:rPr lang="cs-CZ" altLang="cs-CZ" i="1" dirty="0" err="1" smtClean="0">
                <a:latin typeface="Calibri" panose="020F0502020204030204" pitchFamily="34" charset="0"/>
                <a:cs typeface="Arial" panose="020B0604020202020204" pitchFamily="34" charset="0"/>
              </a:rPr>
              <a:t>Odysseia</a:t>
            </a:r>
            <a:r>
              <a:rPr lang="cs-CZ" altLang="cs-CZ" dirty="0" smtClean="0">
                <a:latin typeface="Calibri" panose="020F0502020204030204" pitchFamily="34" charset="0"/>
                <a:cs typeface="Arial" panose="020B0604020202020204" pitchFamily="34" charset="0"/>
              </a:rPr>
              <a:t> </a:t>
            </a: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    </a:t>
            </a:r>
            <a:endParaRPr lang="el-GR" dirty="0"/>
          </a:p>
        </p:txBody>
      </p:sp>
    </p:spTree>
    <p:extLst>
      <p:ext uri="{BB962C8B-B14F-4D97-AF65-F5344CB8AC3E}">
        <p14:creationId xmlns:p14="http://schemas.microsoft.com/office/powerpoint/2010/main" val="1849472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Rozpad Byzantské říše po r. 1204</a:t>
            </a:r>
            <a:endParaRPr lang="el-GR" dirty="0"/>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9853" y="1825625"/>
            <a:ext cx="7192294" cy="4351338"/>
          </a:xfrm>
        </p:spPr>
      </p:pic>
    </p:spTree>
    <p:extLst>
      <p:ext uri="{BB962C8B-B14F-4D97-AF65-F5344CB8AC3E}">
        <p14:creationId xmlns:p14="http://schemas.microsoft.com/office/powerpoint/2010/main" val="2136082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96759"/>
          </a:xfrm>
        </p:spPr>
        <p:txBody>
          <a:bodyPr>
            <a:normAutofit fontScale="90000"/>
          </a:bodyPr>
          <a:lstStyle/>
          <a:p>
            <a:r>
              <a:rPr lang="cs-CZ" altLang="cs-CZ" b="1" dirty="0" smtClean="0">
                <a:latin typeface="Calibri" panose="020F0502020204030204" pitchFamily="34" charset="0"/>
                <a:cs typeface="Arial" panose="020B0604020202020204" pitchFamily="34" charset="0"/>
              </a:rPr>
              <a:t>ROMÁNY 12. STOLETÍ</a:t>
            </a:r>
            <a:br>
              <a:rPr lang="cs-CZ" altLang="cs-CZ" b="1" dirty="0" smtClean="0">
                <a:latin typeface="Calibri" panose="020F0502020204030204" pitchFamily="34" charset="0"/>
                <a:cs typeface="Arial" panose="020B0604020202020204" pitchFamily="34" charset="0"/>
              </a:rPr>
            </a:br>
            <a:endParaRPr lang="el-GR" dirty="0"/>
          </a:p>
        </p:txBody>
      </p:sp>
      <p:sp>
        <p:nvSpPr>
          <p:cNvPr id="3" name="Zástupný symbol pro obsah 2"/>
          <p:cNvSpPr>
            <a:spLocks noGrp="1"/>
          </p:cNvSpPr>
          <p:nvPr>
            <p:ph idx="1"/>
          </p:nvPr>
        </p:nvSpPr>
        <p:spPr>
          <a:xfrm>
            <a:off x="838200" y="1248696"/>
            <a:ext cx="10515600" cy="5397909"/>
          </a:xfrm>
        </p:spPr>
        <p:txBody>
          <a:bodyPr>
            <a:normAutofit/>
          </a:bodyPr>
          <a:lstStyle/>
          <a:p>
            <a:pPr algn="ctr">
              <a:lnSpc>
                <a:spcPct val="102000"/>
              </a:lnSpc>
              <a:spcAft>
                <a:spcPct val="0"/>
              </a:spcAft>
            </a:pPr>
            <a:endParaRPr lang="cs-CZ" altLang="cs-CZ" sz="2000" b="1" dirty="0" smtClean="0">
              <a:latin typeface="Calibri" panose="020F0502020204030204" pitchFamily="34" charset="0"/>
              <a:cs typeface="Arial" panose="020B0604020202020204" pitchFamily="34" charset="0"/>
            </a:endParaRP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a:t>
            </a:r>
            <a:r>
              <a:rPr lang="cs-CZ" altLang="cs-CZ" sz="2000" dirty="0" smtClean="0">
                <a:latin typeface="Calibri" panose="020F0502020204030204" pitchFamily="34" charset="0"/>
                <a:cs typeface="Arial" panose="020B0604020202020204" pitchFamily="34" charset="0"/>
              </a:rPr>
              <a:t> </a:t>
            </a:r>
            <a:r>
              <a:rPr lang="cs-CZ" altLang="cs-CZ" dirty="0" smtClean="0">
                <a:cs typeface="Arial" panose="020B0604020202020204" pitchFamily="34" charset="0"/>
              </a:rPr>
              <a:t>obdobná dějová linie i hrdinové jako u antického románu</a:t>
            </a:r>
          </a:p>
          <a:p>
            <a:pPr marL="0" indent="0">
              <a:spcAft>
                <a:spcPct val="0"/>
              </a:spcAft>
              <a:buNone/>
            </a:pPr>
            <a:r>
              <a:rPr lang="cs-CZ" altLang="cs-CZ" dirty="0" smtClean="0">
                <a:cs typeface="Arial" panose="020B0604020202020204" pitchFamily="34" charset="0"/>
              </a:rPr>
              <a:t>● neurčitá, předkřesťanská minulost, téměř žádné zmínky o Byzanci</a:t>
            </a:r>
          </a:p>
          <a:p>
            <a:pPr marL="0" indent="0">
              <a:spcAft>
                <a:spcPct val="0"/>
              </a:spcAft>
              <a:buNone/>
            </a:pPr>
            <a:r>
              <a:rPr lang="cs-CZ" altLang="cs-CZ" dirty="0" smtClean="0">
                <a:cs typeface="Arial" panose="020B0604020202020204" pitchFamily="34" charset="0"/>
              </a:rPr>
              <a:t>● téměř žádné zmínky o křesťanství</a:t>
            </a:r>
          </a:p>
          <a:p>
            <a:pPr marL="0" indent="0">
              <a:spcAft>
                <a:spcPct val="0"/>
              </a:spcAft>
              <a:buNone/>
            </a:pPr>
            <a:r>
              <a:rPr lang="cs-CZ" altLang="cs-CZ" dirty="0" smtClean="0">
                <a:cs typeface="Arial" panose="020B0604020202020204" pitchFamily="34" charset="0"/>
              </a:rPr>
              <a:t>● hrdinové – strnulé neměnné typy  </a:t>
            </a:r>
          </a:p>
          <a:p>
            <a:pPr marL="0" indent="0">
              <a:spcAft>
                <a:spcPct val="0"/>
              </a:spcAft>
              <a:buNone/>
            </a:pPr>
            <a:r>
              <a:rPr lang="cs-CZ" altLang="cs-CZ" dirty="0" smtClean="0">
                <a:cs typeface="Arial" panose="020B0604020202020204" pitchFamily="34" charset="0"/>
              </a:rPr>
              <a:t>● láska jako utrpení</a:t>
            </a:r>
          </a:p>
          <a:p>
            <a:pPr marL="0" indent="0">
              <a:spcAft>
                <a:spcPct val="0"/>
              </a:spcAft>
              <a:buNone/>
            </a:pPr>
            <a:r>
              <a:rPr lang="cs-CZ" altLang="cs-CZ" dirty="0" smtClean="0">
                <a:cs typeface="Arial" panose="020B0604020202020204" pitchFamily="34" charset="0"/>
              </a:rPr>
              <a:t>● hrdinové pasivní – řízeni </a:t>
            </a:r>
            <a:r>
              <a:rPr lang="cs-CZ" altLang="cs-CZ" dirty="0" err="1" smtClean="0">
                <a:cs typeface="Arial" panose="020B0604020202020204" pitchFamily="34" charset="0"/>
              </a:rPr>
              <a:t>Tyché</a:t>
            </a: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 časté popisy a </a:t>
            </a:r>
            <a:r>
              <a:rPr lang="cs-CZ" altLang="cs-CZ" dirty="0" err="1" smtClean="0">
                <a:cs typeface="Arial" panose="020B0604020202020204" pitchFamily="34" charset="0"/>
              </a:rPr>
              <a:t>ekfraze</a:t>
            </a: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 verš – dvanáctislabičný jamb</a:t>
            </a:r>
          </a:p>
          <a:p>
            <a:pPr marL="0" indent="0">
              <a:spcAft>
                <a:spcPct val="0"/>
              </a:spcAft>
              <a:buNone/>
            </a:pPr>
            <a:r>
              <a:rPr lang="cs-CZ" altLang="cs-CZ" dirty="0" smtClean="0">
                <a:cs typeface="Arial" panose="020B0604020202020204" pitchFamily="34" charset="0"/>
              </a:rPr>
              <a:t>● jazyk - smíšený</a:t>
            </a:r>
          </a:p>
          <a:p>
            <a:pPr>
              <a:spcAft>
                <a:spcPct val="0"/>
              </a:spcAft>
            </a:pPr>
            <a:endParaRPr lang="cs-CZ" altLang="cs-CZ" i="1" dirty="0" smtClean="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3507024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marL="0" indent="0">
              <a:lnSpc>
                <a:spcPct val="102000"/>
              </a:lnSpc>
              <a:spcAft>
                <a:spcPct val="0"/>
              </a:spcAft>
              <a:buNone/>
            </a:pPr>
            <a:r>
              <a:rPr lang="cs-CZ" altLang="cs-CZ" b="1" dirty="0" err="1" smtClean="0">
                <a:latin typeface="Calibri" panose="020F0502020204030204" pitchFamily="34" charset="0"/>
                <a:cs typeface="Arial" panose="020B0604020202020204" pitchFamily="34" charset="0"/>
              </a:rPr>
              <a:t>Nikétas</a:t>
            </a:r>
            <a:r>
              <a:rPr lang="cs-CZ" altLang="cs-CZ" b="1" dirty="0" smtClean="0">
                <a:latin typeface="Calibri" panose="020F0502020204030204" pitchFamily="34" charset="0"/>
                <a:cs typeface="Arial" panose="020B0604020202020204" pitchFamily="34" charset="0"/>
              </a:rPr>
              <a:t> </a:t>
            </a:r>
            <a:r>
              <a:rPr lang="cs-CZ" altLang="cs-CZ" b="1" dirty="0" err="1" smtClean="0">
                <a:latin typeface="Calibri" panose="020F0502020204030204" pitchFamily="34" charset="0"/>
                <a:cs typeface="Arial" panose="020B0604020202020204" pitchFamily="34" charset="0"/>
              </a:rPr>
              <a:t>Eugenianos</a:t>
            </a:r>
            <a:r>
              <a:rPr lang="cs-CZ" altLang="cs-CZ" b="1" dirty="0" smtClean="0">
                <a:latin typeface="Calibri" panose="020F0502020204030204" pitchFamily="34" charset="0"/>
                <a:cs typeface="Arial" panose="020B0604020202020204" pitchFamily="34" charset="0"/>
              </a:rPr>
              <a:t>: </a:t>
            </a:r>
            <a:r>
              <a:rPr lang="cs-CZ" altLang="cs-CZ" b="1" i="1" dirty="0" smtClean="0">
                <a:latin typeface="Calibri" panose="020F0502020204030204" pitchFamily="34" charset="0"/>
                <a:cs typeface="Arial" panose="020B0604020202020204" pitchFamily="34" charset="0"/>
              </a:rPr>
              <a:t>O lásce </a:t>
            </a:r>
            <a:r>
              <a:rPr lang="cs-CZ" altLang="cs-CZ" b="1" i="1" dirty="0" err="1" smtClean="0">
                <a:latin typeface="Calibri" panose="020F0502020204030204" pitchFamily="34" charset="0"/>
                <a:cs typeface="Arial" panose="020B0604020202020204" pitchFamily="34" charset="0"/>
              </a:rPr>
              <a:t>Drosily</a:t>
            </a:r>
            <a:r>
              <a:rPr lang="cs-CZ" altLang="cs-CZ" b="1" i="1" dirty="0" smtClean="0">
                <a:latin typeface="Calibri" panose="020F0502020204030204" pitchFamily="34" charset="0"/>
                <a:cs typeface="Arial" panose="020B0604020202020204" pitchFamily="34" charset="0"/>
              </a:rPr>
              <a:t> a </a:t>
            </a:r>
            <a:r>
              <a:rPr lang="cs-CZ" altLang="cs-CZ" b="1" i="1" dirty="0" err="1" smtClean="0">
                <a:latin typeface="Calibri" panose="020F0502020204030204" pitchFamily="34" charset="0"/>
                <a:cs typeface="Arial" panose="020B0604020202020204" pitchFamily="34" charset="0"/>
              </a:rPr>
              <a:t>Charikla</a:t>
            </a:r>
            <a:endParaRPr lang="cs-CZ" altLang="cs-CZ" b="1" i="1" dirty="0" smtClean="0">
              <a:latin typeface="Calibri" panose="020F0502020204030204" pitchFamily="34" charset="0"/>
              <a:cs typeface="Arial" panose="020B0604020202020204" pitchFamily="34" charset="0"/>
            </a:endParaRPr>
          </a:p>
          <a:p>
            <a:pPr marL="0" indent="0" algn="ctr">
              <a:lnSpc>
                <a:spcPct val="102000"/>
              </a:lnSpc>
              <a:spcAft>
                <a:spcPct val="0"/>
              </a:spcAft>
              <a:buNone/>
            </a:pPr>
            <a:endParaRPr lang="cs-CZ" altLang="cs-CZ" sz="2000" b="1" dirty="0" smtClean="0">
              <a:latin typeface="Calibri" panose="020F0502020204030204" pitchFamily="34" charset="0"/>
              <a:cs typeface="Arial" panose="020B0604020202020204" pitchFamily="34" charset="0"/>
            </a:endParaRPr>
          </a:p>
          <a:p>
            <a:pPr marL="0" indent="0">
              <a:lnSpc>
                <a:spcPct val="102000"/>
              </a:lnSpc>
              <a:spcAft>
                <a:spcPct val="0"/>
              </a:spcAft>
              <a:buNone/>
            </a:pPr>
            <a:r>
              <a:rPr lang="cs-CZ" altLang="cs-CZ" dirty="0" smtClean="0">
                <a:latin typeface="Calibri" panose="020F0502020204030204" pitchFamily="34" charset="0"/>
                <a:cs typeface="Arial" panose="020B0604020202020204" pitchFamily="34" charset="0"/>
              </a:rPr>
              <a:t>●</a:t>
            </a:r>
            <a:r>
              <a:rPr lang="cs-CZ" altLang="cs-CZ" sz="2000" dirty="0" smtClean="0">
                <a:latin typeface="Calibri" panose="020F0502020204030204" pitchFamily="34" charset="0"/>
                <a:cs typeface="Arial" panose="020B0604020202020204" pitchFamily="34" charset="0"/>
              </a:rPr>
              <a:t> </a:t>
            </a:r>
            <a:r>
              <a:rPr lang="cs-CZ" altLang="cs-CZ" dirty="0" smtClean="0">
                <a:cs typeface="Arial" panose="020B0604020202020204" pitchFamily="34" charset="0"/>
              </a:rPr>
              <a:t>vzorem román Theodora </a:t>
            </a:r>
            <a:r>
              <a:rPr lang="cs-CZ" altLang="cs-CZ" dirty="0" err="1" smtClean="0">
                <a:cs typeface="Arial" panose="020B0604020202020204" pitchFamily="34" charset="0"/>
              </a:rPr>
              <a:t>Prodroma</a:t>
            </a:r>
            <a:r>
              <a:rPr lang="cs-CZ" altLang="cs-CZ" dirty="0" smtClean="0">
                <a:cs typeface="Arial" panose="020B0604020202020204" pitchFamily="34" charset="0"/>
              </a:rPr>
              <a:t> o </a:t>
            </a:r>
            <a:r>
              <a:rPr lang="cs-CZ" altLang="cs-CZ" dirty="0" err="1" smtClean="0">
                <a:cs typeface="Arial" panose="020B0604020202020204" pitchFamily="34" charset="0"/>
              </a:rPr>
              <a:t>Rodantě</a:t>
            </a:r>
            <a:r>
              <a:rPr lang="cs-CZ" altLang="cs-CZ" dirty="0" smtClean="0">
                <a:cs typeface="Arial" panose="020B0604020202020204" pitchFamily="34" charset="0"/>
              </a:rPr>
              <a:t> a </a:t>
            </a:r>
            <a:r>
              <a:rPr lang="cs-CZ" altLang="cs-CZ" dirty="0" err="1" smtClean="0">
                <a:cs typeface="Arial" panose="020B0604020202020204" pitchFamily="34" charset="0"/>
              </a:rPr>
              <a:t>Dosiklovi</a:t>
            </a:r>
            <a:r>
              <a:rPr lang="cs-CZ" altLang="cs-CZ" dirty="0" smtClean="0">
                <a:cs typeface="Arial" panose="020B0604020202020204" pitchFamily="34" charset="0"/>
              </a:rPr>
              <a:t> - učitel</a:t>
            </a:r>
          </a:p>
          <a:p>
            <a:pPr marL="0" indent="0">
              <a:spcAft>
                <a:spcPct val="0"/>
              </a:spcAft>
              <a:buNone/>
            </a:pPr>
            <a:r>
              <a:rPr lang="cs-CZ" altLang="cs-CZ" dirty="0" smtClean="0">
                <a:cs typeface="Arial" panose="020B0604020202020204" pitchFamily="34" charset="0"/>
              </a:rPr>
              <a:t>● polovina 12. století</a:t>
            </a:r>
          </a:p>
          <a:p>
            <a:pPr marL="0" indent="0">
              <a:buNone/>
            </a:pPr>
            <a:endParaRPr lang="el-GR" dirty="0"/>
          </a:p>
        </p:txBody>
      </p:sp>
    </p:spTree>
    <p:extLst>
      <p:ext uri="{BB962C8B-B14F-4D97-AF65-F5344CB8AC3E}">
        <p14:creationId xmlns:p14="http://schemas.microsoft.com/office/powerpoint/2010/main" val="394614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598436"/>
          </a:xfrm>
        </p:spPr>
        <p:txBody>
          <a:bodyPr>
            <a:normAutofit fontScale="90000"/>
          </a:bodyPr>
          <a:lstStyle/>
          <a:p>
            <a:r>
              <a:rPr lang="cs-CZ" altLang="cs-CZ" b="1" dirty="0" smtClean="0">
                <a:cs typeface="Arial" panose="020B0604020202020204" pitchFamily="34" charset="0"/>
              </a:rPr>
              <a:t>ROMÁN 14. A 15. STOLETÍ</a:t>
            </a:r>
            <a:br>
              <a:rPr lang="cs-CZ" altLang="cs-CZ" b="1" dirty="0" smtClean="0">
                <a:cs typeface="Arial" panose="020B0604020202020204" pitchFamily="34" charset="0"/>
              </a:rPr>
            </a:br>
            <a:endParaRPr lang="el-GR" dirty="0"/>
          </a:p>
        </p:txBody>
      </p:sp>
      <p:sp>
        <p:nvSpPr>
          <p:cNvPr id="3" name="Zástupný symbol pro obsah 2"/>
          <p:cNvSpPr>
            <a:spLocks noGrp="1"/>
          </p:cNvSpPr>
          <p:nvPr>
            <p:ph idx="1"/>
          </p:nvPr>
        </p:nvSpPr>
        <p:spPr>
          <a:xfrm>
            <a:off x="838200" y="855406"/>
            <a:ext cx="10515600" cy="6002594"/>
          </a:xfrm>
        </p:spPr>
        <p:txBody>
          <a:bodyPr>
            <a:normAutofit fontScale="85000" lnSpcReduction="20000"/>
          </a:bodyPr>
          <a:lstStyle/>
          <a:p>
            <a:pPr algn="ctr">
              <a:lnSpc>
                <a:spcPct val="102000"/>
              </a:lnSpc>
              <a:spcAft>
                <a:spcPct val="0"/>
              </a:spcAft>
            </a:pPr>
            <a:endParaRPr lang="cs-CZ" altLang="cs-CZ" b="1" dirty="0" smtClean="0">
              <a:latin typeface="Calibri" panose="020F0502020204030204" pitchFamily="34" charset="0"/>
              <a:cs typeface="Arial" panose="020B0604020202020204" pitchFamily="34" charset="0"/>
            </a:endParaRPr>
          </a:p>
          <a:p>
            <a:pPr marL="0" indent="0">
              <a:spcAft>
                <a:spcPct val="0"/>
              </a:spcAft>
              <a:buNone/>
            </a:pPr>
            <a:r>
              <a:rPr lang="cs-CZ" altLang="cs-CZ" dirty="0" smtClean="0">
                <a:cs typeface="Arial" panose="020B0604020202020204" pitchFamily="34" charset="0"/>
              </a:rPr>
              <a:t>a) původní tvorba</a:t>
            </a:r>
          </a:p>
          <a:p>
            <a:pPr marL="0" indent="0">
              <a:spcAft>
                <a:spcPct val="0"/>
              </a:spcAft>
              <a:buNone/>
            </a:pP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 pohádkové motivy</a:t>
            </a:r>
          </a:p>
          <a:p>
            <a:pPr marL="0" indent="0">
              <a:spcAft>
                <a:spcPct val="0"/>
              </a:spcAft>
              <a:buNone/>
            </a:pPr>
            <a:r>
              <a:rPr lang="cs-CZ" altLang="cs-CZ" dirty="0" smtClean="0">
                <a:cs typeface="Arial" panose="020B0604020202020204" pitchFamily="34" charset="0"/>
              </a:rPr>
              <a:t>● hrdiny princ a princezna</a:t>
            </a:r>
          </a:p>
          <a:p>
            <a:pPr marL="0" indent="0">
              <a:spcAft>
                <a:spcPct val="0"/>
              </a:spcAft>
              <a:buNone/>
            </a:pPr>
            <a:r>
              <a:rPr lang="cs-CZ" altLang="cs-CZ" dirty="0" smtClean="0">
                <a:cs typeface="Arial" panose="020B0604020202020204" pitchFamily="34" charset="0"/>
              </a:rPr>
              <a:t>● láska je naplněna</a:t>
            </a:r>
          </a:p>
          <a:p>
            <a:pPr marL="0" indent="0">
              <a:spcAft>
                <a:spcPct val="0"/>
              </a:spcAft>
              <a:buNone/>
            </a:pPr>
            <a:r>
              <a:rPr lang="cs-CZ" altLang="cs-CZ" dirty="0" smtClean="0">
                <a:cs typeface="Arial" panose="020B0604020202020204" pitchFamily="34" charset="0"/>
              </a:rPr>
              <a:t>● nešťastný konec nebo dočasné odloučení</a:t>
            </a:r>
          </a:p>
          <a:p>
            <a:pPr marL="0" indent="0">
              <a:spcAft>
                <a:spcPct val="0"/>
              </a:spcAft>
              <a:buNone/>
            </a:pPr>
            <a:r>
              <a:rPr lang="cs-CZ" altLang="cs-CZ" dirty="0" smtClean="0">
                <a:cs typeface="Arial" panose="020B0604020202020204" pitchFamily="34" charset="0"/>
              </a:rPr>
              <a:t>● krutá dobrodružství</a:t>
            </a:r>
          </a:p>
          <a:p>
            <a:pPr marL="0" indent="0">
              <a:spcAft>
                <a:spcPct val="0"/>
              </a:spcAft>
              <a:buNone/>
            </a:pPr>
            <a:r>
              <a:rPr lang="cs-CZ" altLang="cs-CZ" dirty="0" smtClean="0">
                <a:cs typeface="Arial" panose="020B0604020202020204" pitchFamily="34" charset="0"/>
              </a:rPr>
              <a:t>● pomoc ženy, která tragicky zemře</a:t>
            </a:r>
          </a:p>
          <a:p>
            <a:pPr marL="0" indent="0">
              <a:spcAft>
                <a:spcPct val="0"/>
              </a:spcAft>
              <a:buNone/>
            </a:pP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 jazyk smíšený</a:t>
            </a:r>
          </a:p>
          <a:p>
            <a:pPr marL="0" indent="0">
              <a:spcAft>
                <a:spcPct val="0"/>
              </a:spcAft>
              <a:buNone/>
            </a:pPr>
            <a:r>
              <a:rPr lang="cs-CZ" altLang="cs-CZ" dirty="0" smtClean="0">
                <a:cs typeface="Arial" panose="020B0604020202020204" pitchFamily="34" charset="0"/>
              </a:rPr>
              <a:t>● politický verš</a:t>
            </a:r>
          </a:p>
          <a:p>
            <a:pPr marL="0" indent="0">
              <a:spcAft>
                <a:spcPct val="0"/>
              </a:spcAft>
              <a:buNone/>
            </a:pP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Četba: </a:t>
            </a:r>
            <a:r>
              <a:rPr lang="cs-CZ" altLang="cs-CZ" dirty="0" err="1" smtClean="0">
                <a:cs typeface="Arial" panose="020B0604020202020204" pitchFamily="34" charset="0"/>
              </a:rPr>
              <a:t>Nikétas</a:t>
            </a:r>
            <a:r>
              <a:rPr lang="cs-CZ" altLang="cs-CZ" dirty="0" smtClean="0">
                <a:cs typeface="Arial" panose="020B0604020202020204" pitchFamily="34" charset="0"/>
              </a:rPr>
              <a:t> </a:t>
            </a:r>
            <a:r>
              <a:rPr lang="cs-CZ" altLang="cs-CZ" dirty="0" err="1" smtClean="0">
                <a:cs typeface="Arial" panose="020B0604020202020204" pitchFamily="34" charset="0"/>
              </a:rPr>
              <a:t>Eugenianos</a:t>
            </a:r>
            <a:r>
              <a:rPr lang="cs-CZ" altLang="cs-CZ" dirty="0" smtClean="0">
                <a:cs typeface="Arial" panose="020B0604020202020204" pitchFamily="34" charset="0"/>
              </a:rPr>
              <a:t>: </a:t>
            </a:r>
            <a:r>
              <a:rPr lang="cs-CZ" altLang="cs-CZ" i="1" dirty="0" smtClean="0">
                <a:cs typeface="Arial" panose="020B0604020202020204" pitchFamily="34" charset="0"/>
              </a:rPr>
              <a:t>O lásce </a:t>
            </a:r>
            <a:r>
              <a:rPr lang="cs-CZ" altLang="cs-CZ" i="1" dirty="0" err="1" smtClean="0">
                <a:cs typeface="Arial" panose="020B0604020202020204" pitchFamily="34" charset="0"/>
              </a:rPr>
              <a:t>Drosilly</a:t>
            </a:r>
            <a:r>
              <a:rPr lang="cs-CZ" altLang="cs-CZ" i="1" dirty="0" smtClean="0">
                <a:cs typeface="Arial" panose="020B0604020202020204" pitchFamily="34" charset="0"/>
              </a:rPr>
              <a:t> a </a:t>
            </a:r>
            <a:r>
              <a:rPr lang="cs-CZ" altLang="cs-CZ" i="1" dirty="0" err="1" smtClean="0">
                <a:cs typeface="Arial" panose="020B0604020202020204" pitchFamily="34" charset="0"/>
              </a:rPr>
              <a:t>Charikla</a:t>
            </a:r>
            <a:r>
              <a:rPr lang="cs-CZ" altLang="cs-CZ" dirty="0" smtClean="0">
                <a:cs typeface="Arial" panose="020B0604020202020204" pitchFamily="34" charset="0"/>
              </a:rPr>
              <a:t>, přel. R. Mertlík,</a:t>
            </a:r>
          </a:p>
          <a:p>
            <a:pPr marL="0" indent="0">
              <a:spcAft>
                <a:spcPct val="0"/>
              </a:spcAft>
              <a:buNone/>
            </a:pPr>
            <a:r>
              <a:rPr lang="cs-CZ" altLang="cs-CZ" dirty="0" smtClean="0">
                <a:cs typeface="Arial" panose="020B0604020202020204" pitchFamily="34" charset="0"/>
              </a:rPr>
              <a:t>Praha 1987 (1. a 7. kniha).</a:t>
            </a:r>
          </a:p>
          <a:p>
            <a:pPr marL="0" indent="0">
              <a:buNone/>
            </a:pPr>
            <a:endParaRPr lang="el-GR" dirty="0"/>
          </a:p>
        </p:txBody>
      </p:sp>
    </p:spTree>
    <p:extLst>
      <p:ext uri="{BB962C8B-B14F-4D97-AF65-F5344CB8AC3E}">
        <p14:creationId xmlns:p14="http://schemas.microsoft.com/office/powerpoint/2010/main" val="102247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dirty="0"/>
          </a:p>
        </p:txBody>
      </p:sp>
      <p:sp>
        <p:nvSpPr>
          <p:cNvPr id="3" name="Zástupný symbol pro obsah 2"/>
          <p:cNvSpPr>
            <a:spLocks noGrp="1"/>
          </p:cNvSpPr>
          <p:nvPr>
            <p:ph idx="1"/>
          </p:nvPr>
        </p:nvSpPr>
        <p:spPr/>
        <p:txBody>
          <a:bodyPr>
            <a:normAutofit/>
          </a:bodyPr>
          <a:lstStyle/>
          <a:p>
            <a:pPr marL="0" indent="0" algn="ctr">
              <a:spcAft>
                <a:spcPct val="0"/>
              </a:spcAft>
              <a:buNone/>
            </a:pPr>
            <a:r>
              <a:rPr lang="cs-CZ" altLang="cs-CZ" b="1" dirty="0" smtClean="0">
                <a:cs typeface="Arial" panose="020B0604020202020204" pitchFamily="34" charset="0"/>
              </a:rPr>
              <a:t>ROMÁN 14. A 15. STOLETÍ</a:t>
            </a:r>
          </a:p>
          <a:p>
            <a:pPr marL="0" indent="0" algn="ctr">
              <a:lnSpc>
                <a:spcPct val="102000"/>
              </a:lnSpc>
              <a:spcAft>
                <a:spcPct val="0"/>
              </a:spcAft>
              <a:buNone/>
            </a:pPr>
            <a:endParaRPr lang="cs-CZ" altLang="cs-CZ" b="1" dirty="0" smtClean="0">
              <a:latin typeface="Calibri" panose="020F0502020204030204" pitchFamily="34" charset="0"/>
              <a:cs typeface="Arial" panose="020B0604020202020204" pitchFamily="34" charset="0"/>
            </a:endParaRPr>
          </a:p>
          <a:p>
            <a:pPr marL="0" indent="0">
              <a:spcAft>
                <a:spcPct val="0"/>
              </a:spcAft>
              <a:buNone/>
            </a:pPr>
            <a:r>
              <a:rPr lang="cs-CZ" altLang="cs-CZ" dirty="0" smtClean="0">
                <a:cs typeface="Arial" panose="020B0604020202020204" pitchFamily="34" charset="0"/>
              </a:rPr>
              <a:t>b) překlady nebo parafráze západních veršovaných románů</a:t>
            </a:r>
          </a:p>
          <a:p>
            <a:pPr marL="0" indent="0">
              <a:spcAft>
                <a:spcPct val="0"/>
              </a:spcAft>
              <a:buNone/>
            </a:pPr>
            <a:endParaRPr lang="cs-CZ" altLang="cs-CZ"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 rozdíl v motivaci hrdinů</a:t>
            </a:r>
          </a:p>
          <a:p>
            <a:pPr marL="0" indent="0">
              <a:spcAft>
                <a:spcPct val="0"/>
              </a:spcAft>
              <a:buNone/>
            </a:pPr>
            <a:r>
              <a:rPr lang="cs-CZ" altLang="cs-CZ" dirty="0" smtClean="0">
                <a:cs typeface="Arial" panose="020B0604020202020204" pitchFamily="34" charset="0"/>
              </a:rPr>
              <a:t>● jazyk smíšený</a:t>
            </a:r>
          </a:p>
          <a:p>
            <a:pPr marL="0" indent="0">
              <a:spcAft>
                <a:spcPct val="0"/>
              </a:spcAft>
              <a:buNone/>
            </a:pPr>
            <a:r>
              <a:rPr lang="cs-CZ" altLang="cs-CZ" dirty="0" smtClean="0">
                <a:cs typeface="Arial" panose="020B0604020202020204" pitchFamily="34" charset="0"/>
              </a:rPr>
              <a:t>● politický verš</a:t>
            </a:r>
          </a:p>
          <a:p>
            <a:pPr marL="0" indent="0">
              <a:buNone/>
            </a:pPr>
            <a:endParaRPr lang="el-GR" dirty="0"/>
          </a:p>
        </p:txBody>
      </p:sp>
    </p:spTree>
    <p:extLst>
      <p:ext uri="{BB962C8B-B14F-4D97-AF65-F5344CB8AC3E}">
        <p14:creationId xmlns:p14="http://schemas.microsoft.com/office/powerpoint/2010/main" val="101193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marL="0" indent="0">
              <a:buNone/>
            </a:pPr>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37" y="576262"/>
            <a:ext cx="6029325" cy="5705475"/>
          </a:xfrm>
          <a:prstGeom prst="rect">
            <a:avLst/>
          </a:prstGeom>
        </p:spPr>
      </p:pic>
    </p:spTree>
    <p:extLst>
      <p:ext uri="{BB962C8B-B14F-4D97-AF65-F5344CB8AC3E}">
        <p14:creationId xmlns:p14="http://schemas.microsoft.com/office/powerpoint/2010/main" val="2941708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64428"/>
          </a:xfrm>
        </p:spPr>
        <p:txBody>
          <a:bodyPr/>
          <a:lstStyle/>
          <a:p>
            <a:pPr algn="ctr"/>
            <a:r>
              <a:rPr lang="cs-CZ" dirty="0" smtClean="0"/>
              <a:t>Počátky </a:t>
            </a:r>
            <a:r>
              <a:rPr lang="cs-CZ" dirty="0" err="1" smtClean="0"/>
              <a:t>turkokracie</a:t>
            </a:r>
            <a:endParaRPr lang="el-GR" dirty="0"/>
          </a:p>
        </p:txBody>
      </p:sp>
      <p:sp>
        <p:nvSpPr>
          <p:cNvPr id="3" name="Zástupný symbol pro obsah 2"/>
          <p:cNvSpPr>
            <a:spLocks noGrp="1"/>
          </p:cNvSpPr>
          <p:nvPr>
            <p:ph idx="1"/>
          </p:nvPr>
        </p:nvSpPr>
        <p:spPr>
          <a:xfrm>
            <a:off x="838200" y="1317812"/>
            <a:ext cx="10515600" cy="4859151"/>
          </a:xfrm>
        </p:spPr>
        <p:txBody>
          <a:bodyPr>
            <a:normAutofit/>
          </a:bodyPr>
          <a:lstStyle/>
          <a:p>
            <a:pPr marL="0" lvl="0" indent="0">
              <a:buNone/>
            </a:pPr>
            <a:endParaRPr lang="cs-CZ" sz="2400" b="1" u="sng" dirty="0" smtClean="0"/>
          </a:p>
          <a:p>
            <a:pPr marL="0" lvl="0" indent="0">
              <a:buNone/>
            </a:pPr>
            <a:r>
              <a:rPr lang="cs-CZ" sz="2400" b="1" u="sng" dirty="0" smtClean="0"/>
              <a:t>Oblasti </a:t>
            </a:r>
            <a:r>
              <a:rPr lang="cs-CZ" sz="2400" b="1" u="sng" dirty="0"/>
              <a:t>obsazené Turky (Konstantinopol)</a:t>
            </a:r>
            <a:r>
              <a:rPr lang="cs-CZ" sz="2400" dirty="0"/>
              <a:t>:  </a:t>
            </a:r>
          </a:p>
          <a:p>
            <a:pPr marL="0" lvl="0" indent="0">
              <a:buNone/>
            </a:pPr>
            <a:r>
              <a:rPr lang="cs-CZ" sz="2400" dirty="0"/>
              <a:t>– pravoslavné </a:t>
            </a:r>
            <a:r>
              <a:rPr lang="cs-CZ" sz="2400" b="1" dirty="0"/>
              <a:t>duchovenstvo</a:t>
            </a:r>
            <a:r>
              <a:rPr lang="cs-CZ" sz="2400" dirty="0"/>
              <a:t>, hlavní nositel vzdělanosti, se považuje za dědice Byzantské říše a používá </a:t>
            </a:r>
            <a:r>
              <a:rPr lang="cs-CZ" sz="2400" b="1" dirty="0"/>
              <a:t>archaizující jazyk</a:t>
            </a:r>
            <a:r>
              <a:rPr lang="cs-CZ" sz="2400" dirty="0"/>
              <a:t> pro téměř veškerou komunikaci.</a:t>
            </a:r>
          </a:p>
          <a:p>
            <a:pPr marL="0" lvl="0" indent="0">
              <a:buNone/>
            </a:pPr>
            <a:r>
              <a:rPr lang="cs-CZ" sz="2400" dirty="0"/>
              <a:t>– I zde vznikala poezie v lidovém jazyce, ale stála zcela na okraji zájmu vyšších, vzdělaných tříd</a:t>
            </a:r>
          </a:p>
          <a:p>
            <a:pPr marL="0" lvl="0" indent="0">
              <a:buNone/>
            </a:pPr>
            <a:r>
              <a:rPr lang="cs-CZ" sz="2400" b="1" u="sng" dirty="0"/>
              <a:t>Ostatní oblasti:</a:t>
            </a:r>
          </a:p>
          <a:p>
            <a:pPr marL="0" lvl="0" indent="0">
              <a:buNone/>
            </a:pPr>
            <a:r>
              <a:rPr lang="cs-CZ" sz="2400" dirty="0"/>
              <a:t>– Rhodos, Kypr, Kréta</a:t>
            </a:r>
          </a:p>
          <a:p>
            <a:pPr marL="0" lvl="0" indent="0">
              <a:buNone/>
            </a:pPr>
            <a:r>
              <a:rPr lang="cs-CZ" sz="2400" dirty="0"/>
              <a:t>– vhodné podmínky pro další rozvoj řecké literatury (nedošlo k přerušení lit. tradice)</a:t>
            </a:r>
          </a:p>
          <a:p>
            <a:pPr marL="0" lvl="0" indent="0">
              <a:buNone/>
            </a:pPr>
            <a:r>
              <a:rPr lang="cs-CZ" sz="2400" dirty="0"/>
              <a:t>– poezie psaná lidovým jazykem (dialektem)</a:t>
            </a:r>
          </a:p>
          <a:p>
            <a:pPr marL="0" indent="0">
              <a:buNone/>
            </a:pPr>
            <a:endParaRPr lang="el-GR" sz="2400" dirty="0"/>
          </a:p>
        </p:txBody>
      </p:sp>
    </p:spTree>
    <p:extLst>
      <p:ext uri="{BB962C8B-B14F-4D97-AF65-F5344CB8AC3E}">
        <p14:creationId xmlns:p14="http://schemas.microsoft.com/office/powerpoint/2010/main" val="3316794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244475"/>
          </a:xfrm>
        </p:spPr>
        <p:txBody>
          <a:bodyPr>
            <a:normAutofit fontScale="90000"/>
          </a:bodyPr>
          <a:lstStyle/>
          <a:p>
            <a:endParaRPr lang="el-GR" dirty="0"/>
          </a:p>
        </p:txBody>
      </p:sp>
      <p:sp>
        <p:nvSpPr>
          <p:cNvPr id="3" name="Zástupný symbol pro obsah 2"/>
          <p:cNvSpPr>
            <a:spLocks noGrp="1"/>
          </p:cNvSpPr>
          <p:nvPr>
            <p:ph idx="1"/>
          </p:nvPr>
        </p:nvSpPr>
        <p:spPr>
          <a:xfrm>
            <a:off x="838200" y="855406"/>
            <a:ext cx="10515600" cy="5321557"/>
          </a:xfrm>
        </p:spPr>
        <p:txBody>
          <a:bodyPr>
            <a:normAutofit fontScale="77500" lnSpcReduction="20000"/>
          </a:bodyPr>
          <a:lstStyle/>
          <a:p>
            <a:pPr algn="ctr">
              <a:lnSpc>
                <a:spcPct val="102000"/>
              </a:lnSpc>
              <a:spcAft>
                <a:spcPct val="0"/>
              </a:spcAft>
            </a:pPr>
            <a:r>
              <a:rPr lang="cs-CZ" altLang="cs-CZ" b="1" dirty="0" smtClean="0">
                <a:latin typeface="Calibri" panose="020F0502020204030204" pitchFamily="34" charset="0"/>
              </a:rPr>
              <a:t>Termín:</a:t>
            </a:r>
          </a:p>
          <a:p>
            <a:pPr algn="ctr">
              <a:lnSpc>
                <a:spcPct val="102000"/>
              </a:lnSpc>
              <a:spcAft>
                <a:spcPct val="0"/>
              </a:spcAft>
            </a:pPr>
            <a:r>
              <a:rPr lang="cs-CZ" altLang="cs-CZ" b="1" dirty="0" smtClean="0">
                <a:latin typeface="Calibri" panose="020F0502020204030204" pitchFamily="34" charset="0"/>
              </a:rPr>
              <a:t>Původně označení pro vypravování ve formě lingua romana, </a:t>
            </a:r>
          </a:p>
          <a:p>
            <a:pPr algn="ctr">
              <a:lnSpc>
                <a:spcPct val="102000"/>
              </a:lnSpc>
              <a:spcAft>
                <a:spcPct val="0"/>
              </a:spcAft>
            </a:pPr>
            <a:r>
              <a:rPr lang="cs-CZ" altLang="cs-CZ" b="1" dirty="0" smtClean="0">
                <a:latin typeface="Calibri" panose="020F0502020204030204" pitchFamily="34" charset="0"/>
              </a:rPr>
              <a:t>tj. v lidovém románském jazyce (vs. prestižní poezie v latině)</a:t>
            </a:r>
          </a:p>
          <a:p>
            <a:pPr algn="ctr">
              <a:lnSpc>
                <a:spcPct val="102000"/>
              </a:lnSpc>
              <a:spcAft>
                <a:spcPct val="0"/>
              </a:spcAft>
            </a:pPr>
            <a:endParaRPr lang="cs-CZ" altLang="cs-CZ" b="1" dirty="0" smtClean="0">
              <a:latin typeface="Calibri" panose="020F0502020204030204" pitchFamily="34" charset="0"/>
            </a:endParaRPr>
          </a:p>
          <a:p>
            <a:pPr algn="ctr">
              <a:lnSpc>
                <a:spcPct val="102000"/>
              </a:lnSpc>
              <a:spcAft>
                <a:spcPct val="0"/>
              </a:spcAft>
            </a:pPr>
            <a:r>
              <a:rPr lang="cs-CZ" altLang="cs-CZ" b="1" dirty="0" smtClean="0">
                <a:latin typeface="Calibri" panose="020F0502020204030204" pitchFamily="34" charset="0"/>
              </a:rPr>
              <a:t>Charakteristika:</a:t>
            </a:r>
          </a:p>
          <a:p>
            <a:pPr marL="0" indent="0">
              <a:lnSpc>
                <a:spcPct val="102000"/>
              </a:lnSpc>
              <a:spcAft>
                <a:spcPct val="0"/>
              </a:spcAft>
              <a:buNone/>
            </a:pPr>
            <a:r>
              <a:rPr lang="cs-CZ" altLang="cs-CZ" b="1" dirty="0" smtClean="0">
                <a:latin typeface="Calibri" panose="020F0502020204030204" pitchFamily="34" charset="0"/>
                <a:cs typeface="Calibri" panose="020F0502020204030204" pitchFamily="34" charset="0"/>
              </a:rPr>
              <a:t>                 </a:t>
            </a:r>
            <a:r>
              <a:rPr lang="cs-CZ" altLang="cs-CZ" dirty="0" smtClean="0">
                <a:latin typeface="Calibri" panose="020F0502020204030204" pitchFamily="34" charset="0"/>
                <a:cs typeface="Calibri" panose="020F0502020204030204" pitchFamily="34" charset="0"/>
              </a:rPr>
              <a:t>  - dlouhé fiktivní vyprávění v próze (x antika, středověk) </a:t>
            </a:r>
          </a:p>
          <a:p>
            <a:pPr marL="0" indent="0">
              <a:lnSpc>
                <a:spcPct val="102000"/>
              </a:lnSpc>
              <a:spcAft>
                <a:spcPct val="0"/>
              </a:spcAft>
              <a:buNone/>
            </a:pPr>
            <a:r>
              <a:rPr lang="cs-CZ" altLang="cs-CZ" dirty="0" smtClean="0">
                <a:latin typeface="Calibri" panose="020F0502020204030204" pitchFamily="34" charset="0"/>
                <a:cs typeface="Calibri" panose="020F0502020204030204" pitchFamily="34" charset="0"/>
              </a:rPr>
              <a:t>                   - nejuniverzálnější žánr novodobé epiky</a:t>
            </a:r>
          </a:p>
          <a:p>
            <a:pPr marL="0" indent="0">
              <a:lnSpc>
                <a:spcPct val="102000"/>
              </a:lnSpc>
              <a:spcAft>
                <a:spcPct val="0"/>
              </a:spcAft>
              <a:buNone/>
            </a:pPr>
            <a:r>
              <a:rPr lang="cs-CZ" altLang="cs-CZ" dirty="0" smtClean="0">
                <a:latin typeface="Calibri" panose="020F0502020204030204" pitchFamily="34" charset="0"/>
              </a:rPr>
              <a:t>                   - dialogický žánr – vícehlasný, více postav, více rovin, více linií </a:t>
            </a:r>
          </a:p>
          <a:p>
            <a:pPr marL="0" indent="0">
              <a:lnSpc>
                <a:spcPct val="102000"/>
              </a:lnSpc>
              <a:spcAft>
                <a:spcPct val="0"/>
              </a:spcAft>
              <a:buNone/>
            </a:pPr>
            <a:r>
              <a:rPr lang="cs-CZ" altLang="cs-CZ" dirty="0" smtClean="0">
                <a:latin typeface="Calibri" panose="020F0502020204030204" pitchFamily="34" charset="0"/>
              </a:rPr>
              <a:t>                  -  vývoj postav</a:t>
            </a:r>
          </a:p>
          <a:p>
            <a:pPr marL="0" indent="0">
              <a:lnSpc>
                <a:spcPct val="102000"/>
              </a:lnSpc>
              <a:spcAft>
                <a:spcPct val="0"/>
              </a:spcAft>
              <a:buNone/>
            </a:pPr>
            <a:r>
              <a:rPr lang="cs-CZ" altLang="cs-CZ" dirty="0" smtClean="0">
                <a:latin typeface="Calibri" panose="020F0502020204030204" pitchFamily="34" charset="0"/>
              </a:rPr>
              <a:t>                  - otevřený jiným žánrům (vstřebávání x romanizace ostatních žánrů -     </a:t>
            </a:r>
            <a:r>
              <a:rPr lang="cs-CZ" altLang="cs-CZ" dirty="0" err="1" smtClean="0">
                <a:latin typeface="Calibri" panose="020F0502020204030204" pitchFamily="34" charset="0"/>
              </a:rPr>
              <a:t>Bachtin</a:t>
            </a:r>
            <a:r>
              <a:rPr lang="cs-CZ" altLang="cs-CZ" dirty="0" smtClean="0">
                <a:latin typeface="Calibri" panose="020F0502020204030204" pitchFamily="34" charset="0"/>
              </a:rPr>
              <a:t>)</a:t>
            </a:r>
          </a:p>
          <a:p>
            <a:pPr marL="0" indent="0">
              <a:lnSpc>
                <a:spcPct val="102000"/>
              </a:lnSpc>
              <a:spcAft>
                <a:spcPct val="0"/>
              </a:spcAft>
              <a:buNone/>
            </a:pPr>
            <a:r>
              <a:rPr lang="cs-CZ" altLang="cs-CZ" dirty="0" smtClean="0">
                <a:latin typeface="Calibri" panose="020F0502020204030204" pitchFamily="34" charset="0"/>
              </a:rPr>
              <a:t>                  - polyfunkční – disponovaný k různým účinkům: </a:t>
            </a:r>
          </a:p>
          <a:p>
            <a:pPr marL="0" indent="0">
              <a:lnSpc>
                <a:spcPct val="102000"/>
              </a:lnSpc>
              <a:spcAft>
                <a:spcPct val="0"/>
              </a:spcAft>
              <a:buNone/>
            </a:pPr>
            <a:r>
              <a:rPr lang="cs-CZ" altLang="cs-CZ" dirty="0" smtClean="0">
                <a:latin typeface="Calibri" panose="020F0502020204030204" pitchFamily="34" charset="0"/>
              </a:rPr>
              <a:t>                  - zaměření na různé skupiny čtenářů - množství </a:t>
            </a:r>
            <a:r>
              <a:rPr lang="cs-CZ" altLang="cs-CZ" dirty="0" err="1" smtClean="0">
                <a:latin typeface="Calibri" panose="020F0502020204030204" pitchFamily="34" charset="0"/>
              </a:rPr>
              <a:t>subžánrů</a:t>
            </a:r>
            <a:endParaRPr lang="cs-CZ" altLang="cs-CZ" dirty="0" smtClean="0">
              <a:latin typeface="Calibri" panose="020F0502020204030204" pitchFamily="34" charset="0"/>
            </a:endParaRPr>
          </a:p>
          <a:p>
            <a:endParaRPr lang="el-GR" dirty="0"/>
          </a:p>
        </p:txBody>
      </p:sp>
    </p:spTree>
    <p:extLst>
      <p:ext uri="{BB962C8B-B14F-4D97-AF65-F5344CB8AC3E}">
        <p14:creationId xmlns:p14="http://schemas.microsoft.com/office/powerpoint/2010/main" val="394576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64428"/>
          </a:xfrm>
        </p:spPr>
        <p:txBody>
          <a:bodyPr/>
          <a:lstStyle/>
          <a:p>
            <a:pPr algn="ctr"/>
            <a:r>
              <a:rPr lang="cs-CZ" b="1" dirty="0" smtClean="0"/>
              <a:t>Kypr</a:t>
            </a:r>
            <a:endParaRPr lang="el-GR" b="1" dirty="0"/>
          </a:p>
        </p:txBody>
      </p:sp>
      <p:sp>
        <p:nvSpPr>
          <p:cNvPr id="3" name="Zástupný symbol pro obsah 2"/>
          <p:cNvSpPr>
            <a:spLocks noGrp="1"/>
          </p:cNvSpPr>
          <p:nvPr>
            <p:ph idx="1"/>
          </p:nvPr>
        </p:nvSpPr>
        <p:spPr>
          <a:xfrm>
            <a:off x="838200" y="1317812"/>
            <a:ext cx="10515600" cy="4859151"/>
          </a:xfrm>
        </p:spPr>
        <p:txBody>
          <a:bodyPr>
            <a:normAutofit/>
          </a:bodyPr>
          <a:lstStyle/>
          <a:p>
            <a:pPr marL="0" lvl="0" indent="0">
              <a:buNone/>
            </a:pPr>
            <a:r>
              <a:rPr lang="en-US" sz="3200" b="1" u="sng" dirty="0" err="1"/>
              <a:t>Kypr</a:t>
            </a:r>
            <a:endParaRPr lang="en-US" sz="3200" b="1" u="sng" dirty="0"/>
          </a:p>
          <a:p>
            <a:pPr marL="0" lvl="0" indent="0">
              <a:buNone/>
            </a:pPr>
            <a:r>
              <a:rPr lang="en-US" sz="2400" dirty="0"/>
              <a:t>– do r. </a:t>
            </a:r>
            <a:r>
              <a:rPr lang="en-US" sz="2400" b="1" dirty="0"/>
              <a:t>1571 </a:t>
            </a:r>
            <a:r>
              <a:rPr lang="en-US" sz="2400" dirty="0"/>
              <a:t>pod </a:t>
            </a:r>
            <a:r>
              <a:rPr lang="en-US" sz="2400" dirty="0" err="1"/>
              <a:t>nadvládou</a:t>
            </a:r>
            <a:r>
              <a:rPr lang="en-US" sz="2400" dirty="0"/>
              <a:t> </a:t>
            </a:r>
            <a:r>
              <a:rPr lang="en-US" sz="2400" b="1" dirty="0" err="1"/>
              <a:t>Francouzů</a:t>
            </a:r>
            <a:endParaRPr lang="en-US" sz="2400" b="1" dirty="0"/>
          </a:p>
          <a:p>
            <a:pPr marL="0" lvl="0" indent="0">
              <a:buNone/>
            </a:pPr>
            <a:r>
              <a:rPr lang="en-US" sz="2400" dirty="0"/>
              <a:t>– </a:t>
            </a:r>
            <a:r>
              <a:rPr lang="en-US" sz="2400" dirty="0" err="1"/>
              <a:t>vznik</a:t>
            </a:r>
            <a:r>
              <a:rPr lang="en-US" sz="2400" dirty="0"/>
              <a:t> </a:t>
            </a:r>
            <a:r>
              <a:rPr lang="en-US" sz="2400" dirty="0" err="1"/>
              <a:t>básní</a:t>
            </a:r>
            <a:r>
              <a:rPr lang="en-US" sz="2400" dirty="0"/>
              <a:t>, </a:t>
            </a:r>
            <a:r>
              <a:rPr lang="en-US" sz="2400" dirty="0" err="1"/>
              <a:t>které</a:t>
            </a:r>
            <a:r>
              <a:rPr lang="en-US" sz="2400" dirty="0"/>
              <a:t> </a:t>
            </a:r>
            <a:r>
              <a:rPr lang="en-US" sz="2400" dirty="0" err="1"/>
              <a:t>vznikaly</a:t>
            </a:r>
            <a:r>
              <a:rPr lang="en-US" sz="2400" dirty="0"/>
              <a:t> </a:t>
            </a:r>
            <a:r>
              <a:rPr lang="en-US" sz="2400" dirty="0" err="1"/>
              <a:t>buď</a:t>
            </a:r>
            <a:r>
              <a:rPr lang="en-US" sz="2400" dirty="0"/>
              <a:t> pod </a:t>
            </a:r>
            <a:r>
              <a:rPr lang="en-US" sz="2400" b="1" dirty="0" err="1"/>
              <a:t>vlivem</a:t>
            </a:r>
            <a:r>
              <a:rPr lang="en-US" sz="2400" b="1" dirty="0"/>
              <a:t> </a:t>
            </a:r>
            <a:r>
              <a:rPr lang="en-US" sz="2400" b="1" dirty="0" err="1"/>
              <a:t>petrarkovské</a:t>
            </a:r>
            <a:r>
              <a:rPr lang="en-US" sz="2400" b="1" dirty="0"/>
              <a:t> </a:t>
            </a:r>
            <a:r>
              <a:rPr lang="en-US" sz="2400" b="1" dirty="0" err="1"/>
              <a:t>poezie</a:t>
            </a:r>
            <a:r>
              <a:rPr lang="en-US" sz="2400" b="1" dirty="0"/>
              <a:t>, </a:t>
            </a:r>
            <a:r>
              <a:rPr lang="en-US" sz="2400" dirty="0" err="1"/>
              <a:t>přímá</a:t>
            </a:r>
            <a:r>
              <a:rPr lang="en-US" sz="2400" dirty="0"/>
              <a:t> </a:t>
            </a:r>
            <a:r>
              <a:rPr lang="en-US" sz="2400" dirty="0" err="1"/>
              <a:t>nápodoba</a:t>
            </a:r>
            <a:r>
              <a:rPr lang="en-US" sz="2400" dirty="0"/>
              <a:t> </a:t>
            </a:r>
            <a:r>
              <a:rPr lang="en-US" sz="2400" dirty="0" err="1"/>
              <a:t>nebo</a:t>
            </a:r>
            <a:r>
              <a:rPr lang="en-US" sz="2400" dirty="0"/>
              <a:t> </a:t>
            </a:r>
            <a:r>
              <a:rPr lang="en-US" sz="2400" dirty="0" err="1"/>
              <a:t>překlad</a:t>
            </a:r>
            <a:endParaRPr lang="en-US" sz="2400" dirty="0"/>
          </a:p>
          <a:p>
            <a:pPr marL="0" lvl="0" indent="0">
              <a:buNone/>
            </a:pPr>
            <a:r>
              <a:rPr lang="en-US" sz="2400" dirty="0"/>
              <a:t>– </a:t>
            </a:r>
            <a:r>
              <a:rPr lang="en-US" sz="2400" dirty="0" err="1"/>
              <a:t>Λεόντιος</a:t>
            </a:r>
            <a:r>
              <a:rPr lang="en-US" sz="2400" dirty="0"/>
              <a:t> Μαχα</a:t>
            </a:r>
            <a:r>
              <a:rPr lang="en-US" sz="2400" dirty="0" err="1"/>
              <a:t>ιράς</a:t>
            </a:r>
            <a:r>
              <a:rPr lang="en-US" sz="2400" dirty="0"/>
              <a:t> (15. </a:t>
            </a:r>
            <a:r>
              <a:rPr lang="en-US" sz="2400" dirty="0" err="1"/>
              <a:t>st.</a:t>
            </a:r>
            <a:r>
              <a:rPr lang="en-US" sz="2400" dirty="0"/>
              <a:t>): </a:t>
            </a:r>
            <a:r>
              <a:rPr lang="en-US" sz="2400" b="1" i="1" dirty="0" err="1">
                <a:latin typeface="Arial Greek" pitchFamily="34"/>
                <a:cs typeface="Arial Greek" pitchFamily="34"/>
              </a:rPr>
              <a:t>Εξήγησις</a:t>
            </a:r>
            <a:r>
              <a:rPr lang="en-US" sz="2400" b="1" i="1" dirty="0">
                <a:latin typeface="Arial Greek" pitchFamily="34"/>
                <a:cs typeface="Arial Greek" pitchFamily="34"/>
              </a:rPr>
              <a:t> </a:t>
            </a:r>
            <a:r>
              <a:rPr lang="en-US" sz="2400" b="1" i="1" dirty="0" err="1">
                <a:latin typeface="Arial Greek" pitchFamily="34"/>
                <a:cs typeface="Arial Greek" pitchFamily="34"/>
              </a:rPr>
              <a:t>της</a:t>
            </a:r>
            <a:r>
              <a:rPr lang="en-US" sz="2400" b="1" i="1" dirty="0">
                <a:latin typeface="Arial Greek" pitchFamily="34"/>
                <a:cs typeface="Arial Greek" pitchFamily="34"/>
              </a:rPr>
              <a:t> </a:t>
            </a:r>
            <a:r>
              <a:rPr lang="en-US" sz="2400" b="1" i="1" dirty="0" err="1">
                <a:latin typeface="Arial Greek" pitchFamily="34"/>
                <a:cs typeface="Arial Greek" pitchFamily="34"/>
              </a:rPr>
              <a:t>γλυκεί</a:t>
            </a:r>
            <a:r>
              <a:rPr lang="en-US" sz="2400" b="1" i="1" dirty="0">
                <a:latin typeface="Arial Greek" pitchFamily="34"/>
                <a:cs typeface="Arial Greek" pitchFamily="34"/>
              </a:rPr>
              <a:t>ας χώρας Κύπρου</a:t>
            </a:r>
          </a:p>
          <a:p>
            <a:pPr marL="0" lvl="0" indent="0">
              <a:buNone/>
            </a:pPr>
            <a:r>
              <a:rPr lang="en-US" sz="2400" dirty="0"/>
              <a:t>– </a:t>
            </a:r>
            <a:r>
              <a:rPr lang="en-US" sz="2400" dirty="0" err="1"/>
              <a:t>kyperský</a:t>
            </a:r>
            <a:r>
              <a:rPr lang="en-US" sz="2400" dirty="0"/>
              <a:t> </a:t>
            </a:r>
            <a:r>
              <a:rPr lang="en-US" sz="2400" dirty="0" err="1"/>
              <a:t>dialekt</a:t>
            </a:r>
            <a:endParaRPr lang="en-US" sz="2400" dirty="0"/>
          </a:p>
          <a:p>
            <a:pPr marL="0" lvl="0" indent="0">
              <a:buNone/>
            </a:pPr>
            <a:endParaRPr lang="en-US" sz="2400" dirty="0"/>
          </a:p>
          <a:p>
            <a:pPr marL="0" lvl="0" indent="0">
              <a:buNone/>
            </a:pPr>
            <a:r>
              <a:rPr lang="en-US" sz="2400" b="1" u="sng" dirty="0"/>
              <a:t>Po </a:t>
            </a:r>
            <a:r>
              <a:rPr lang="en-US" sz="2400" b="1" u="sng" dirty="0" err="1"/>
              <a:t>dobytí</a:t>
            </a:r>
            <a:r>
              <a:rPr lang="en-US" sz="2400" b="1" u="sng" dirty="0"/>
              <a:t> </a:t>
            </a:r>
            <a:r>
              <a:rPr lang="en-US" sz="2400" b="1" u="sng" dirty="0" err="1"/>
              <a:t>ostrovů</a:t>
            </a:r>
            <a:r>
              <a:rPr lang="en-US" sz="2400" b="1" u="sng" dirty="0"/>
              <a:t> </a:t>
            </a:r>
            <a:r>
              <a:rPr lang="en-US" sz="2400" b="1" u="sng" dirty="0" err="1"/>
              <a:t>Turky</a:t>
            </a:r>
            <a:r>
              <a:rPr lang="en-US" sz="2400" b="1" u="sng" dirty="0"/>
              <a:t> </a:t>
            </a:r>
            <a:r>
              <a:rPr lang="en-US" sz="2400" b="1" u="sng" dirty="0" err="1"/>
              <a:t>tento</a:t>
            </a:r>
            <a:r>
              <a:rPr lang="en-US" sz="2400" b="1" u="sng" dirty="0"/>
              <a:t> </a:t>
            </a:r>
            <a:r>
              <a:rPr lang="en-US" sz="2400" b="1" u="sng" dirty="0" err="1"/>
              <a:t>vývoj</a:t>
            </a:r>
            <a:r>
              <a:rPr lang="en-US" sz="2400" b="1" u="sng" dirty="0"/>
              <a:t> </a:t>
            </a:r>
            <a:r>
              <a:rPr lang="en-US" sz="2400" b="1" u="sng" dirty="0" err="1"/>
              <a:t>končí</a:t>
            </a:r>
            <a:r>
              <a:rPr lang="en-US" sz="2400" b="1" u="sng" dirty="0"/>
              <a:t>.</a:t>
            </a:r>
          </a:p>
        </p:txBody>
      </p:sp>
    </p:spTree>
    <p:extLst>
      <p:ext uri="{BB962C8B-B14F-4D97-AF65-F5344CB8AC3E}">
        <p14:creationId xmlns:p14="http://schemas.microsoft.com/office/powerpoint/2010/main" val="1103922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64428"/>
          </a:xfrm>
        </p:spPr>
        <p:txBody>
          <a:bodyPr/>
          <a:lstStyle/>
          <a:p>
            <a:pPr algn="ctr"/>
            <a:r>
              <a:rPr lang="cs-CZ" b="1" dirty="0" smtClean="0"/>
              <a:t>Kréta</a:t>
            </a:r>
            <a:endParaRPr lang="el-GR" b="1" dirty="0"/>
          </a:p>
        </p:txBody>
      </p:sp>
      <p:sp>
        <p:nvSpPr>
          <p:cNvPr id="3" name="Zástupný symbol pro obsah 2"/>
          <p:cNvSpPr>
            <a:spLocks noGrp="1"/>
          </p:cNvSpPr>
          <p:nvPr>
            <p:ph idx="1"/>
          </p:nvPr>
        </p:nvSpPr>
        <p:spPr>
          <a:xfrm>
            <a:off x="838200" y="1317812"/>
            <a:ext cx="10515600" cy="4859151"/>
          </a:xfrm>
        </p:spPr>
        <p:txBody>
          <a:bodyPr>
            <a:normAutofit lnSpcReduction="10000"/>
          </a:bodyPr>
          <a:lstStyle/>
          <a:p>
            <a:pPr marL="0" lvl="0" indent="0">
              <a:buNone/>
            </a:pPr>
            <a:r>
              <a:rPr lang="cs-CZ" sz="2400" dirty="0"/>
              <a:t>– p</a:t>
            </a:r>
            <a:r>
              <a:rPr lang="en-US" sz="2400" dirty="0" err="1"/>
              <a:t>oprvé</a:t>
            </a:r>
            <a:r>
              <a:rPr lang="en-US" sz="2400" dirty="0"/>
              <a:t> od </a:t>
            </a:r>
            <a:r>
              <a:rPr lang="en-US" sz="2400" dirty="0" err="1"/>
              <a:t>starověku</a:t>
            </a:r>
            <a:r>
              <a:rPr lang="en-US" sz="2400" dirty="0"/>
              <a:t> se </a:t>
            </a:r>
            <a:r>
              <a:rPr lang="en-US" sz="2400" dirty="0" err="1"/>
              <a:t>objevuje</a:t>
            </a:r>
            <a:r>
              <a:rPr lang="en-US" sz="2400" dirty="0"/>
              <a:t> </a:t>
            </a:r>
            <a:r>
              <a:rPr lang="en-US" sz="2400" b="1" dirty="0"/>
              <a:t>drama (</a:t>
            </a:r>
            <a:r>
              <a:rPr lang="en-US" sz="2400" dirty="0" err="1"/>
              <a:t>koncem</a:t>
            </a:r>
            <a:r>
              <a:rPr lang="en-US" sz="2400" dirty="0"/>
              <a:t> 16. a v 17.st.)</a:t>
            </a:r>
          </a:p>
          <a:p>
            <a:pPr marL="0" lvl="0" indent="0">
              <a:buNone/>
            </a:pPr>
            <a:r>
              <a:rPr lang="en-US" sz="2400" dirty="0"/>
              <a:t>– </a:t>
            </a:r>
            <a:r>
              <a:rPr lang="en-US" sz="2400" dirty="0" err="1"/>
              <a:t>vliv</a:t>
            </a:r>
            <a:r>
              <a:rPr lang="en-US" sz="2400" dirty="0"/>
              <a:t> </a:t>
            </a:r>
            <a:r>
              <a:rPr lang="en-US" sz="2400" b="1" dirty="0" err="1"/>
              <a:t>italské</a:t>
            </a:r>
            <a:r>
              <a:rPr lang="en-US" sz="2400" b="1" dirty="0"/>
              <a:t> </a:t>
            </a:r>
            <a:r>
              <a:rPr lang="en-US" sz="2400" b="1" dirty="0" err="1"/>
              <a:t>renesance</a:t>
            </a:r>
            <a:r>
              <a:rPr lang="en-US" sz="2400" dirty="0"/>
              <a:t>, </a:t>
            </a:r>
            <a:r>
              <a:rPr lang="en-US" sz="2400" dirty="0" err="1"/>
              <a:t>vzory</a:t>
            </a:r>
            <a:r>
              <a:rPr lang="en-US" sz="2400" b="1" dirty="0"/>
              <a:t>:</a:t>
            </a:r>
          </a:p>
          <a:p>
            <a:pPr marL="0" lvl="0" indent="0">
              <a:buNone/>
            </a:pPr>
            <a:r>
              <a:rPr lang="en-US" sz="2400" dirty="0"/>
              <a:t>       – </a:t>
            </a:r>
            <a:r>
              <a:rPr lang="en-US" sz="2400" b="1" dirty="0"/>
              <a:t>commedia </a:t>
            </a:r>
            <a:r>
              <a:rPr lang="en-US" sz="2400" b="1" dirty="0" err="1"/>
              <a:t>erudita</a:t>
            </a:r>
            <a:r>
              <a:rPr lang="en-US" sz="2400" dirty="0"/>
              <a:t> – „</a:t>
            </a:r>
            <a:r>
              <a:rPr lang="en-US" sz="2400" dirty="0" err="1"/>
              <a:t>učená</a:t>
            </a:r>
            <a:r>
              <a:rPr lang="en-US" sz="2400" dirty="0"/>
              <a:t> - </a:t>
            </a:r>
            <a:r>
              <a:rPr lang="en-US" sz="2400" dirty="0" err="1"/>
              <a:t>vzdělaná</a:t>
            </a:r>
            <a:r>
              <a:rPr lang="en-US" sz="2400" dirty="0"/>
              <a:t>“ </a:t>
            </a:r>
            <a:r>
              <a:rPr lang="en-US" sz="2400" dirty="0" err="1"/>
              <a:t>satirická</a:t>
            </a:r>
            <a:r>
              <a:rPr lang="en-US" sz="2400" dirty="0"/>
              <a:t> div. </a:t>
            </a:r>
            <a:r>
              <a:rPr lang="en-US" sz="2400" dirty="0" err="1"/>
              <a:t>hra</a:t>
            </a:r>
            <a:endParaRPr lang="en-US" sz="2400" dirty="0"/>
          </a:p>
          <a:p>
            <a:pPr marL="0" lvl="0" indent="0">
              <a:buNone/>
            </a:pPr>
            <a:r>
              <a:rPr lang="en-US" sz="2400" dirty="0"/>
              <a:t>       – </a:t>
            </a:r>
            <a:r>
              <a:rPr lang="en-US" sz="2400" b="1" dirty="0"/>
              <a:t>commedia dell arte</a:t>
            </a:r>
            <a:r>
              <a:rPr lang="en-US" sz="2400" dirty="0"/>
              <a:t> – </a:t>
            </a:r>
            <a:r>
              <a:rPr lang="en-US" sz="2400" dirty="0" err="1"/>
              <a:t>improvizovaná</a:t>
            </a:r>
            <a:r>
              <a:rPr lang="en-US" sz="2400" dirty="0"/>
              <a:t> </a:t>
            </a:r>
            <a:r>
              <a:rPr lang="en-US" sz="2400" dirty="0" err="1"/>
              <a:t>lidová</a:t>
            </a:r>
            <a:r>
              <a:rPr lang="en-US" sz="2400" dirty="0"/>
              <a:t> </a:t>
            </a:r>
            <a:r>
              <a:rPr lang="en-US" sz="2400" dirty="0" err="1"/>
              <a:t>hra</a:t>
            </a:r>
            <a:endParaRPr lang="en-US" sz="2400" dirty="0"/>
          </a:p>
          <a:p>
            <a:pPr marL="0" lvl="0" indent="0">
              <a:buNone/>
            </a:pPr>
            <a:r>
              <a:rPr lang="en-US" sz="2400" dirty="0"/>
              <a:t>– </a:t>
            </a:r>
            <a:r>
              <a:rPr lang="en-US" sz="2400" dirty="0" err="1"/>
              <a:t>obdobné</a:t>
            </a:r>
            <a:r>
              <a:rPr lang="en-US" sz="2400" dirty="0"/>
              <a:t> </a:t>
            </a:r>
            <a:r>
              <a:rPr lang="en-US" sz="2400" dirty="0" err="1"/>
              <a:t>postavy</a:t>
            </a:r>
            <a:r>
              <a:rPr lang="en-US" sz="2400" dirty="0"/>
              <a:t> a </a:t>
            </a:r>
            <a:r>
              <a:rPr lang="en-US" sz="2400" dirty="0" err="1"/>
              <a:t>zápletky</a:t>
            </a:r>
            <a:endParaRPr lang="en-US" sz="2400" dirty="0"/>
          </a:p>
          <a:p>
            <a:pPr marL="0" lvl="0" indent="0">
              <a:buNone/>
            </a:pPr>
            <a:r>
              <a:rPr lang="en-US" sz="2400" dirty="0"/>
              <a:t>– </a:t>
            </a:r>
            <a:r>
              <a:rPr lang="en-US" sz="2400" dirty="0" err="1"/>
              <a:t>krétský</a:t>
            </a:r>
            <a:r>
              <a:rPr lang="en-US" sz="2400" dirty="0"/>
              <a:t> </a:t>
            </a:r>
            <a:r>
              <a:rPr lang="en-US" sz="2400" dirty="0" err="1"/>
              <a:t>dialekt</a:t>
            </a:r>
            <a:endParaRPr lang="en-US" sz="2400" dirty="0"/>
          </a:p>
          <a:p>
            <a:pPr marL="0" lvl="0" indent="0">
              <a:buNone/>
            </a:pPr>
            <a:r>
              <a:rPr lang="en-US" sz="2400" dirty="0"/>
              <a:t>– </a:t>
            </a:r>
            <a:r>
              <a:rPr lang="en-US" sz="2400" dirty="0" err="1"/>
              <a:t>patnáctislabičný</a:t>
            </a:r>
            <a:r>
              <a:rPr lang="en-US" sz="2400" dirty="0"/>
              <a:t> jamb, </a:t>
            </a:r>
            <a:r>
              <a:rPr lang="en-US" sz="2400" dirty="0" err="1"/>
              <a:t>rýmovaná</a:t>
            </a:r>
            <a:r>
              <a:rPr lang="en-US" sz="2400" dirty="0"/>
              <a:t> </a:t>
            </a:r>
            <a:r>
              <a:rPr lang="en-US" sz="2400" dirty="0" err="1"/>
              <a:t>dvojverší</a:t>
            </a:r>
            <a:endParaRPr lang="en-US" sz="2400" dirty="0"/>
          </a:p>
          <a:p>
            <a:pPr marL="0" lvl="0" indent="0">
              <a:buNone/>
            </a:pPr>
            <a:r>
              <a:rPr lang="en-US" sz="2400" dirty="0"/>
              <a:t>– </a:t>
            </a:r>
            <a:r>
              <a:rPr lang="en-US" sz="2400" dirty="0" err="1"/>
              <a:t>nejstarší</a:t>
            </a:r>
            <a:r>
              <a:rPr lang="en-US" sz="2400" dirty="0"/>
              <a:t> </a:t>
            </a:r>
            <a:r>
              <a:rPr lang="en-US" sz="2400" dirty="0" err="1"/>
              <a:t>komedie</a:t>
            </a:r>
            <a:r>
              <a:rPr lang="en-US" sz="2400" dirty="0"/>
              <a:t> (</a:t>
            </a:r>
            <a:r>
              <a:rPr lang="en-US" sz="2400" dirty="0" err="1"/>
              <a:t>před</a:t>
            </a:r>
            <a:r>
              <a:rPr lang="en-US" sz="2400" dirty="0"/>
              <a:t> 1600): </a:t>
            </a:r>
            <a:r>
              <a:rPr lang="en-US" sz="2400" b="1" i="1" dirty="0"/>
              <a:t>Κα</a:t>
            </a:r>
            <a:r>
              <a:rPr lang="en-US" sz="2400" b="1" i="1" dirty="0" err="1"/>
              <a:t>τσούρμ</a:t>
            </a:r>
            <a:r>
              <a:rPr lang="en-US" sz="2400" b="1" i="1" dirty="0"/>
              <a:t>πος</a:t>
            </a:r>
            <a:r>
              <a:rPr lang="en-US" sz="2400" dirty="0"/>
              <a:t>, autorem</a:t>
            </a:r>
            <a:r>
              <a:rPr lang="en-US" sz="2400" b="1" i="1" dirty="0"/>
              <a:t> </a:t>
            </a:r>
            <a:r>
              <a:rPr lang="en-US" sz="2400" dirty="0"/>
              <a:t>zřejmě první novořecký dramatik </a:t>
            </a:r>
            <a:r>
              <a:rPr lang="en-US" sz="2400" b="1" dirty="0"/>
              <a:t>Georgios Chortatsis</a:t>
            </a:r>
          </a:p>
          <a:p>
            <a:pPr marL="0" lvl="0" indent="0">
              <a:buNone/>
            </a:pPr>
            <a:r>
              <a:rPr lang="en-US" sz="2400" dirty="0"/>
              <a:t>–</a:t>
            </a:r>
            <a:r>
              <a:rPr lang="en-US" sz="2400" b="1" dirty="0"/>
              <a:t> </a:t>
            </a:r>
            <a:r>
              <a:rPr lang="en-US" sz="2400" dirty="0" err="1"/>
              <a:t>nejvýznamnějším</a:t>
            </a:r>
            <a:r>
              <a:rPr lang="en-US" sz="2400" dirty="0"/>
              <a:t> </a:t>
            </a:r>
            <a:r>
              <a:rPr lang="en-US" sz="2400" dirty="0" err="1"/>
              <a:t>autorem</a:t>
            </a:r>
            <a:r>
              <a:rPr lang="en-US" sz="2400" b="1" dirty="0"/>
              <a:t> </a:t>
            </a:r>
            <a:r>
              <a:rPr lang="en-US" sz="2400" b="1" dirty="0" err="1"/>
              <a:t>Vitsentzos</a:t>
            </a:r>
            <a:r>
              <a:rPr lang="en-US" sz="2400" b="1" dirty="0"/>
              <a:t> </a:t>
            </a:r>
            <a:r>
              <a:rPr lang="en-US" sz="2400" b="1" dirty="0" err="1"/>
              <a:t>Kornaros</a:t>
            </a:r>
            <a:r>
              <a:rPr lang="en-US" sz="2400" b="1" dirty="0"/>
              <a:t>, </a:t>
            </a:r>
            <a:r>
              <a:rPr lang="en-US" sz="2400" dirty="0" err="1"/>
              <a:t>autor</a:t>
            </a:r>
            <a:r>
              <a:rPr lang="en-US" sz="2400" dirty="0"/>
              <a:t> </a:t>
            </a:r>
            <a:r>
              <a:rPr lang="en-US" sz="2400" dirty="0" err="1"/>
              <a:t>dramat</a:t>
            </a:r>
            <a:r>
              <a:rPr lang="en-US" sz="2400" dirty="0"/>
              <a:t> a </a:t>
            </a:r>
            <a:r>
              <a:rPr lang="en-US" sz="2400" dirty="0" err="1"/>
              <a:t>poémy</a:t>
            </a:r>
            <a:r>
              <a:rPr lang="en-US" sz="2400" b="1" dirty="0"/>
              <a:t> </a:t>
            </a:r>
            <a:r>
              <a:rPr lang="en-US" sz="2400" b="1" i="1" dirty="0" err="1"/>
              <a:t>Ερωτόκριτος</a:t>
            </a:r>
            <a:r>
              <a:rPr lang="en-US" sz="2400" b="1" dirty="0"/>
              <a:t> </a:t>
            </a:r>
            <a:r>
              <a:rPr lang="en-US" sz="2400" dirty="0"/>
              <a:t>(</a:t>
            </a:r>
            <a:r>
              <a:rPr lang="en-US" sz="2400" dirty="0" err="1"/>
              <a:t>spojení</a:t>
            </a:r>
            <a:r>
              <a:rPr lang="en-US" sz="2400" dirty="0"/>
              <a:t> </a:t>
            </a:r>
            <a:r>
              <a:rPr lang="en-US" sz="2400" dirty="0" err="1"/>
              <a:t>prvků</a:t>
            </a:r>
            <a:r>
              <a:rPr lang="en-US" sz="2400" dirty="0"/>
              <a:t> </a:t>
            </a:r>
            <a:r>
              <a:rPr lang="en-US" sz="2400" dirty="0" err="1"/>
              <a:t>rytířské</a:t>
            </a:r>
            <a:r>
              <a:rPr lang="en-US" sz="2400" dirty="0"/>
              <a:t> </a:t>
            </a:r>
            <a:r>
              <a:rPr lang="en-US" sz="2400" dirty="0" err="1"/>
              <a:t>literatury</a:t>
            </a:r>
            <a:r>
              <a:rPr lang="en-US" sz="2400" dirty="0"/>
              <a:t> s </a:t>
            </a:r>
            <a:r>
              <a:rPr lang="en-US" sz="2400" dirty="0" err="1"/>
              <a:t>renesančními</a:t>
            </a:r>
            <a:r>
              <a:rPr lang="en-US" sz="2400" dirty="0"/>
              <a:t> </a:t>
            </a:r>
            <a:r>
              <a:rPr lang="en-US" sz="2400" dirty="0" err="1"/>
              <a:t>motivy</a:t>
            </a:r>
            <a:r>
              <a:rPr lang="en-US" sz="2400" dirty="0"/>
              <a:t> a </a:t>
            </a:r>
            <a:r>
              <a:rPr lang="en-US" sz="2400" dirty="0" err="1"/>
              <a:t>prvky</a:t>
            </a:r>
            <a:r>
              <a:rPr lang="en-US" sz="2400" dirty="0"/>
              <a:t> </a:t>
            </a:r>
            <a:r>
              <a:rPr lang="en-US" sz="2400" dirty="0" err="1"/>
              <a:t>krétské</a:t>
            </a:r>
            <a:r>
              <a:rPr lang="en-US" sz="2400" dirty="0"/>
              <a:t> </a:t>
            </a:r>
            <a:r>
              <a:rPr lang="en-US" sz="2400" dirty="0" err="1"/>
              <a:t>lidové</a:t>
            </a:r>
            <a:r>
              <a:rPr lang="en-US" sz="2400" dirty="0"/>
              <a:t> </a:t>
            </a:r>
            <a:r>
              <a:rPr lang="en-US" sz="2400" dirty="0" err="1"/>
              <a:t>poezie</a:t>
            </a:r>
            <a:r>
              <a:rPr lang="en-US" sz="2400" dirty="0"/>
              <a:t>, </a:t>
            </a:r>
            <a:r>
              <a:rPr lang="en-US" sz="2400" dirty="0" err="1"/>
              <a:t>předlohou</a:t>
            </a:r>
            <a:r>
              <a:rPr lang="en-US" sz="2400" dirty="0"/>
              <a:t> </a:t>
            </a:r>
            <a:r>
              <a:rPr lang="en-US" sz="2400" dirty="0" err="1"/>
              <a:t>byl</a:t>
            </a:r>
            <a:r>
              <a:rPr lang="en-US" sz="2400" dirty="0"/>
              <a:t> </a:t>
            </a:r>
            <a:r>
              <a:rPr lang="en-US" sz="2400" dirty="0" err="1"/>
              <a:t>francouzský</a:t>
            </a:r>
            <a:r>
              <a:rPr lang="en-US" sz="2400" dirty="0"/>
              <a:t> </a:t>
            </a:r>
            <a:r>
              <a:rPr lang="en-US" sz="2400" dirty="0" err="1"/>
              <a:t>středověký</a:t>
            </a:r>
            <a:r>
              <a:rPr lang="en-US" sz="2400" dirty="0"/>
              <a:t> </a:t>
            </a:r>
            <a:r>
              <a:rPr lang="en-US" sz="2400" dirty="0" err="1"/>
              <a:t>román</a:t>
            </a:r>
            <a:r>
              <a:rPr lang="en-US" sz="2400" dirty="0"/>
              <a:t> </a:t>
            </a:r>
            <a:r>
              <a:rPr lang="en-US" sz="2400" i="1" dirty="0"/>
              <a:t>Paris et Vienne</a:t>
            </a:r>
            <a:r>
              <a:rPr lang="en-US" sz="2400" dirty="0"/>
              <a:t>)</a:t>
            </a:r>
          </a:p>
          <a:p>
            <a:pPr lvl="0" indent="-339840"/>
            <a:endParaRPr lang="en-US" sz="2400" b="1" dirty="0"/>
          </a:p>
          <a:p>
            <a:pPr marL="0" lvl="0" indent="0">
              <a:buNone/>
            </a:pPr>
            <a:endParaRPr lang="en-US" sz="2400" b="1" u="sng" dirty="0"/>
          </a:p>
        </p:txBody>
      </p:sp>
    </p:spTree>
    <p:extLst>
      <p:ext uri="{BB962C8B-B14F-4D97-AF65-F5344CB8AC3E}">
        <p14:creationId xmlns:p14="http://schemas.microsoft.com/office/powerpoint/2010/main" val="3078450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err="1" smtClean="0">
                <a:cs typeface="Arial" panose="020B0604020202020204" pitchFamily="34" charset="0"/>
              </a:rPr>
              <a:t>Vitsentzos</a:t>
            </a:r>
            <a:r>
              <a:rPr lang="cs-CZ" altLang="cs-CZ" b="1" dirty="0" smtClean="0">
                <a:cs typeface="Arial" panose="020B0604020202020204" pitchFamily="34" charset="0"/>
              </a:rPr>
              <a:t> </a:t>
            </a:r>
            <a:r>
              <a:rPr lang="cs-CZ" altLang="cs-CZ" b="1" dirty="0" err="1" smtClean="0">
                <a:cs typeface="Arial" panose="020B0604020202020204" pitchFamily="34" charset="0"/>
              </a:rPr>
              <a:t>Kornaros</a:t>
            </a:r>
            <a:r>
              <a:rPr lang="cs-CZ" altLang="cs-CZ" b="1" dirty="0" smtClean="0">
                <a:cs typeface="Arial" panose="020B0604020202020204" pitchFamily="34" charset="0"/>
              </a:rPr>
              <a:t>: </a:t>
            </a:r>
            <a:r>
              <a:rPr lang="cs-CZ" altLang="cs-CZ" b="1" i="1" dirty="0" err="1" smtClean="0">
                <a:cs typeface="Arial" panose="020B0604020202020204" pitchFamily="34" charset="0"/>
              </a:rPr>
              <a:t>Erotokritos</a:t>
            </a:r>
            <a:r>
              <a:rPr lang="cs-CZ" altLang="cs-CZ" b="1" i="1" dirty="0" smtClean="0">
                <a:cs typeface="Arial" panose="020B0604020202020204" pitchFamily="34" charset="0"/>
              </a:rPr>
              <a:t> </a:t>
            </a:r>
            <a:r>
              <a:rPr lang="cs-CZ" altLang="cs-CZ" b="1" dirty="0" smtClean="0">
                <a:cs typeface="Arial" panose="020B0604020202020204" pitchFamily="34" charset="0"/>
              </a:rPr>
              <a:t>(17.století)</a:t>
            </a:r>
            <a:br>
              <a:rPr lang="cs-CZ" altLang="cs-CZ" b="1" dirty="0" smtClean="0">
                <a:cs typeface="Arial" panose="020B0604020202020204" pitchFamily="34" charset="0"/>
              </a:rPr>
            </a:br>
            <a:endParaRPr lang="el-GR" dirty="0"/>
          </a:p>
        </p:txBody>
      </p:sp>
      <p:sp>
        <p:nvSpPr>
          <p:cNvPr id="3" name="Zástupný symbol pro obsah 2"/>
          <p:cNvSpPr>
            <a:spLocks noGrp="1"/>
          </p:cNvSpPr>
          <p:nvPr>
            <p:ph idx="1"/>
          </p:nvPr>
        </p:nvSpPr>
        <p:spPr/>
        <p:txBody>
          <a:bodyPr>
            <a:normAutofit/>
          </a:bodyPr>
          <a:lstStyle/>
          <a:p>
            <a:pPr algn="ctr">
              <a:spcAft>
                <a:spcPct val="0"/>
              </a:spcAft>
            </a:pPr>
            <a:r>
              <a:rPr lang="cs-CZ" altLang="cs-CZ" dirty="0" smtClean="0">
                <a:cs typeface="Arial" panose="020B0604020202020204" pitchFamily="34" charset="0"/>
              </a:rPr>
              <a:t>krétská renesance</a:t>
            </a:r>
          </a:p>
          <a:p>
            <a:pPr algn="ctr">
              <a:spcAft>
                <a:spcPct val="0"/>
              </a:spcAft>
            </a:pPr>
            <a:r>
              <a:rPr lang="cs-CZ" altLang="cs-CZ" dirty="0" smtClean="0">
                <a:cs typeface="Arial" panose="020B0604020202020204" pitchFamily="34" charset="0"/>
              </a:rPr>
              <a:t>synkretická kultura</a:t>
            </a:r>
          </a:p>
          <a:p>
            <a:pPr algn="ctr">
              <a:spcAft>
                <a:spcPct val="0"/>
              </a:spcAft>
            </a:pPr>
            <a:r>
              <a:rPr lang="cs-CZ" altLang="cs-CZ" dirty="0" smtClean="0">
                <a:cs typeface="Arial" panose="020B0604020202020204" pitchFamily="34" charset="0"/>
              </a:rPr>
              <a:t>rytířská kultura</a:t>
            </a:r>
          </a:p>
          <a:p>
            <a:pPr algn="ctr">
              <a:spcAft>
                <a:spcPct val="0"/>
              </a:spcAft>
            </a:pPr>
            <a:r>
              <a:rPr lang="cs-CZ" altLang="cs-CZ" dirty="0" smtClean="0">
                <a:cs typeface="Arial" panose="020B0604020202020204" pitchFamily="34" charset="0"/>
              </a:rPr>
              <a:t>krétský dialekt</a:t>
            </a:r>
          </a:p>
          <a:p>
            <a:pPr algn="ctr">
              <a:spcAft>
                <a:spcPct val="0"/>
              </a:spcAft>
            </a:pPr>
            <a:r>
              <a:rPr lang="cs-CZ" altLang="cs-CZ" dirty="0" smtClean="0">
                <a:cs typeface="Arial" panose="020B0604020202020204" pitchFamily="34" charset="0"/>
              </a:rPr>
              <a:t>patnáctislabičný jamb</a:t>
            </a:r>
          </a:p>
          <a:p>
            <a:pPr marL="0" indent="0">
              <a:buNone/>
            </a:pPr>
            <a:endParaRPr lang="el-GR" dirty="0"/>
          </a:p>
        </p:txBody>
      </p:sp>
    </p:spTree>
    <p:extLst>
      <p:ext uri="{BB962C8B-B14F-4D97-AF65-F5344CB8AC3E}">
        <p14:creationId xmlns:p14="http://schemas.microsoft.com/office/powerpoint/2010/main" val="1675547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cs typeface="Arial" panose="020B0604020202020204" pitchFamily="34" charset="0"/>
              </a:rPr>
              <a:t>Význam krétské renesance</a:t>
            </a:r>
            <a:endParaRPr lang="el-GR" dirty="0"/>
          </a:p>
        </p:txBody>
      </p:sp>
      <p:sp>
        <p:nvSpPr>
          <p:cNvPr id="3" name="Zástupný symbol pro obsah 2"/>
          <p:cNvSpPr>
            <a:spLocks noGrp="1"/>
          </p:cNvSpPr>
          <p:nvPr>
            <p:ph idx="1"/>
          </p:nvPr>
        </p:nvSpPr>
        <p:spPr/>
        <p:txBody>
          <a:bodyPr>
            <a:normAutofit fontScale="92500" lnSpcReduction="10000"/>
          </a:bodyPr>
          <a:lstStyle/>
          <a:p>
            <a:pPr marL="0" lvl="0" indent="0">
              <a:buNone/>
            </a:pPr>
            <a:r>
              <a:rPr lang="cs-CZ" dirty="0"/>
              <a:t>– </a:t>
            </a:r>
            <a:r>
              <a:rPr lang="cs-CZ" b="1" dirty="0"/>
              <a:t>most mezi byzantskou a novořeckou literaturou </a:t>
            </a:r>
            <a:r>
              <a:rPr lang="cs-CZ" b="1" dirty="0" err="1"/>
              <a:t>Sedmiostroví</a:t>
            </a:r>
            <a:r>
              <a:rPr lang="cs-CZ" dirty="0"/>
              <a:t> (18. a 19. st.)</a:t>
            </a:r>
          </a:p>
          <a:p>
            <a:pPr lvl="0" indent="-339840"/>
            <a:endParaRPr lang="cs-CZ" dirty="0"/>
          </a:p>
          <a:p>
            <a:pPr marL="0" lvl="0" indent="0">
              <a:buNone/>
            </a:pPr>
            <a:r>
              <a:rPr lang="cs-CZ" dirty="0"/>
              <a:t>– </a:t>
            </a:r>
            <a:r>
              <a:rPr lang="cs-CZ" b="1" dirty="0"/>
              <a:t>tvůrčím způsobem přetváří západní předlohy</a:t>
            </a:r>
            <a:r>
              <a:rPr lang="cs-CZ" dirty="0"/>
              <a:t> (přizpůsobení řeckému prostředí)</a:t>
            </a:r>
          </a:p>
          <a:p>
            <a:pPr lvl="0" indent="-339840"/>
            <a:endParaRPr lang="cs-CZ" dirty="0"/>
          </a:p>
          <a:p>
            <a:pPr marL="0" lvl="0" indent="0">
              <a:buNone/>
            </a:pPr>
            <a:r>
              <a:rPr lang="cs-CZ" dirty="0"/>
              <a:t>– poprvé od starověku se objevují </a:t>
            </a:r>
            <a:r>
              <a:rPr lang="cs-CZ" b="1" dirty="0"/>
              <a:t>dramata napsána živým jazykem</a:t>
            </a:r>
            <a:r>
              <a:rPr lang="cs-CZ" dirty="0"/>
              <a:t> (krétský dialekt, kultivovaný jazyk povýšený na jazyk umělecký)</a:t>
            </a:r>
          </a:p>
          <a:p>
            <a:pPr lvl="0" indent="-339840"/>
            <a:endParaRPr lang="cs-CZ" dirty="0"/>
          </a:p>
          <a:p>
            <a:pPr marL="0" lvl="0" indent="0">
              <a:buNone/>
            </a:pPr>
            <a:r>
              <a:rPr lang="cs-CZ" dirty="0"/>
              <a:t>– </a:t>
            </a:r>
            <a:r>
              <a:rPr lang="cs-CZ" b="1" dirty="0"/>
              <a:t>využití tzv. politického verše</a:t>
            </a:r>
            <a:r>
              <a:rPr lang="cs-CZ" dirty="0"/>
              <a:t> – patnáctislabičného jambu, tedy verše lidové poezie</a:t>
            </a:r>
          </a:p>
          <a:p>
            <a:pPr lvl="0" indent="-339840"/>
            <a:endParaRPr lang="cs-CZ" dirty="0"/>
          </a:p>
          <a:p>
            <a:pPr marL="0" indent="0">
              <a:buNone/>
            </a:pPr>
            <a:endParaRPr lang="el-GR" dirty="0"/>
          </a:p>
        </p:txBody>
      </p:sp>
    </p:spTree>
    <p:extLst>
      <p:ext uri="{BB962C8B-B14F-4D97-AF65-F5344CB8AC3E}">
        <p14:creationId xmlns:p14="http://schemas.microsoft.com/office/powerpoint/2010/main" val="2984904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cs typeface="Arial" panose="020B0604020202020204" pitchFamily="34" charset="0"/>
              </a:rPr>
              <a:t>Politický verš</a:t>
            </a:r>
            <a:endParaRPr lang="el-GR" dirty="0"/>
          </a:p>
        </p:txBody>
      </p:sp>
      <p:sp>
        <p:nvSpPr>
          <p:cNvPr id="3" name="Zástupný symbol pro obsah 2"/>
          <p:cNvSpPr>
            <a:spLocks noGrp="1"/>
          </p:cNvSpPr>
          <p:nvPr>
            <p:ph idx="1"/>
          </p:nvPr>
        </p:nvSpPr>
        <p:spPr/>
        <p:txBody>
          <a:bodyPr>
            <a:normAutofit lnSpcReduction="10000"/>
          </a:bodyPr>
          <a:lstStyle/>
          <a:p>
            <a:pPr marL="0" lvl="0" indent="0">
              <a:buNone/>
            </a:pPr>
            <a:r>
              <a:rPr lang="cs-CZ" dirty="0"/>
              <a:t>– starořecká poezie založena na střídání </a:t>
            </a:r>
            <a:r>
              <a:rPr lang="cs-CZ" b="1" u="sng" dirty="0"/>
              <a:t>dlouhých a krátkých</a:t>
            </a:r>
            <a:r>
              <a:rPr lang="cs-CZ" dirty="0"/>
              <a:t> slabik (hudební přízvuk)</a:t>
            </a:r>
          </a:p>
          <a:p>
            <a:pPr marL="0" lvl="0" indent="0">
              <a:buNone/>
            </a:pPr>
            <a:r>
              <a:rPr lang="cs-CZ" dirty="0"/>
              <a:t>– novořečtina </a:t>
            </a:r>
            <a:r>
              <a:rPr lang="cs-CZ" b="1" dirty="0"/>
              <a:t>nerozlišuje</a:t>
            </a:r>
            <a:r>
              <a:rPr lang="cs-CZ" dirty="0"/>
              <a:t> krátké a dlouhé slabiky</a:t>
            </a:r>
          </a:p>
          <a:p>
            <a:pPr marL="0" lvl="0" indent="0">
              <a:buNone/>
            </a:pPr>
            <a:r>
              <a:rPr lang="cs-CZ" dirty="0"/>
              <a:t>– novořecké metrum je založeno na </a:t>
            </a:r>
            <a:r>
              <a:rPr lang="cs-CZ" b="1" u="sng" dirty="0"/>
              <a:t>střídání slabik přízvučných a nepřízvučných</a:t>
            </a:r>
          </a:p>
          <a:p>
            <a:pPr marL="0" lvl="0" indent="0">
              <a:buNone/>
            </a:pPr>
            <a:r>
              <a:rPr lang="cs-CZ" dirty="0"/>
              <a:t>– </a:t>
            </a:r>
            <a:r>
              <a:rPr lang="cs-CZ" b="1" dirty="0"/>
              <a:t>nejběžnějším</a:t>
            </a:r>
            <a:r>
              <a:rPr lang="cs-CZ" dirty="0"/>
              <a:t> metrem novořecké a lidové poezie je </a:t>
            </a:r>
            <a:r>
              <a:rPr lang="cs-CZ" b="1" dirty="0"/>
              <a:t>jamb</a:t>
            </a:r>
            <a:r>
              <a:rPr lang="cs-CZ" dirty="0"/>
              <a:t> (odpovídá rytmu mluvené řeči)</a:t>
            </a:r>
          </a:p>
          <a:p>
            <a:pPr marL="0" lvl="0" indent="0">
              <a:buNone/>
            </a:pPr>
            <a:r>
              <a:rPr lang="cs-CZ" dirty="0"/>
              <a:t>– politický verš: </a:t>
            </a:r>
            <a:r>
              <a:rPr lang="cs-CZ" b="1" dirty="0"/>
              <a:t>patnáctislabičný jamb s pomlkou (dieresí) po osmé slabice</a:t>
            </a:r>
          </a:p>
          <a:p>
            <a:pPr marL="0" lvl="0" indent="0">
              <a:buNone/>
            </a:pPr>
            <a:r>
              <a:rPr lang="cs-CZ" dirty="0"/>
              <a:t>– verš krétského dramatu má pod vlivem italské renesanční poezie </a:t>
            </a:r>
            <a:r>
              <a:rPr lang="cs-CZ" b="1" dirty="0"/>
              <a:t>rým</a:t>
            </a:r>
          </a:p>
        </p:txBody>
      </p:sp>
    </p:spTree>
    <p:extLst>
      <p:ext uri="{BB962C8B-B14F-4D97-AF65-F5344CB8AC3E}">
        <p14:creationId xmlns:p14="http://schemas.microsoft.com/office/powerpoint/2010/main" val="1515613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err="1" smtClean="0">
                <a:cs typeface="Arial" panose="020B0604020202020204" pitchFamily="34" charset="0"/>
              </a:rPr>
              <a:t>Sedmiostroví</a:t>
            </a:r>
            <a:endParaRPr lang="el-GR" dirty="0"/>
          </a:p>
        </p:txBody>
      </p:sp>
      <p:sp>
        <p:nvSpPr>
          <p:cNvPr id="3" name="Zástupný symbol pro obsah 2"/>
          <p:cNvSpPr>
            <a:spLocks noGrp="1"/>
          </p:cNvSpPr>
          <p:nvPr>
            <p:ph idx="1"/>
          </p:nvPr>
        </p:nvSpPr>
        <p:spPr/>
        <p:txBody>
          <a:bodyPr>
            <a:normAutofit/>
          </a:bodyPr>
          <a:lstStyle/>
          <a:p>
            <a:pPr marL="0" lvl="0" indent="0">
              <a:buNone/>
            </a:pPr>
            <a:r>
              <a:rPr lang="cs-CZ" dirty="0"/>
              <a:t>– </a:t>
            </a:r>
            <a:r>
              <a:rPr lang="en-US" b="1" dirty="0"/>
              <a:t>pod </a:t>
            </a:r>
            <a:r>
              <a:rPr lang="en-US" b="1" dirty="0" err="1"/>
              <a:t>benátskou</a:t>
            </a:r>
            <a:r>
              <a:rPr lang="en-US" b="1" dirty="0"/>
              <a:t> </a:t>
            </a:r>
            <a:r>
              <a:rPr lang="cs-CZ" b="1" dirty="0"/>
              <a:t>nadvládou až do konce 18.st</a:t>
            </a:r>
            <a:r>
              <a:rPr lang="cs-CZ" dirty="0"/>
              <a:t>.</a:t>
            </a:r>
          </a:p>
          <a:p>
            <a:pPr marL="0" lvl="0" indent="0">
              <a:buNone/>
            </a:pPr>
            <a:r>
              <a:rPr lang="cs-CZ" dirty="0"/>
              <a:t>– nikdy nebylo dobyto Turky</a:t>
            </a:r>
          </a:p>
          <a:p>
            <a:pPr marL="0" lvl="0" indent="0">
              <a:buNone/>
            </a:pPr>
            <a:r>
              <a:rPr lang="cs-CZ" dirty="0"/>
              <a:t>– vznik specifické </a:t>
            </a:r>
            <a:r>
              <a:rPr lang="cs-CZ" b="1" dirty="0" err="1"/>
              <a:t>syntkretické</a:t>
            </a:r>
            <a:r>
              <a:rPr lang="cs-CZ" b="1" dirty="0"/>
              <a:t> kultury</a:t>
            </a:r>
            <a:r>
              <a:rPr lang="cs-CZ" dirty="0"/>
              <a:t> (</a:t>
            </a:r>
            <a:r>
              <a:rPr lang="cs-CZ" dirty="0" err="1"/>
              <a:t>Zakynthos</a:t>
            </a:r>
            <a:r>
              <a:rPr lang="cs-CZ" dirty="0"/>
              <a:t> – řecká Florencie)</a:t>
            </a:r>
          </a:p>
          <a:p>
            <a:pPr marL="0" lvl="0" indent="0">
              <a:buNone/>
            </a:pPr>
            <a:r>
              <a:rPr lang="cs-CZ" dirty="0"/>
              <a:t>– období kulturního rozkvětu ostrovů</a:t>
            </a:r>
          </a:p>
          <a:p>
            <a:pPr marL="0" lvl="0" indent="0">
              <a:buNone/>
            </a:pPr>
            <a:endParaRPr lang="cs-CZ" dirty="0"/>
          </a:p>
          <a:p>
            <a:pPr marL="0" lvl="0" indent="0">
              <a:buNone/>
            </a:pPr>
            <a:r>
              <a:rPr lang="cs-CZ" dirty="0"/>
              <a:t>– 1774 – Napoleonova vojska, poté ruský a britský protektorát</a:t>
            </a:r>
          </a:p>
          <a:p>
            <a:pPr marL="0" lvl="0" indent="0">
              <a:buNone/>
            </a:pPr>
            <a:r>
              <a:rPr lang="cs-CZ" dirty="0"/>
              <a:t>– v 18. století aktivní účast při osvobozovacích bojích</a:t>
            </a:r>
          </a:p>
          <a:p>
            <a:pPr marL="0" lvl="0" indent="0">
              <a:buNone/>
            </a:pPr>
            <a:r>
              <a:rPr lang="cs-CZ" dirty="0"/>
              <a:t>– ke svobodnému řeckému státu připojení v r. 1864</a:t>
            </a:r>
          </a:p>
        </p:txBody>
      </p:sp>
    </p:spTree>
    <p:extLst>
      <p:ext uri="{BB962C8B-B14F-4D97-AF65-F5344CB8AC3E}">
        <p14:creationId xmlns:p14="http://schemas.microsoft.com/office/powerpoint/2010/main" val="1357630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err="1" smtClean="0">
                <a:cs typeface="Arial" panose="020B0604020202020204" pitchFamily="34" charset="0"/>
              </a:rPr>
              <a:t>Sedmiostroví</a:t>
            </a:r>
            <a:endParaRPr lang="el-GR" dirty="0"/>
          </a:p>
        </p:txBody>
      </p:sp>
      <p:sp>
        <p:nvSpPr>
          <p:cNvPr id="3" name="Zástupný symbol pro obsah 2"/>
          <p:cNvSpPr>
            <a:spLocks noGrp="1"/>
          </p:cNvSpPr>
          <p:nvPr>
            <p:ph idx="1"/>
          </p:nvPr>
        </p:nvSpPr>
        <p:spPr/>
        <p:txBody>
          <a:bodyPr>
            <a:normAutofit/>
          </a:bodyPr>
          <a:lstStyle/>
          <a:p>
            <a:pPr marL="0" lvl="0" indent="0">
              <a:buNone/>
            </a:pPr>
            <a:r>
              <a:rPr lang="cs-CZ" dirty="0"/>
              <a:t>– po pádu Kréty na ostrovy přenesena díla krétské renesance</a:t>
            </a:r>
          </a:p>
          <a:p>
            <a:pPr marL="0" lvl="0" indent="0">
              <a:buNone/>
            </a:pPr>
            <a:r>
              <a:rPr lang="cs-CZ" dirty="0"/>
              <a:t>– rozvoj satirické a lidové poezie mimo hlavní centra</a:t>
            </a:r>
          </a:p>
          <a:p>
            <a:pPr marL="0" lvl="0" indent="0">
              <a:buNone/>
            </a:pPr>
            <a:r>
              <a:rPr lang="cs-CZ" dirty="0"/>
              <a:t>– jazyk vyšších vrstev – italština</a:t>
            </a:r>
          </a:p>
        </p:txBody>
      </p:sp>
    </p:spTree>
    <p:extLst>
      <p:ext uri="{BB962C8B-B14F-4D97-AF65-F5344CB8AC3E}">
        <p14:creationId xmlns:p14="http://schemas.microsoft.com/office/powerpoint/2010/main" val="399325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cs typeface="Arial" panose="020B0604020202020204" pitchFamily="34" charset="0"/>
              </a:rPr>
              <a:t>Diaspora</a:t>
            </a:r>
            <a:endParaRPr lang="el-GR" dirty="0"/>
          </a:p>
        </p:txBody>
      </p:sp>
      <p:sp>
        <p:nvSpPr>
          <p:cNvPr id="3" name="Zástupný symbol pro obsah 2"/>
          <p:cNvSpPr>
            <a:spLocks noGrp="1"/>
          </p:cNvSpPr>
          <p:nvPr>
            <p:ph idx="1"/>
          </p:nvPr>
        </p:nvSpPr>
        <p:spPr/>
        <p:txBody>
          <a:bodyPr>
            <a:normAutofit fontScale="85000" lnSpcReduction="20000"/>
          </a:bodyPr>
          <a:lstStyle/>
          <a:p>
            <a:pPr marL="0" lvl="0" indent="0">
              <a:buNone/>
            </a:pPr>
            <a:r>
              <a:rPr lang="cs-CZ" dirty="0"/>
              <a:t>– řada byzantských učenců odchází na západ (především Itálie)</a:t>
            </a:r>
          </a:p>
          <a:p>
            <a:pPr marL="0" lvl="0" indent="0">
              <a:buNone/>
            </a:pPr>
            <a:r>
              <a:rPr lang="cs-CZ" dirty="0"/>
              <a:t>– přinášejí s sebou významná </a:t>
            </a:r>
            <a:r>
              <a:rPr lang="cs-CZ" b="1" dirty="0"/>
              <a:t>klasická díla a dokonalou znalost klasické řečtiny a starověké literatury</a:t>
            </a:r>
          </a:p>
          <a:p>
            <a:pPr marL="0" lvl="0" indent="0">
              <a:buNone/>
            </a:pPr>
            <a:r>
              <a:rPr lang="cs-CZ" dirty="0"/>
              <a:t>– řada z nich se stává </a:t>
            </a:r>
            <a:r>
              <a:rPr lang="cs-CZ" b="1" dirty="0"/>
              <a:t>vydavateli a korektory</a:t>
            </a:r>
            <a:r>
              <a:rPr lang="cs-CZ" dirty="0"/>
              <a:t> starověkých děl a také </a:t>
            </a:r>
            <a:r>
              <a:rPr lang="cs-CZ" b="1" dirty="0"/>
              <a:t>učiteli</a:t>
            </a:r>
            <a:r>
              <a:rPr lang="cs-CZ" dirty="0"/>
              <a:t> staré řečtiny a přispívá tak k </a:t>
            </a:r>
            <a:r>
              <a:rPr lang="cs-CZ" b="1" dirty="0"/>
              <a:t>rozvoji renesance</a:t>
            </a:r>
          </a:p>
          <a:p>
            <a:pPr marL="0" lvl="0" indent="0">
              <a:buNone/>
            </a:pPr>
            <a:r>
              <a:rPr lang="cs-CZ" b="1" dirty="0"/>
              <a:t>– osobnosti:</a:t>
            </a:r>
          </a:p>
          <a:p>
            <a:pPr lvl="0" indent="-341280"/>
            <a:r>
              <a:rPr lang="en-US" dirty="0" err="1"/>
              <a:t>byzantský</a:t>
            </a:r>
            <a:r>
              <a:rPr lang="en-US" dirty="0"/>
              <a:t> </a:t>
            </a:r>
            <a:r>
              <a:rPr lang="en-US" dirty="0" err="1"/>
              <a:t>teolog</a:t>
            </a:r>
            <a:r>
              <a:rPr lang="en-US" dirty="0"/>
              <a:t> </a:t>
            </a:r>
            <a:r>
              <a:rPr lang="en-US" b="1" dirty="0" err="1"/>
              <a:t>Béssarión</a:t>
            </a:r>
            <a:r>
              <a:rPr lang="en-US" b="1" dirty="0"/>
              <a:t> –</a:t>
            </a:r>
            <a:r>
              <a:rPr lang="en-US" dirty="0"/>
              <a:t> </a:t>
            </a:r>
            <a:r>
              <a:rPr lang="en-US" b="1" dirty="0" err="1"/>
              <a:t>Βησσ</a:t>
            </a:r>
            <a:r>
              <a:rPr lang="en-US" b="1" dirty="0"/>
              <a:t>αρίων </a:t>
            </a:r>
            <a:r>
              <a:rPr lang="en-US" dirty="0"/>
              <a:t>(15.st., Benátky) – největší sbírka starověkých rukopisů</a:t>
            </a:r>
          </a:p>
          <a:p>
            <a:pPr lvl="0" indent="-341280"/>
            <a:r>
              <a:rPr lang="en-US" dirty="0" err="1"/>
              <a:t>byzantský</a:t>
            </a:r>
            <a:r>
              <a:rPr lang="en-US" dirty="0"/>
              <a:t> </a:t>
            </a:r>
            <a:r>
              <a:rPr lang="en-US" dirty="0" err="1"/>
              <a:t>humanista</a:t>
            </a:r>
            <a:r>
              <a:rPr lang="en-US" dirty="0"/>
              <a:t> </a:t>
            </a:r>
            <a:r>
              <a:rPr lang="en-US" b="1" dirty="0" err="1"/>
              <a:t>Νικόλ</a:t>
            </a:r>
            <a:r>
              <a:rPr lang="en-US" b="1" dirty="0"/>
              <a:t>αος Σοφιανός </a:t>
            </a:r>
            <a:r>
              <a:rPr lang="en-US" dirty="0"/>
              <a:t>(16.st., Benátky) – sepsal gramatiku obecné řečtiny </a:t>
            </a:r>
            <a:r>
              <a:rPr lang="en-US" i="1" dirty="0"/>
              <a:t>Γραμματική της νεοελληνική γλώσσας</a:t>
            </a:r>
          </a:p>
          <a:p>
            <a:pPr lvl="0" indent="-341280"/>
            <a:r>
              <a:rPr lang="en-US" dirty="0" err="1"/>
              <a:t>řecký</a:t>
            </a:r>
            <a:r>
              <a:rPr lang="en-US" dirty="0"/>
              <a:t> </a:t>
            </a:r>
            <a:r>
              <a:rPr lang="en-US" dirty="0" err="1"/>
              <a:t>učenec</a:t>
            </a:r>
            <a:r>
              <a:rPr lang="en-US" dirty="0"/>
              <a:t> a </a:t>
            </a:r>
            <a:r>
              <a:rPr lang="en-US" dirty="0" err="1"/>
              <a:t>mecenáš</a:t>
            </a:r>
            <a:r>
              <a:rPr lang="en-US" dirty="0"/>
              <a:t>, </a:t>
            </a:r>
            <a:r>
              <a:rPr lang="en-US" dirty="0" err="1"/>
              <a:t>jeden</a:t>
            </a:r>
            <a:r>
              <a:rPr lang="en-US" dirty="0"/>
              <a:t> z </a:t>
            </a:r>
            <a:r>
              <a:rPr lang="en-US" dirty="0" err="1"/>
              <a:t>nejbohatších</a:t>
            </a:r>
            <a:r>
              <a:rPr lang="en-US" dirty="0"/>
              <a:t> </a:t>
            </a:r>
            <a:r>
              <a:rPr lang="en-US" dirty="0" err="1"/>
              <a:t>Řeků</a:t>
            </a:r>
            <a:r>
              <a:rPr lang="en-US" dirty="0"/>
              <a:t> </a:t>
            </a:r>
            <a:r>
              <a:rPr lang="en-US" dirty="0" err="1"/>
              <a:t>diaspory</a:t>
            </a:r>
            <a:r>
              <a:rPr lang="en-US" dirty="0"/>
              <a:t> </a:t>
            </a:r>
            <a:r>
              <a:rPr lang="en-US" b="1" dirty="0" err="1"/>
              <a:t>Θωμάς</a:t>
            </a:r>
            <a:r>
              <a:rPr lang="en-US" b="1" dirty="0"/>
              <a:t> </a:t>
            </a:r>
            <a:r>
              <a:rPr lang="en-US" b="1" dirty="0" err="1"/>
              <a:t>Φλ</a:t>
            </a:r>
            <a:r>
              <a:rPr lang="en-US" b="1" dirty="0"/>
              <a:t>αγγίνης</a:t>
            </a:r>
            <a:r>
              <a:rPr lang="en-US" dirty="0"/>
              <a:t>, v Benátkách r. 1648 </a:t>
            </a:r>
            <a:r>
              <a:rPr lang="en-US" dirty="0" err="1"/>
              <a:t>založil</a:t>
            </a:r>
            <a:r>
              <a:rPr lang="en-US" dirty="0"/>
              <a:t> </a:t>
            </a:r>
            <a:r>
              <a:rPr lang="en-US" dirty="0" err="1"/>
              <a:t>vyšší</a:t>
            </a:r>
            <a:r>
              <a:rPr lang="en-US" dirty="0"/>
              <a:t> </a:t>
            </a:r>
            <a:r>
              <a:rPr lang="en-US" dirty="0" err="1"/>
              <a:t>školu</a:t>
            </a:r>
            <a:r>
              <a:rPr lang="en-US" dirty="0"/>
              <a:t>, </a:t>
            </a:r>
            <a:r>
              <a:rPr lang="en-US" dirty="0" err="1"/>
              <a:t>která</a:t>
            </a:r>
            <a:r>
              <a:rPr lang="en-US" dirty="0"/>
              <a:t> </a:t>
            </a:r>
            <a:r>
              <a:rPr lang="en-US" dirty="0" err="1"/>
              <a:t>měla</a:t>
            </a:r>
            <a:r>
              <a:rPr lang="en-US" dirty="0"/>
              <a:t> </a:t>
            </a:r>
            <a:r>
              <a:rPr lang="en-US" dirty="0" err="1"/>
              <a:t>velký</a:t>
            </a:r>
            <a:r>
              <a:rPr lang="en-US" dirty="0"/>
              <a:t> </a:t>
            </a:r>
            <a:r>
              <a:rPr lang="en-US" dirty="0" err="1"/>
              <a:t>vliv</a:t>
            </a:r>
            <a:r>
              <a:rPr lang="en-US" dirty="0"/>
              <a:t> </a:t>
            </a:r>
            <a:r>
              <a:rPr lang="en-US" dirty="0" err="1"/>
              <a:t>na</a:t>
            </a:r>
            <a:r>
              <a:rPr lang="en-US" dirty="0"/>
              <a:t> </a:t>
            </a:r>
            <a:r>
              <a:rPr lang="en-US" dirty="0" err="1"/>
              <a:t>intelektuální</a:t>
            </a:r>
            <a:r>
              <a:rPr lang="en-US" dirty="0"/>
              <a:t> </a:t>
            </a:r>
            <a:r>
              <a:rPr lang="en-US" dirty="0" err="1"/>
              <a:t>rozvoj</a:t>
            </a:r>
            <a:r>
              <a:rPr lang="en-US" dirty="0"/>
              <a:t> </a:t>
            </a:r>
            <a:r>
              <a:rPr lang="en-US" dirty="0" err="1"/>
              <a:t>Řeků</a:t>
            </a:r>
            <a:r>
              <a:rPr lang="en-US" dirty="0"/>
              <a:t> </a:t>
            </a:r>
            <a:r>
              <a:rPr lang="en-US" dirty="0" err="1"/>
              <a:t>až</a:t>
            </a:r>
            <a:r>
              <a:rPr lang="en-US" dirty="0"/>
              <a:t> do </a:t>
            </a:r>
            <a:r>
              <a:rPr lang="en-US" dirty="0" err="1"/>
              <a:t>konce</a:t>
            </a:r>
            <a:r>
              <a:rPr lang="en-US" dirty="0"/>
              <a:t> 18.st. (</a:t>
            </a:r>
            <a:r>
              <a:rPr lang="en-US" dirty="0" err="1"/>
              <a:t>tzv</a:t>
            </a:r>
            <a:r>
              <a:rPr lang="en-US" dirty="0"/>
              <a:t>. </a:t>
            </a:r>
            <a:r>
              <a:rPr lang="en-US" b="1" dirty="0" err="1"/>
              <a:t>Φλ</a:t>
            </a:r>
            <a:r>
              <a:rPr lang="en-US" b="1" dirty="0"/>
              <a:t>αγγινιανό Ελληνομουσείο, </a:t>
            </a:r>
            <a:r>
              <a:rPr lang="en-US" dirty="0"/>
              <a:t> </a:t>
            </a:r>
            <a:r>
              <a:rPr lang="en-US" b="1" i="1" dirty="0"/>
              <a:t>Άνθη Ευλαβίας</a:t>
            </a:r>
            <a:r>
              <a:rPr lang="en-US" dirty="0"/>
              <a:t>)</a:t>
            </a:r>
          </a:p>
          <a:p>
            <a:pPr lvl="0" indent="-341280"/>
            <a:endParaRPr lang="en-US" dirty="0"/>
          </a:p>
        </p:txBody>
      </p:sp>
    </p:spTree>
    <p:extLst>
      <p:ext uri="{BB962C8B-B14F-4D97-AF65-F5344CB8AC3E}">
        <p14:creationId xmlns:p14="http://schemas.microsoft.com/office/powerpoint/2010/main" val="711584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cs typeface="Arial" panose="020B0604020202020204" pitchFamily="34" charset="0"/>
              </a:rPr>
              <a:t>Oblasti pod tureckou nadvládou</a:t>
            </a:r>
            <a:endParaRPr lang="el-GR" dirty="0"/>
          </a:p>
        </p:txBody>
      </p:sp>
      <p:sp>
        <p:nvSpPr>
          <p:cNvPr id="3" name="Zástupný symbol pro obsah 2"/>
          <p:cNvSpPr>
            <a:spLocks noGrp="1"/>
          </p:cNvSpPr>
          <p:nvPr>
            <p:ph idx="1"/>
          </p:nvPr>
        </p:nvSpPr>
        <p:spPr/>
        <p:txBody>
          <a:bodyPr>
            <a:normAutofit/>
          </a:bodyPr>
          <a:lstStyle/>
          <a:p>
            <a:pPr marL="0" lvl="0" indent="0">
              <a:buNone/>
            </a:pPr>
            <a:r>
              <a:rPr lang="cs-CZ" dirty="0"/>
              <a:t>– téměř jedno století je literární produkce velmi omezená</a:t>
            </a:r>
          </a:p>
          <a:p>
            <a:pPr marL="0" lvl="0" indent="0">
              <a:buNone/>
            </a:pPr>
            <a:r>
              <a:rPr lang="cs-CZ" dirty="0"/>
              <a:t>– zásadní úlohu hraje církev (podpora křesťanské víry, národního uvědomění Řeků, vzdělávání lidu)</a:t>
            </a:r>
          </a:p>
          <a:p>
            <a:pPr marL="0" lvl="0" indent="0">
              <a:buNone/>
            </a:pPr>
            <a:r>
              <a:rPr lang="cs-CZ" dirty="0"/>
              <a:t>– 17. století – období církevního humanismu (částečný obrat k lidovému jazyku, zájem o vzdělávání lidu)</a:t>
            </a:r>
          </a:p>
        </p:txBody>
      </p:sp>
    </p:spTree>
    <p:extLst>
      <p:ext uri="{BB962C8B-B14F-4D97-AF65-F5344CB8AC3E}">
        <p14:creationId xmlns:p14="http://schemas.microsoft.com/office/powerpoint/2010/main" val="2531857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2130725"/>
          </a:xfrm>
        </p:spPr>
        <p:txBody>
          <a:bodyPr>
            <a:normAutofit fontScale="90000"/>
          </a:bodyPr>
          <a:lstStyle/>
          <a:p>
            <a:pPr algn="ctr"/>
            <a:r>
              <a:rPr lang="cs-CZ" sz="3600" b="1" dirty="0"/>
              <a:t>Vysoká Porta</a:t>
            </a:r>
            <a:r>
              <a:rPr lang="cs-CZ" sz="3600" dirty="0"/>
              <a:t> je </a:t>
            </a:r>
            <a:r>
              <a:rPr lang="cs-CZ" sz="3600" dirty="0" err="1"/>
              <a:t>metonymum</a:t>
            </a:r>
            <a:r>
              <a:rPr lang="cs-CZ" sz="3600" dirty="0"/>
              <a:t> ústřední vlády Osmanské říše. Původně jde o označení jedné z bran dívánu paláce </a:t>
            </a:r>
            <a:r>
              <a:rPr lang="cs-CZ" sz="3600" dirty="0" err="1"/>
              <a:t>Topkapi</a:t>
            </a:r>
            <a:r>
              <a:rPr lang="cs-CZ" sz="3600" dirty="0"/>
              <a:t> v Istanbulu. </a:t>
            </a:r>
            <a:r>
              <a:rPr lang="cs-CZ" sz="4000" dirty="0"/>
              <a:t/>
            </a:r>
            <a:br>
              <a:rPr lang="cs-CZ" sz="4000" dirty="0"/>
            </a:br>
            <a:r>
              <a:rPr lang="cs-CZ" sz="2800" dirty="0"/>
              <a:t>Po mladoturecké revoluci toto označení přešlo na osmanské ministerstvo zahraničí.</a:t>
            </a:r>
            <a:endParaRPr lang="el-GR" dirty="0"/>
          </a:p>
        </p:txBody>
      </p:sp>
      <p:pic>
        <p:nvPicPr>
          <p:cNvPr id="4" name="Zástupný symbol pro obrázek 2">
            <a:extLst>
              <a:ext uri="{FF2B5EF4-FFF2-40B4-BE49-F238E27FC236}">
                <a16:creationId xmlns:a16="http://schemas.microsoft.com/office/drawing/2014/main" xmlns="" id="{00000000-0000-0000-0000-000000000000}"/>
              </a:ext>
            </a:extLst>
          </p:cNvPr>
          <p:cNvPicPr>
            <a:picLocks noGrp="1" noChangeAspect="1"/>
          </p:cNvPicPr>
          <p:nvPr>
            <p:ph idx="1"/>
          </p:nvPr>
        </p:nvPicPr>
        <p:blipFill>
          <a:blip r:embed="rId3">
            <a:lum/>
            <a:alphaModFix/>
          </a:blip>
          <a:srcRect/>
          <a:stretch>
            <a:fillRect/>
          </a:stretch>
        </p:blipFill>
        <p:spPr>
          <a:xfrm>
            <a:off x="904388" y="2301716"/>
            <a:ext cx="5034179" cy="2425559"/>
          </a:xfrm>
        </p:spPr>
      </p:pic>
      <p:pic>
        <p:nvPicPr>
          <p:cNvPr id="5" name="Obrázek 4">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6290399" y="3960000"/>
            <a:ext cx="4233600" cy="2586600"/>
          </a:xfrm>
          <a:prstGeom prst="rect">
            <a:avLst/>
          </a:prstGeom>
          <a:noFill/>
          <a:ln>
            <a:noFill/>
          </a:ln>
        </p:spPr>
      </p:pic>
    </p:spTree>
    <p:extLst>
      <p:ext uri="{BB962C8B-B14F-4D97-AF65-F5344CB8AC3E}">
        <p14:creationId xmlns:p14="http://schemas.microsoft.com/office/powerpoint/2010/main" val="1064048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96759"/>
          </a:xfrm>
        </p:spPr>
        <p:txBody>
          <a:bodyPr/>
          <a:lstStyle/>
          <a:p>
            <a:endParaRPr lang="el-GR" dirty="0"/>
          </a:p>
        </p:txBody>
      </p:sp>
      <p:sp>
        <p:nvSpPr>
          <p:cNvPr id="3" name="Zástupný symbol pro obsah 2"/>
          <p:cNvSpPr>
            <a:spLocks noGrp="1"/>
          </p:cNvSpPr>
          <p:nvPr>
            <p:ph idx="1"/>
          </p:nvPr>
        </p:nvSpPr>
        <p:spPr>
          <a:xfrm>
            <a:off x="838200" y="1130710"/>
            <a:ext cx="10515600" cy="5046253"/>
          </a:xfrm>
        </p:spPr>
        <p:txBody>
          <a:bodyPr>
            <a:normAutofit fontScale="92500" lnSpcReduction="10000"/>
          </a:bodyPr>
          <a:lstStyle/>
          <a:p>
            <a:pPr marL="0" indent="0" algn="ctr">
              <a:spcAft>
                <a:spcPct val="0"/>
              </a:spcAft>
              <a:buNone/>
            </a:pPr>
            <a:r>
              <a:rPr lang="cs-CZ" altLang="cs-CZ" sz="3600" b="1" dirty="0" smtClean="0"/>
              <a:t>Bibliografie – antický román</a:t>
            </a:r>
          </a:p>
          <a:p>
            <a:pPr algn="ctr">
              <a:spcAft>
                <a:spcPct val="0"/>
              </a:spcAft>
            </a:pPr>
            <a:endParaRPr lang="cs-CZ" altLang="cs-CZ" dirty="0" smtClean="0"/>
          </a:p>
          <a:p>
            <a:pPr algn="just">
              <a:lnSpc>
                <a:spcPct val="102000"/>
              </a:lnSpc>
              <a:spcAft>
                <a:spcPct val="0"/>
              </a:spcAft>
            </a:pPr>
            <a:r>
              <a:rPr lang="cs-CZ" altLang="cs-CZ" dirty="0" smtClean="0">
                <a:latin typeface="Calibri" panose="020F0502020204030204" pitchFamily="34" charset="0"/>
              </a:rPr>
              <a:t>Luciano </a:t>
            </a:r>
            <a:r>
              <a:rPr lang="cs-CZ" altLang="cs-CZ" dirty="0" err="1" smtClean="0">
                <a:latin typeface="Calibri" panose="020F0502020204030204" pitchFamily="34" charset="0"/>
              </a:rPr>
              <a:t>Canfora</a:t>
            </a:r>
            <a:r>
              <a:rPr lang="cs-CZ" altLang="cs-CZ" dirty="0" smtClean="0">
                <a:latin typeface="Calibri" panose="020F0502020204030204" pitchFamily="34" charset="0"/>
              </a:rPr>
              <a:t>, </a:t>
            </a:r>
            <a:r>
              <a:rPr lang="cs-CZ" altLang="cs-CZ" i="1" dirty="0" smtClean="0">
                <a:latin typeface="Calibri" panose="020F0502020204030204" pitchFamily="34" charset="0"/>
              </a:rPr>
              <a:t>Dějiny řecké literatury</a:t>
            </a:r>
            <a:r>
              <a:rPr lang="cs-CZ" altLang="cs-CZ" dirty="0" smtClean="0">
                <a:latin typeface="Calibri" panose="020F0502020204030204" pitchFamily="34" charset="0"/>
              </a:rPr>
              <a:t>, přel. D. Bartoňková a kol., Praha 2001 (str. 605‒610).</a:t>
            </a:r>
          </a:p>
          <a:p>
            <a:pPr algn="just">
              <a:lnSpc>
                <a:spcPct val="102000"/>
              </a:lnSpc>
              <a:spcAft>
                <a:spcPct val="0"/>
              </a:spcAft>
            </a:pPr>
            <a:r>
              <a:rPr lang="cs-CZ" altLang="cs-CZ" dirty="0" smtClean="0">
                <a:latin typeface="Calibri" panose="020F0502020204030204" pitchFamily="34" charset="0"/>
              </a:rPr>
              <a:t>Silva Fischerová, Antický román jako populární literatura?, </a:t>
            </a:r>
            <a:r>
              <a:rPr lang="cs-CZ" altLang="cs-CZ" i="1" dirty="0" smtClean="0">
                <a:latin typeface="Calibri" panose="020F0502020204030204" pitchFamily="34" charset="0"/>
              </a:rPr>
              <a:t>Slovo a smysl</a:t>
            </a:r>
            <a:r>
              <a:rPr lang="cs-CZ" altLang="cs-CZ" dirty="0" smtClean="0">
                <a:latin typeface="Calibri" panose="020F0502020204030204" pitchFamily="34" charset="0"/>
              </a:rPr>
              <a:t> 20, 52‒78.</a:t>
            </a:r>
          </a:p>
          <a:p>
            <a:pPr algn="just">
              <a:lnSpc>
                <a:spcPct val="102000"/>
              </a:lnSpc>
              <a:spcAft>
                <a:spcPct val="0"/>
              </a:spcAft>
            </a:pPr>
            <a:r>
              <a:rPr lang="cs-CZ" altLang="cs-CZ" dirty="0" smtClean="0">
                <a:latin typeface="Calibri" panose="020F0502020204030204" pitchFamily="34" charset="0"/>
              </a:rPr>
              <a:t>Tomas </a:t>
            </a:r>
            <a:r>
              <a:rPr lang="cs-CZ" altLang="cs-CZ" dirty="0" err="1" smtClean="0">
                <a:latin typeface="Calibri" panose="020F0502020204030204" pitchFamily="34" charset="0"/>
              </a:rPr>
              <a:t>Hägg</a:t>
            </a:r>
            <a:r>
              <a:rPr lang="cs-CZ" altLang="cs-CZ" dirty="0" smtClean="0">
                <a:latin typeface="Calibri" panose="020F0502020204030204" pitchFamily="34" charset="0"/>
              </a:rPr>
              <a:t>, </a:t>
            </a:r>
            <a:r>
              <a:rPr lang="cs-CZ" altLang="cs-CZ" i="1" dirty="0" err="1" smtClean="0">
                <a:latin typeface="Calibri" panose="020F0502020204030204" pitchFamily="34" charset="0"/>
              </a:rPr>
              <a:t>The</a:t>
            </a:r>
            <a:r>
              <a:rPr lang="cs-CZ" altLang="cs-CZ" i="1" dirty="0" smtClean="0">
                <a:latin typeface="Calibri" panose="020F0502020204030204" pitchFamily="34" charset="0"/>
              </a:rPr>
              <a:t> Novel in </a:t>
            </a:r>
            <a:r>
              <a:rPr lang="cs-CZ" altLang="cs-CZ" i="1" dirty="0" err="1" smtClean="0">
                <a:latin typeface="Calibri" panose="020F0502020204030204" pitchFamily="34" charset="0"/>
              </a:rPr>
              <a:t>Antiquity</a:t>
            </a:r>
            <a:r>
              <a:rPr lang="cs-CZ" altLang="cs-CZ" dirty="0" smtClean="0">
                <a:latin typeface="Calibri" panose="020F0502020204030204" pitchFamily="34" charset="0"/>
              </a:rPr>
              <a:t>, </a:t>
            </a:r>
            <a:r>
              <a:rPr lang="cs-CZ" altLang="cs-CZ" dirty="0" err="1" smtClean="0">
                <a:latin typeface="Calibri" panose="020F0502020204030204" pitchFamily="34" charset="0"/>
              </a:rPr>
              <a:t>Berkeley</a:t>
            </a:r>
            <a:r>
              <a:rPr lang="cs-CZ" altLang="cs-CZ" dirty="0" smtClean="0">
                <a:latin typeface="Calibri" panose="020F0502020204030204" pitchFamily="34" charset="0"/>
              </a:rPr>
              <a:t> 1991.</a:t>
            </a:r>
          </a:p>
          <a:p>
            <a:pPr algn="just">
              <a:lnSpc>
                <a:spcPct val="102000"/>
              </a:lnSpc>
              <a:spcAft>
                <a:spcPct val="0"/>
              </a:spcAft>
            </a:pPr>
            <a:r>
              <a:rPr lang="cs-CZ" altLang="cs-CZ" dirty="0" smtClean="0">
                <a:latin typeface="Calibri" panose="020F0502020204030204" pitchFamily="34" charset="0"/>
              </a:rPr>
              <a:t>Jaroslav Ludvíkovský, </a:t>
            </a:r>
            <a:r>
              <a:rPr lang="cs-CZ" altLang="cs-CZ" i="1" dirty="0" smtClean="0">
                <a:latin typeface="Calibri" panose="020F0502020204030204" pitchFamily="34" charset="0"/>
              </a:rPr>
              <a:t>Řecký román dobrodružný. Studie o jeho podstatě a vzniku</a:t>
            </a:r>
            <a:r>
              <a:rPr lang="cs-CZ" altLang="cs-CZ" dirty="0" smtClean="0">
                <a:latin typeface="Calibri" panose="020F0502020204030204" pitchFamily="34" charset="0"/>
              </a:rPr>
              <a:t>, Praha 1925.</a:t>
            </a:r>
          </a:p>
          <a:p>
            <a:pPr algn="just">
              <a:lnSpc>
                <a:spcPct val="102000"/>
              </a:lnSpc>
              <a:spcAft>
                <a:spcPct val="0"/>
              </a:spcAft>
            </a:pPr>
            <a:r>
              <a:rPr lang="cs-CZ" altLang="cs-CZ" dirty="0" smtClean="0">
                <a:latin typeface="Calibri" panose="020F0502020204030204" pitchFamily="34" charset="0"/>
              </a:rPr>
              <a:t>Ben E. </a:t>
            </a:r>
            <a:r>
              <a:rPr lang="cs-CZ" altLang="cs-CZ" dirty="0" err="1" smtClean="0">
                <a:latin typeface="Calibri" panose="020F0502020204030204" pitchFamily="34" charset="0"/>
              </a:rPr>
              <a:t>Perry</a:t>
            </a:r>
            <a:r>
              <a:rPr lang="cs-CZ" altLang="cs-CZ" dirty="0" smtClean="0">
                <a:latin typeface="Calibri" panose="020F0502020204030204" pitchFamily="34" charset="0"/>
              </a:rPr>
              <a:t>, </a:t>
            </a:r>
            <a:r>
              <a:rPr lang="cs-CZ" altLang="cs-CZ" i="1" dirty="0" err="1" smtClean="0">
                <a:latin typeface="Calibri" panose="020F0502020204030204" pitchFamily="34" charset="0"/>
              </a:rPr>
              <a:t>The</a:t>
            </a:r>
            <a:r>
              <a:rPr lang="cs-CZ" altLang="cs-CZ" i="1" dirty="0" smtClean="0">
                <a:latin typeface="Calibri" panose="020F0502020204030204" pitchFamily="34" charset="0"/>
              </a:rPr>
              <a:t> </a:t>
            </a:r>
            <a:r>
              <a:rPr lang="cs-CZ" altLang="cs-CZ" i="1" dirty="0" err="1" smtClean="0">
                <a:latin typeface="Calibri" panose="020F0502020204030204" pitchFamily="34" charset="0"/>
              </a:rPr>
              <a:t>Ancient</a:t>
            </a:r>
            <a:r>
              <a:rPr lang="cs-CZ" altLang="cs-CZ" i="1" dirty="0" smtClean="0">
                <a:latin typeface="Calibri" panose="020F0502020204030204" pitchFamily="34" charset="0"/>
              </a:rPr>
              <a:t> </a:t>
            </a:r>
            <a:r>
              <a:rPr lang="cs-CZ" altLang="cs-CZ" i="1" dirty="0" err="1" smtClean="0">
                <a:latin typeface="Calibri" panose="020F0502020204030204" pitchFamily="34" charset="0"/>
              </a:rPr>
              <a:t>Romances</a:t>
            </a:r>
            <a:r>
              <a:rPr lang="cs-CZ" altLang="cs-CZ" dirty="0" smtClean="0">
                <a:latin typeface="Calibri" panose="020F0502020204030204" pitchFamily="34" charset="0"/>
              </a:rPr>
              <a:t>, </a:t>
            </a:r>
            <a:r>
              <a:rPr lang="cs-CZ" altLang="cs-CZ" dirty="0" err="1" smtClean="0">
                <a:latin typeface="Calibri" panose="020F0502020204030204" pitchFamily="34" charset="0"/>
              </a:rPr>
              <a:t>Berkeley</a:t>
            </a:r>
            <a:r>
              <a:rPr lang="cs-CZ" altLang="cs-CZ" dirty="0" smtClean="0">
                <a:latin typeface="Calibri" panose="020F0502020204030204" pitchFamily="34" charset="0"/>
              </a:rPr>
              <a:t> 1967.</a:t>
            </a:r>
          </a:p>
          <a:p>
            <a:pPr algn="just">
              <a:lnSpc>
                <a:spcPct val="102000"/>
              </a:lnSpc>
              <a:spcAft>
                <a:spcPct val="0"/>
              </a:spcAft>
            </a:pPr>
            <a:r>
              <a:rPr lang="cs-CZ" altLang="cs-CZ" dirty="0" smtClean="0">
                <a:latin typeface="Calibri" panose="020F0502020204030204" pitchFamily="34" charset="0"/>
              </a:rPr>
              <a:t>Bryan P. </a:t>
            </a:r>
            <a:r>
              <a:rPr lang="cs-CZ" altLang="cs-CZ" dirty="0" err="1" smtClean="0">
                <a:latin typeface="Calibri" panose="020F0502020204030204" pitchFamily="34" charset="0"/>
              </a:rPr>
              <a:t>Reardon</a:t>
            </a:r>
            <a:r>
              <a:rPr lang="cs-CZ" altLang="cs-CZ" dirty="0" smtClean="0">
                <a:latin typeface="Calibri" panose="020F0502020204030204" pitchFamily="34" charset="0"/>
              </a:rPr>
              <a:t>, </a:t>
            </a:r>
            <a:r>
              <a:rPr lang="cs-CZ" altLang="cs-CZ" i="1" dirty="0" err="1" smtClean="0">
                <a:latin typeface="Calibri" panose="020F0502020204030204" pitchFamily="34" charset="0"/>
              </a:rPr>
              <a:t>The</a:t>
            </a:r>
            <a:r>
              <a:rPr lang="cs-CZ" altLang="cs-CZ" i="1" dirty="0" smtClean="0">
                <a:latin typeface="Calibri" panose="020F0502020204030204" pitchFamily="34" charset="0"/>
              </a:rPr>
              <a:t> </a:t>
            </a:r>
            <a:r>
              <a:rPr lang="cs-CZ" altLang="cs-CZ" i="1" dirty="0" err="1" smtClean="0">
                <a:latin typeface="Calibri" panose="020F0502020204030204" pitchFamily="34" charset="0"/>
              </a:rPr>
              <a:t>Form</a:t>
            </a:r>
            <a:r>
              <a:rPr lang="cs-CZ" altLang="cs-CZ" i="1" dirty="0" smtClean="0">
                <a:latin typeface="Calibri" panose="020F0502020204030204" pitchFamily="34" charset="0"/>
              </a:rPr>
              <a:t> </a:t>
            </a:r>
            <a:r>
              <a:rPr lang="cs-CZ" altLang="cs-CZ" i="1" dirty="0" err="1" smtClean="0">
                <a:latin typeface="Calibri" panose="020F0502020204030204" pitchFamily="34" charset="0"/>
              </a:rPr>
              <a:t>of</a:t>
            </a:r>
            <a:r>
              <a:rPr lang="cs-CZ" altLang="cs-CZ" i="1" dirty="0" smtClean="0">
                <a:latin typeface="Calibri" panose="020F0502020204030204" pitchFamily="34" charset="0"/>
              </a:rPr>
              <a:t> </a:t>
            </a:r>
            <a:r>
              <a:rPr lang="cs-CZ" altLang="cs-CZ" i="1" dirty="0" err="1" smtClean="0">
                <a:latin typeface="Calibri" panose="020F0502020204030204" pitchFamily="34" charset="0"/>
              </a:rPr>
              <a:t>Greek</a:t>
            </a:r>
            <a:r>
              <a:rPr lang="cs-CZ" altLang="cs-CZ" i="1" dirty="0" smtClean="0">
                <a:latin typeface="Calibri" panose="020F0502020204030204" pitchFamily="34" charset="0"/>
              </a:rPr>
              <a:t> Romance</a:t>
            </a:r>
            <a:r>
              <a:rPr lang="cs-CZ" altLang="cs-CZ" dirty="0" smtClean="0">
                <a:latin typeface="Calibri" panose="020F0502020204030204" pitchFamily="34" charset="0"/>
              </a:rPr>
              <a:t>, </a:t>
            </a:r>
            <a:r>
              <a:rPr lang="cs-CZ" altLang="cs-CZ" dirty="0" err="1" smtClean="0">
                <a:latin typeface="Calibri" panose="020F0502020204030204" pitchFamily="34" charset="0"/>
              </a:rPr>
              <a:t>Princeton</a:t>
            </a:r>
            <a:r>
              <a:rPr lang="cs-CZ" altLang="cs-CZ" dirty="0" smtClean="0">
                <a:latin typeface="Calibri" panose="020F0502020204030204" pitchFamily="34" charset="0"/>
              </a:rPr>
              <a:t> ‒ </a:t>
            </a:r>
            <a:r>
              <a:rPr lang="cs-CZ" altLang="cs-CZ" dirty="0" err="1" smtClean="0">
                <a:latin typeface="Calibri" panose="020F0502020204030204" pitchFamily="34" charset="0"/>
              </a:rPr>
              <a:t>Brill</a:t>
            </a:r>
            <a:r>
              <a:rPr lang="cs-CZ" altLang="cs-CZ" dirty="0" smtClean="0">
                <a:latin typeface="Calibri" panose="020F0502020204030204" pitchFamily="34" charset="0"/>
              </a:rPr>
              <a:t> 1991.</a:t>
            </a:r>
          </a:p>
          <a:p>
            <a:endParaRPr lang="el-GR" dirty="0"/>
          </a:p>
        </p:txBody>
      </p:sp>
    </p:spTree>
    <p:extLst>
      <p:ext uri="{BB962C8B-B14F-4D97-AF65-F5344CB8AC3E}">
        <p14:creationId xmlns:p14="http://schemas.microsoft.com/office/powerpoint/2010/main" val="2375760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155"/>
            <a:ext cx="10515600" cy="1181820"/>
          </a:xfrm>
        </p:spPr>
        <p:txBody>
          <a:bodyPr>
            <a:normAutofit/>
          </a:bodyPr>
          <a:lstStyle/>
          <a:p>
            <a:pPr algn="ctr"/>
            <a:r>
              <a:rPr lang="cs-CZ" dirty="0"/>
              <a:t>Znaky osvícenství </a:t>
            </a:r>
            <a:r>
              <a:rPr lang="cs-CZ" sz="2800" dirty="0"/>
              <a:t>(podle </a:t>
            </a:r>
            <a:r>
              <a:rPr lang="cs-CZ" sz="2800" dirty="0" err="1"/>
              <a:t>Dimarase</a:t>
            </a:r>
            <a:r>
              <a:rPr lang="cs-CZ" sz="2800" dirty="0"/>
              <a:t>)</a:t>
            </a:r>
            <a:r>
              <a:rPr lang="cs-CZ" sz="4000" dirty="0"/>
              <a:t>:</a:t>
            </a:r>
            <a:endParaRPr lang="el-GR" dirty="0"/>
          </a:p>
        </p:txBody>
      </p:sp>
      <p:sp>
        <p:nvSpPr>
          <p:cNvPr id="3" name="Zástupný symbol pro obsah 2"/>
          <p:cNvSpPr>
            <a:spLocks noGrp="1"/>
          </p:cNvSpPr>
          <p:nvPr>
            <p:ph idx="1"/>
          </p:nvPr>
        </p:nvSpPr>
        <p:spPr/>
        <p:txBody>
          <a:bodyPr>
            <a:normAutofit fontScale="92500" lnSpcReduction="20000"/>
          </a:bodyPr>
          <a:lstStyle/>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víra v rozum, v racionální myšlení</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víra v možnost zdokonalování lidstva, v pokrok a možnost dosažení štěstí (osvícenství je optimistické)</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zvláštní důraz na vzdělání</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podpora národních (živých) jazyků oproti jazykům mrtvým</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podpora svobodného, kritického zkoumání světa</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hlásání náboženské snášenlivosti</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úcta ke každému člověku</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Osvícenství staví racionální myšlení nad jakoukoli tradici a dogmata. Kritické zkoumání zajišťuje poznání světa a přírody.</a:t>
            </a:r>
          </a:p>
          <a:p>
            <a:pPr marL="0" indent="0">
              <a:buNone/>
            </a:pPr>
            <a:endParaRPr lang="el-GR" dirty="0"/>
          </a:p>
        </p:txBody>
      </p:sp>
    </p:spTree>
    <p:extLst>
      <p:ext uri="{BB962C8B-B14F-4D97-AF65-F5344CB8AC3E}">
        <p14:creationId xmlns:p14="http://schemas.microsoft.com/office/powerpoint/2010/main" val="2223295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155"/>
            <a:ext cx="10515600" cy="1181820"/>
          </a:xfrm>
        </p:spPr>
        <p:txBody>
          <a:bodyPr>
            <a:normAutofit/>
          </a:bodyPr>
          <a:lstStyle/>
          <a:p>
            <a:pPr algn="ctr"/>
            <a:r>
              <a:rPr lang="cs-CZ" dirty="0"/>
              <a:t>Řecké osvícenství</a:t>
            </a:r>
            <a:endParaRPr lang="el-GR" dirty="0"/>
          </a:p>
        </p:txBody>
      </p:sp>
      <p:sp>
        <p:nvSpPr>
          <p:cNvPr id="3" name="Zástupný symbol pro obsah 2"/>
          <p:cNvSpPr>
            <a:spLocks noGrp="1"/>
          </p:cNvSpPr>
          <p:nvPr>
            <p:ph idx="1"/>
          </p:nvPr>
        </p:nvSpPr>
        <p:spPr/>
        <p:txBody>
          <a:bodyPr>
            <a:normAutofit/>
          </a:bodyPr>
          <a:lstStyle/>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u="sng" dirty="0"/>
              <a:t>Specifické rysy:</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sz="2400" dirty="0"/>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1) specifický předchozí vývoj (jihovýchodní Balkán je dědicem významné civilizace)</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2) zvláštní podmínky, za kterých se toto hnutí v Řecku rozvíjelo (tato oblast přijímá osvícenství nepřipravená, nemá za sebou renesanci, je pod asijskou nadvládou, absence organizovaného vzdělávacího systému)</a:t>
            </a:r>
          </a:p>
          <a:p>
            <a:pPr marL="0" indent="0">
              <a:buNone/>
            </a:pPr>
            <a:endParaRPr lang="el-GR" dirty="0"/>
          </a:p>
        </p:txBody>
      </p:sp>
    </p:spTree>
    <p:extLst>
      <p:ext uri="{BB962C8B-B14F-4D97-AF65-F5344CB8AC3E}">
        <p14:creationId xmlns:p14="http://schemas.microsoft.com/office/powerpoint/2010/main" val="1455580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155"/>
            <a:ext cx="10515600" cy="1181820"/>
          </a:xfrm>
        </p:spPr>
        <p:txBody>
          <a:bodyPr>
            <a:normAutofit/>
          </a:bodyPr>
          <a:lstStyle/>
          <a:p>
            <a:pPr algn="ctr"/>
            <a:r>
              <a:rPr lang="cs-CZ" dirty="0"/>
              <a:t>Řecké osvícenství</a:t>
            </a:r>
            <a:endParaRPr lang="el-GR" dirty="0"/>
          </a:p>
        </p:txBody>
      </p:sp>
      <p:sp>
        <p:nvSpPr>
          <p:cNvPr id="3" name="Zástupný symbol pro obsah 2"/>
          <p:cNvSpPr>
            <a:spLocks noGrp="1"/>
          </p:cNvSpPr>
          <p:nvPr>
            <p:ph idx="1"/>
          </p:nvPr>
        </p:nvSpPr>
        <p:spPr/>
        <p:txBody>
          <a:bodyPr>
            <a:normAutofit fontScale="85000" lnSpcReduction="10000"/>
          </a:bodyPr>
          <a:lstStyle/>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oblast JV Balkánu není na osvícenství připravena předchozím vývojem (renesance)</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kladný vliv univerzity v Padově (později i univerzit dalších západních měst: Vídeň, Lipsko aj.)</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v podunajských knížectvích jsou zakládány „akademie“</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úloha fanariotů (úřednická aristokracie), především v podunajských oblastech</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zintenzivnění vydavatelské činnosti</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otázky národní i intelektuální svobody – vzor francouzská (i americká) revoluce</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průmyslová revoluce – intenzivnější obchodní kontakty i s oblastmi pod nadvládou Turků (obchodníci – vzdělaná skupina, prostředníci mezi Balkánem a Západem, vstřícní vůči osvícenským myšlenkám i osvobozeneckým aktivitám)</a:t>
            </a:r>
          </a:p>
          <a:p>
            <a:pPr mar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do popředí jazyková otázka – otázka vzdělání národa</a:t>
            </a:r>
          </a:p>
          <a:p>
            <a:pPr marL="0" indent="0">
              <a:buNone/>
            </a:pPr>
            <a:endParaRPr lang="el-GR" dirty="0"/>
          </a:p>
        </p:txBody>
      </p:sp>
    </p:spTree>
    <p:extLst>
      <p:ext uri="{BB962C8B-B14F-4D97-AF65-F5344CB8AC3E}">
        <p14:creationId xmlns:p14="http://schemas.microsoft.com/office/powerpoint/2010/main" val="2284382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155"/>
            <a:ext cx="10515600" cy="1181820"/>
          </a:xfrm>
        </p:spPr>
        <p:txBody>
          <a:bodyPr>
            <a:normAutofit fontScale="90000"/>
          </a:bodyPr>
          <a:lstStyle/>
          <a:p>
            <a:pPr algn="ctr"/>
            <a:r>
              <a:rPr lang="cs-CZ" dirty="0"/>
              <a:t>Moldavsko a Valašsko</a:t>
            </a:r>
            <a:br>
              <a:rPr lang="cs-CZ" dirty="0"/>
            </a:br>
            <a:r>
              <a:rPr lang="cs-CZ" dirty="0" err="1"/>
              <a:t>Μολδο</a:t>
            </a:r>
            <a:r>
              <a:rPr lang="cs-CZ" dirty="0"/>
              <a:t>βλαχία</a:t>
            </a:r>
            <a:endParaRPr lang="el-GR" dirty="0"/>
          </a:p>
        </p:txBody>
      </p:sp>
      <p:pic>
        <p:nvPicPr>
          <p:cNvPr id="4" name="Zástupný symbol pro obrázek 2">
            <a:extLst>
              <a:ext uri="{FF2B5EF4-FFF2-40B4-BE49-F238E27FC236}">
                <a16:creationId xmlns:a16="http://schemas.microsoft.com/office/drawing/2014/main" xmlns="" id="{00000000-0000-0000-0000-000000000000}"/>
              </a:ext>
            </a:extLst>
          </p:cNvPr>
          <p:cNvPicPr>
            <a:picLocks noGrp="1" noChangeAspect="1"/>
          </p:cNvPicPr>
          <p:nvPr>
            <p:ph idx="1"/>
          </p:nvPr>
        </p:nvPicPr>
        <p:blipFill>
          <a:blip r:embed="rId3">
            <a:lum/>
            <a:alphaModFix/>
          </a:blip>
          <a:srcRect/>
          <a:stretch>
            <a:fillRect/>
          </a:stretch>
        </p:blipFill>
        <p:spPr>
          <a:xfrm>
            <a:off x="4408098" y="1362975"/>
            <a:ext cx="3767767" cy="5196920"/>
          </a:xfrm>
        </p:spPr>
      </p:pic>
    </p:spTree>
    <p:extLst>
      <p:ext uri="{BB962C8B-B14F-4D97-AF65-F5344CB8AC3E}">
        <p14:creationId xmlns:p14="http://schemas.microsoft.com/office/powerpoint/2010/main" val="3114978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181155"/>
            <a:ext cx="10515600" cy="1181820"/>
          </a:xfrm>
        </p:spPr>
        <p:txBody>
          <a:bodyPr>
            <a:normAutofit/>
          </a:bodyPr>
          <a:lstStyle/>
          <a:p>
            <a:pPr algn="ctr"/>
            <a:r>
              <a:rPr lang="cs-CZ" dirty="0"/>
              <a:t>Fanarioté</a:t>
            </a:r>
            <a:endParaRPr lang="el-GR" dirty="0"/>
          </a:p>
        </p:txBody>
      </p:sp>
      <p:sp>
        <p:nvSpPr>
          <p:cNvPr id="5" name="Zástupný symbol pro obsah 4"/>
          <p:cNvSpPr>
            <a:spLocks noGrp="1"/>
          </p:cNvSpPr>
          <p:nvPr>
            <p:ph idx="1"/>
          </p:nvPr>
        </p:nvSpPr>
        <p:spPr/>
        <p:txBody>
          <a:bodyPr>
            <a:normAutofit fontScale="92500" lnSpcReduction="10000"/>
          </a:bodyPr>
          <a:lstStyle/>
          <a:p>
            <a:pPr marL="0" indent="0">
              <a:buNone/>
            </a:pPr>
            <a:r>
              <a:rPr lang="cs-CZ" dirty="0"/>
              <a:t>– pocházejí z konstantinopolské čtvrti </a:t>
            </a:r>
            <a:r>
              <a:rPr lang="cs-CZ" b="1" dirty="0" err="1"/>
              <a:t>Fanar</a:t>
            </a:r>
            <a:endParaRPr lang="cs-CZ" b="1" dirty="0"/>
          </a:p>
          <a:p>
            <a:pPr marL="0" indent="0">
              <a:buNone/>
            </a:pPr>
            <a:r>
              <a:rPr lang="cs-CZ" dirty="0"/>
              <a:t>– bohatá církevní i světská aristokracie (zastávají vysoké úřady)</a:t>
            </a:r>
          </a:p>
          <a:p>
            <a:pPr marL="0" indent="0">
              <a:buNone/>
            </a:pPr>
            <a:r>
              <a:rPr lang="cs-CZ" dirty="0"/>
              <a:t>– zajišťuje </a:t>
            </a:r>
            <a:r>
              <a:rPr lang="cs-CZ" b="1" dirty="0"/>
              <a:t>spojení mezi patriarchátem a Portou</a:t>
            </a:r>
          </a:p>
          <a:p>
            <a:pPr marL="0" indent="0">
              <a:buNone/>
            </a:pPr>
            <a:r>
              <a:rPr lang="cs-CZ" dirty="0"/>
              <a:t>– n</a:t>
            </a:r>
            <a:r>
              <a:rPr lang="en-US" dirty="0" err="1"/>
              <a:t>ejvyšší</a:t>
            </a:r>
            <a:r>
              <a:rPr lang="en-US" dirty="0"/>
              <a:t> </a:t>
            </a:r>
            <a:r>
              <a:rPr lang="en-US" dirty="0" err="1"/>
              <a:t>úřad</a:t>
            </a:r>
            <a:r>
              <a:rPr lang="en-US" dirty="0"/>
              <a:t>: </a:t>
            </a:r>
            <a:r>
              <a:rPr lang="en-US" b="1" dirty="0"/>
              <a:t>dragoman –</a:t>
            </a:r>
            <a:r>
              <a:rPr lang="en-US" dirty="0"/>
              <a:t> </a:t>
            </a:r>
            <a:r>
              <a:rPr lang="en-US" dirty="0" err="1"/>
              <a:t>tlumočník</a:t>
            </a:r>
            <a:r>
              <a:rPr lang="en-US" dirty="0"/>
              <a:t> </a:t>
            </a:r>
            <a:r>
              <a:rPr lang="en-US" dirty="0" err="1"/>
              <a:t>Porty</a:t>
            </a:r>
            <a:endParaRPr lang="en-US" dirty="0"/>
          </a:p>
          <a:p>
            <a:pPr marL="0" indent="0">
              <a:buNone/>
            </a:pPr>
            <a:r>
              <a:rPr lang="en-US" dirty="0"/>
              <a:t>– </a:t>
            </a:r>
            <a:r>
              <a:rPr lang="en-US" dirty="0" err="1"/>
              <a:t>soustředí</a:t>
            </a:r>
            <a:r>
              <a:rPr lang="en-US" dirty="0"/>
              <a:t> se do </a:t>
            </a:r>
            <a:r>
              <a:rPr lang="en-US" dirty="0" err="1"/>
              <a:t>podunajských</a:t>
            </a:r>
            <a:r>
              <a:rPr lang="en-US" dirty="0"/>
              <a:t> </a:t>
            </a:r>
            <a:r>
              <a:rPr lang="en-US" dirty="0" err="1"/>
              <a:t>oblastí</a:t>
            </a:r>
            <a:r>
              <a:rPr lang="en-US" dirty="0"/>
              <a:t> – </a:t>
            </a:r>
            <a:r>
              <a:rPr lang="en-US" dirty="0" err="1"/>
              <a:t>Moldávie</a:t>
            </a:r>
            <a:r>
              <a:rPr lang="en-US" dirty="0"/>
              <a:t> a </a:t>
            </a:r>
            <a:r>
              <a:rPr lang="en-US" dirty="0" err="1"/>
              <a:t>Valašsko</a:t>
            </a:r>
            <a:endParaRPr lang="en-US" dirty="0"/>
          </a:p>
          <a:p>
            <a:pPr marL="0" indent="0">
              <a:buNone/>
            </a:pPr>
            <a:r>
              <a:rPr lang="en-US" dirty="0"/>
              <a:t>– </a:t>
            </a:r>
            <a:r>
              <a:rPr lang="en-US" dirty="0" err="1"/>
              <a:t>zde</a:t>
            </a:r>
            <a:r>
              <a:rPr lang="en-US" dirty="0"/>
              <a:t> </a:t>
            </a:r>
            <a:r>
              <a:rPr lang="en-US" dirty="0" err="1"/>
              <a:t>vytvářejí</a:t>
            </a:r>
            <a:r>
              <a:rPr lang="en-US" dirty="0"/>
              <a:t> </a:t>
            </a:r>
            <a:r>
              <a:rPr lang="en-US" dirty="0" err="1"/>
              <a:t>částečně</a:t>
            </a:r>
            <a:r>
              <a:rPr lang="en-US" dirty="0"/>
              <a:t> </a:t>
            </a:r>
            <a:r>
              <a:rPr lang="en-US" dirty="0" err="1"/>
              <a:t>automní</a:t>
            </a:r>
            <a:r>
              <a:rPr lang="en-US" dirty="0"/>
              <a:t> </a:t>
            </a:r>
            <a:r>
              <a:rPr lang="en-US" dirty="0" err="1"/>
              <a:t>kulturní</a:t>
            </a:r>
            <a:r>
              <a:rPr lang="en-US" dirty="0"/>
              <a:t> </a:t>
            </a:r>
            <a:r>
              <a:rPr lang="en-US" dirty="0" err="1"/>
              <a:t>centra</a:t>
            </a:r>
            <a:r>
              <a:rPr lang="en-US" dirty="0"/>
              <a:t> </a:t>
            </a:r>
            <a:r>
              <a:rPr lang="en-US" dirty="0" err="1"/>
              <a:t>osvícenství</a:t>
            </a:r>
            <a:endParaRPr lang="en-US" dirty="0"/>
          </a:p>
          <a:p>
            <a:pPr marL="0" indent="0">
              <a:buNone/>
            </a:pPr>
            <a:r>
              <a:rPr lang="en-US" dirty="0"/>
              <a:t>– </a:t>
            </a:r>
            <a:r>
              <a:rPr lang="en-US" dirty="0" err="1"/>
              <a:t>kladná</a:t>
            </a:r>
            <a:r>
              <a:rPr lang="en-US" dirty="0"/>
              <a:t> </a:t>
            </a:r>
            <a:r>
              <a:rPr lang="en-US" dirty="0" err="1"/>
              <a:t>úloha</a:t>
            </a:r>
            <a:r>
              <a:rPr lang="en-US" dirty="0"/>
              <a:t> – </a:t>
            </a:r>
            <a:r>
              <a:rPr lang="en-US" dirty="0" err="1"/>
              <a:t>podpora</a:t>
            </a:r>
            <a:r>
              <a:rPr lang="en-US" dirty="0"/>
              <a:t> </a:t>
            </a:r>
            <a:r>
              <a:rPr lang="en-US" dirty="0" err="1"/>
              <a:t>osvícenských</a:t>
            </a:r>
            <a:r>
              <a:rPr lang="en-US" dirty="0"/>
              <a:t> </a:t>
            </a:r>
            <a:r>
              <a:rPr lang="en-US" dirty="0" err="1"/>
              <a:t>myšlenek</a:t>
            </a:r>
            <a:r>
              <a:rPr lang="en-US" dirty="0"/>
              <a:t>, </a:t>
            </a:r>
            <a:r>
              <a:rPr lang="en-US" dirty="0" err="1"/>
              <a:t>vzdělání</a:t>
            </a:r>
            <a:r>
              <a:rPr lang="en-US" dirty="0"/>
              <a:t> </a:t>
            </a:r>
            <a:r>
              <a:rPr lang="en-US" dirty="0" err="1"/>
              <a:t>lidu</a:t>
            </a:r>
            <a:r>
              <a:rPr lang="en-US" dirty="0"/>
              <a:t>, </a:t>
            </a:r>
            <a:r>
              <a:rPr lang="en-US" dirty="0" err="1"/>
              <a:t>vědecká</a:t>
            </a:r>
            <a:r>
              <a:rPr lang="en-US" dirty="0"/>
              <a:t> </a:t>
            </a:r>
            <a:r>
              <a:rPr lang="en-US" dirty="0" err="1"/>
              <a:t>činnost</a:t>
            </a:r>
            <a:endParaRPr lang="en-US" dirty="0"/>
          </a:p>
          <a:p>
            <a:pPr marL="0" indent="0">
              <a:buNone/>
            </a:pPr>
            <a:r>
              <a:rPr lang="en-US" dirty="0"/>
              <a:t>– </a:t>
            </a:r>
            <a:r>
              <a:rPr lang="en-US" dirty="0" err="1"/>
              <a:t>ke</a:t>
            </a:r>
            <a:r>
              <a:rPr lang="en-US" dirty="0"/>
              <a:t> </a:t>
            </a:r>
            <a:r>
              <a:rPr lang="en-US" dirty="0" err="1"/>
              <a:t>konci</a:t>
            </a:r>
            <a:r>
              <a:rPr lang="en-US" dirty="0"/>
              <a:t> </a:t>
            </a:r>
            <a:r>
              <a:rPr lang="en-US" dirty="0" err="1"/>
              <a:t>osvícenství</a:t>
            </a:r>
            <a:r>
              <a:rPr lang="en-US" dirty="0"/>
              <a:t> se </a:t>
            </a:r>
            <a:r>
              <a:rPr lang="en-US" dirty="0" err="1"/>
              <a:t>jejich</a:t>
            </a:r>
            <a:r>
              <a:rPr lang="en-US" dirty="0"/>
              <a:t> </a:t>
            </a:r>
            <a:r>
              <a:rPr lang="en-US" dirty="0" err="1"/>
              <a:t>úloha</a:t>
            </a:r>
            <a:r>
              <a:rPr lang="en-US" dirty="0"/>
              <a:t> </a:t>
            </a:r>
            <a:r>
              <a:rPr lang="en-US" dirty="0" err="1"/>
              <a:t>mění</a:t>
            </a:r>
            <a:r>
              <a:rPr lang="en-US" dirty="0"/>
              <a:t>: </a:t>
            </a:r>
            <a:r>
              <a:rPr lang="en-US" dirty="0" err="1"/>
              <a:t>provázání</a:t>
            </a:r>
            <a:r>
              <a:rPr lang="en-US" dirty="0"/>
              <a:t> s </a:t>
            </a:r>
            <a:r>
              <a:rPr lang="en-US" dirty="0" err="1"/>
              <a:t>tureckou</a:t>
            </a:r>
            <a:r>
              <a:rPr lang="en-US" dirty="0"/>
              <a:t> </a:t>
            </a:r>
            <a:r>
              <a:rPr lang="en-US" dirty="0" err="1"/>
              <a:t>mocí</a:t>
            </a:r>
            <a:r>
              <a:rPr lang="en-US" dirty="0"/>
              <a:t> je </a:t>
            </a:r>
            <a:r>
              <a:rPr lang="en-US" dirty="0" err="1"/>
              <a:t>staví</a:t>
            </a:r>
            <a:r>
              <a:rPr lang="en-US" dirty="0"/>
              <a:t> </a:t>
            </a:r>
            <a:r>
              <a:rPr lang="en-US" dirty="0" err="1"/>
              <a:t>proti</a:t>
            </a:r>
            <a:r>
              <a:rPr lang="en-US" dirty="0"/>
              <a:t> </a:t>
            </a:r>
            <a:r>
              <a:rPr lang="en-US" dirty="0" err="1"/>
              <a:t>osvobozeneckým</a:t>
            </a:r>
            <a:r>
              <a:rPr lang="en-US" dirty="0"/>
              <a:t> </a:t>
            </a:r>
            <a:r>
              <a:rPr lang="en-US" dirty="0" err="1"/>
              <a:t>aktivitám</a:t>
            </a:r>
            <a:endParaRPr lang="el-GR" dirty="0"/>
          </a:p>
        </p:txBody>
      </p:sp>
    </p:spTree>
    <p:extLst>
      <p:ext uri="{BB962C8B-B14F-4D97-AF65-F5344CB8AC3E}">
        <p14:creationId xmlns:p14="http://schemas.microsoft.com/office/powerpoint/2010/main" val="3778413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altLang="cs-CZ" sz="3200" b="1" dirty="0">
                <a:latin typeface="Calibri" panose="020F0502020204030204" pitchFamily="34" charset="0"/>
                <a:cs typeface="Arial" panose="020B0604020202020204" pitchFamily="34" charset="0"/>
              </a:rPr>
              <a:t>PRÓZA V DOBĚ OSVÍCENSTVÍ</a:t>
            </a:r>
            <a:br>
              <a:rPr lang="cs-CZ" altLang="cs-CZ" sz="3200" b="1" dirty="0">
                <a:latin typeface="Calibri" panose="020F0502020204030204" pitchFamily="34" charset="0"/>
                <a:cs typeface="Arial" panose="020B0604020202020204" pitchFamily="34" charset="0"/>
              </a:rPr>
            </a:br>
            <a:endParaRPr lang="el-GR" sz="3200" dirty="0"/>
          </a:p>
        </p:txBody>
      </p:sp>
      <p:sp>
        <p:nvSpPr>
          <p:cNvPr id="3" name="Zástupný symbol pro obsah 2"/>
          <p:cNvSpPr>
            <a:spLocks noGrp="1"/>
          </p:cNvSpPr>
          <p:nvPr>
            <p:ph idx="1"/>
          </p:nvPr>
        </p:nvSpPr>
        <p:spPr/>
        <p:txBody>
          <a:bodyPr>
            <a:normAutofit/>
          </a:bodyPr>
          <a:lstStyle/>
          <a:p>
            <a:pPr marL="0" indent="0">
              <a:buNone/>
            </a:pPr>
            <a:endParaRPr lang="el-GR"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877" y="2341477"/>
            <a:ext cx="2506816" cy="3970423"/>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282" y="3774410"/>
            <a:ext cx="4583214" cy="2402553"/>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7661" y="2341477"/>
            <a:ext cx="2827139" cy="3835486"/>
          </a:xfrm>
          <a:prstGeom prst="rect">
            <a:avLst/>
          </a:prstGeom>
        </p:spPr>
      </p:pic>
    </p:spTree>
    <p:extLst>
      <p:ext uri="{BB962C8B-B14F-4D97-AF65-F5344CB8AC3E}">
        <p14:creationId xmlns:p14="http://schemas.microsoft.com/office/powerpoint/2010/main" val="2886757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cs typeface="Arial" panose="020B0604020202020204" pitchFamily="34" charset="0"/>
              </a:rPr>
              <a:t>První novořecký román:</a:t>
            </a:r>
            <a:br>
              <a:rPr lang="cs-CZ" altLang="cs-CZ" b="1" dirty="0" smtClean="0">
                <a:cs typeface="Arial" panose="020B0604020202020204" pitchFamily="34" charset="0"/>
              </a:rPr>
            </a:br>
            <a:endParaRPr lang="el-GR" dirty="0"/>
          </a:p>
        </p:txBody>
      </p:sp>
      <p:sp>
        <p:nvSpPr>
          <p:cNvPr id="3" name="Zástupný symbol pro obsah 2"/>
          <p:cNvSpPr>
            <a:spLocks noGrp="1"/>
          </p:cNvSpPr>
          <p:nvPr>
            <p:ph idx="1"/>
          </p:nvPr>
        </p:nvSpPr>
        <p:spPr/>
        <p:txBody>
          <a:bodyPr>
            <a:normAutofit/>
          </a:bodyPr>
          <a:lstStyle/>
          <a:p>
            <a:pPr marL="0" indent="0" algn="ctr">
              <a:spcAft>
                <a:spcPct val="0"/>
              </a:spcAft>
              <a:buNone/>
            </a:pPr>
            <a:r>
              <a:rPr lang="cs-CZ" altLang="cs-CZ" dirty="0" err="1" smtClean="0">
                <a:cs typeface="Arial" panose="020B0604020202020204" pitchFamily="34" charset="0"/>
              </a:rPr>
              <a:t>Nικόλ</a:t>
            </a:r>
            <a:r>
              <a:rPr lang="cs-CZ" altLang="cs-CZ" dirty="0" smtClean="0">
                <a:cs typeface="Arial" panose="020B0604020202020204" pitchFamily="34" charset="0"/>
              </a:rPr>
              <a:t>αος Μαυροκορδάτος: </a:t>
            </a:r>
            <a:r>
              <a:rPr lang="cs-CZ" altLang="cs-CZ" i="1" dirty="0" smtClean="0">
                <a:cs typeface="Times New Roman" panose="02020603050405020304" pitchFamily="18" charset="0"/>
              </a:rPr>
              <a:t>Φιλοθέου πάρεργα</a:t>
            </a:r>
            <a:r>
              <a:rPr lang="cs-CZ" altLang="cs-CZ" dirty="0" smtClean="0">
                <a:cs typeface="Arial" panose="020B0604020202020204" pitchFamily="34" charset="0"/>
              </a:rPr>
              <a:t> (1718</a:t>
            </a:r>
            <a:r>
              <a:rPr lang="el-GR" altLang="cs-CZ" dirty="0" smtClean="0">
                <a:cs typeface="Arial" panose="020B0604020202020204" pitchFamily="34" charset="0"/>
              </a:rPr>
              <a:t>, 1800</a:t>
            </a:r>
            <a:r>
              <a:rPr lang="cs-CZ" altLang="cs-CZ" dirty="0" smtClean="0">
                <a:cs typeface="Arial" panose="020B0604020202020204" pitchFamily="34" charset="0"/>
              </a:rPr>
              <a:t>)</a:t>
            </a:r>
          </a:p>
          <a:p>
            <a:pPr algn="ctr">
              <a:spcAft>
                <a:spcPct val="0"/>
              </a:spcAft>
            </a:pPr>
            <a:endParaRPr lang="cs-CZ" altLang="cs-CZ" dirty="0" smtClean="0">
              <a:cs typeface="Arial" panose="020B0604020202020204" pitchFamily="34" charset="0"/>
            </a:endParaRPr>
          </a:p>
          <a:p>
            <a:pPr algn="ctr">
              <a:spcAft>
                <a:spcPct val="0"/>
              </a:spcAft>
            </a:pPr>
            <a:endParaRPr lang="cs-CZ" altLang="cs-CZ" dirty="0" smtClean="0">
              <a:cs typeface="Arial" panose="020B0604020202020204" pitchFamily="34" charset="0"/>
            </a:endParaRPr>
          </a:p>
          <a:p>
            <a:pPr marL="0" indent="0" algn="ctr">
              <a:spcAft>
                <a:spcPct val="0"/>
              </a:spcAft>
              <a:buNone/>
            </a:pPr>
            <a:r>
              <a:rPr lang="cs-CZ" altLang="cs-CZ" dirty="0" smtClean="0">
                <a:cs typeface="Arial" panose="020B0604020202020204" pitchFamily="34" charset="0"/>
              </a:rPr>
              <a:t>1. </a:t>
            </a:r>
            <a:r>
              <a:rPr lang="cs-CZ" altLang="cs-CZ" dirty="0" smtClean="0">
                <a:cs typeface="Times New Roman" panose="02020603050405020304" pitchFamily="18" charset="0"/>
              </a:rPr>
              <a:t>otázka: Jaký má být jazyk románu?</a:t>
            </a:r>
          </a:p>
          <a:p>
            <a:pPr marL="0" indent="0" algn="ctr">
              <a:spcAft>
                <a:spcPct val="0"/>
              </a:spcAft>
              <a:buNone/>
            </a:pPr>
            <a:r>
              <a:rPr lang="cs-CZ" altLang="cs-CZ" dirty="0" smtClean="0">
                <a:cs typeface="Times New Roman" panose="02020603050405020304" pitchFamily="18" charset="0"/>
              </a:rPr>
              <a:t>2. otázka: O čem má román být? Jakou má </a:t>
            </a:r>
          </a:p>
          <a:p>
            <a:pPr marL="0" indent="0" algn="ctr">
              <a:spcAft>
                <a:spcPct val="0"/>
              </a:spcAft>
              <a:buNone/>
            </a:pPr>
            <a:r>
              <a:rPr lang="cs-CZ" altLang="cs-CZ" dirty="0">
                <a:cs typeface="Times New Roman" panose="02020603050405020304" pitchFamily="18" charset="0"/>
              </a:rPr>
              <a:t>r</a:t>
            </a:r>
            <a:r>
              <a:rPr lang="cs-CZ" altLang="cs-CZ" dirty="0" smtClean="0">
                <a:cs typeface="Times New Roman" panose="02020603050405020304" pitchFamily="18" charset="0"/>
              </a:rPr>
              <a:t>omán společenskou a etickou úlohu?</a:t>
            </a:r>
          </a:p>
          <a:p>
            <a:pPr marL="0" indent="0" algn="ctr">
              <a:spcAft>
                <a:spcPct val="0"/>
              </a:spcAft>
              <a:buNone/>
            </a:pPr>
            <a:r>
              <a:rPr lang="cs-CZ" altLang="cs-CZ" dirty="0" smtClean="0">
                <a:cs typeface="Times New Roman" panose="02020603050405020304" pitchFamily="18" charset="0"/>
              </a:rPr>
              <a:t>3. otázka: autentická díla nebo </a:t>
            </a:r>
          </a:p>
          <a:p>
            <a:pPr marL="0" indent="0" algn="ctr">
              <a:spcAft>
                <a:spcPct val="0"/>
              </a:spcAft>
              <a:buNone/>
            </a:pPr>
            <a:r>
              <a:rPr lang="cs-CZ" altLang="cs-CZ" dirty="0" smtClean="0">
                <a:cs typeface="Times New Roman" panose="02020603050405020304" pitchFamily="18" charset="0"/>
              </a:rPr>
              <a:t>nápodoba/adaptace/překlady</a:t>
            </a:r>
          </a:p>
          <a:p>
            <a:pPr marL="0" indent="0" algn="ctr">
              <a:spcAft>
                <a:spcPct val="0"/>
              </a:spcAft>
              <a:buNone/>
            </a:pPr>
            <a:endParaRPr lang="cs-CZ" altLang="cs-CZ" b="1" dirty="0" smtClean="0">
              <a:latin typeface="Calibri" panose="020F0502020204030204" pitchFamily="34" charset="0"/>
              <a:cs typeface="Arial" panose="020B0604020202020204" pitchFamily="34" charset="0"/>
            </a:endParaRPr>
          </a:p>
          <a:p>
            <a:pPr marL="0" indent="0">
              <a:buNone/>
            </a:pPr>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23" y="2566220"/>
            <a:ext cx="2275138" cy="3996659"/>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0966" y="3109014"/>
            <a:ext cx="2375292" cy="3027186"/>
          </a:xfrm>
          <a:prstGeom prst="rect">
            <a:avLst/>
          </a:prstGeom>
        </p:spPr>
      </p:pic>
    </p:spTree>
    <p:extLst>
      <p:ext uri="{BB962C8B-B14F-4D97-AF65-F5344CB8AC3E}">
        <p14:creationId xmlns:p14="http://schemas.microsoft.com/office/powerpoint/2010/main" val="2406992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021223"/>
          </a:xfrm>
        </p:spPr>
        <p:txBody>
          <a:bodyPr>
            <a:normAutofit fontScale="90000"/>
          </a:bodyPr>
          <a:lstStyle/>
          <a:p>
            <a:pPr algn="ctr"/>
            <a:r>
              <a:rPr lang="cs-CZ" altLang="cs-CZ" sz="3600" b="1" dirty="0" smtClean="0">
                <a:cs typeface="Arial" panose="020B0604020202020204" pitchFamily="34" charset="0"/>
              </a:rPr>
              <a:t>ZÁSADNÍ VLIV NA ROZVOJ NOVOŘECKÉ PRÓZY MAJÍ</a:t>
            </a:r>
            <a:r>
              <a:rPr lang="cs-CZ" altLang="cs-CZ" b="1" dirty="0" smtClean="0">
                <a:cs typeface="Arial" panose="020B0604020202020204" pitchFamily="34" charset="0"/>
              </a:rPr>
              <a:t/>
            </a:r>
            <a:br>
              <a:rPr lang="cs-CZ" altLang="cs-CZ" b="1" dirty="0" smtClean="0">
                <a:cs typeface="Arial" panose="020B0604020202020204" pitchFamily="34" charset="0"/>
              </a:rPr>
            </a:br>
            <a:endParaRPr lang="el-GR" dirty="0"/>
          </a:p>
        </p:txBody>
      </p:sp>
      <p:sp>
        <p:nvSpPr>
          <p:cNvPr id="3" name="Zástupný symbol pro obsah 2"/>
          <p:cNvSpPr>
            <a:spLocks noGrp="1"/>
          </p:cNvSpPr>
          <p:nvPr>
            <p:ph idx="1"/>
          </p:nvPr>
        </p:nvSpPr>
        <p:spPr>
          <a:xfrm>
            <a:off x="838200" y="1533832"/>
            <a:ext cx="10515600" cy="4925962"/>
          </a:xfrm>
        </p:spPr>
        <p:txBody>
          <a:bodyPr>
            <a:normAutofit fontScale="92500" lnSpcReduction="10000"/>
          </a:bodyPr>
          <a:lstStyle/>
          <a:p>
            <a:pPr marL="0" indent="0" algn="ctr">
              <a:spcAft>
                <a:spcPct val="0"/>
              </a:spcAft>
              <a:buNone/>
            </a:pPr>
            <a:r>
              <a:rPr lang="cs-CZ" altLang="cs-CZ" sz="3500" b="1" dirty="0" smtClean="0">
                <a:cs typeface="Arial" panose="020B0604020202020204" pitchFamily="34" charset="0"/>
              </a:rPr>
              <a:t>PŘEKLADY A ADAPTACE ZÁPADNÍ LITERATURY</a:t>
            </a:r>
            <a:r>
              <a:rPr lang="cs-CZ" altLang="cs-CZ" sz="3500" dirty="0" smtClean="0">
                <a:cs typeface="Arial" panose="020B0604020202020204" pitchFamily="34" charset="0"/>
              </a:rPr>
              <a:t>:</a:t>
            </a:r>
          </a:p>
          <a:p>
            <a:pPr>
              <a:spcAft>
                <a:spcPct val="0"/>
              </a:spcAft>
            </a:pPr>
            <a:endParaRPr lang="cs-CZ" altLang="cs-CZ" dirty="0" smtClean="0">
              <a:cs typeface="Arial" panose="020B0604020202020204" pitchFamily="34" charset="0"/>
            </a:endParaRPr>
          </a:p>
          <a:p>
            <a:pPr>
              <a:spcAft>
                <a:spcPct val="0"/>
              </a:spcAft>
            </a:pPr>
            <a:r>
              <a:rPr lang="cs-CZ" altLang="cs-CZ" dirty="0" smtClean="0">
                <a:cs typeface="Arial" panose="020B0604020202020204" pitchFamily="34" charset="0"/>
              </a:rPr>
              <a:t>řada překladů osvícenských textů (popularizace vědy, </a:t>
            </a:r>
            <a:r>
              <a:rPr lang="cs-CZ" altLang="cs-CZ" i="1" dirty="0" smtClean="0">
                <a:cs typeface="Arial" panose="020B0604020202020204" pitchFamily="34" charset="0"/>
              </a:rPr>
              <a:t>Encyklopedie</a:t>
            </a:r>
            <a:r>
              <a:rPr lang="cs-CZ" altLang="cs-CZ" dirty="0" smtClean="0">
                <a:cs typeface="Arial" panose="020B0604020202020204" pitchFamily="34" charset="0"/>
              </a:rPr>
              <a:t>), </a:t>
            </a:r>
          </a:p>
          <a:p>
            <a:pPr>
              <a:spcAft>
                <a:spcPct val="0"/>
              </a:spcAft>
            </a:pPr>
            <a:r>
              <a:rPr lang="cs-CZ" altLang="cs-CZ" dirty="0" smtClean="0">
                <a:cs typeface="Arial" panose="020B0604020202020204" pitchFamily="34" charset="0"/>
              </a:rPr>
              <a:t>vznikají i „řecké“ encyklopedie</a:t>
            </a:r>
          </a:p>
          <a:p>
            <a:pPr>
              <a:spcAft>
                <a:spcPct val="0"/>
              </a:spcAft>
            </a:pPr>
            <a:endParaRPr lang="cs-CZ" altLang="cs-CZ" dirty="0" smtClean="0">
              <a:cs typeface="Arial" panose="020B0604020202020204" pitchFamily="34" charset="0"/>
            </a:endParaRPr>
          </a:p>
          <a:p>
            <a:pPr>
              <a:spcAft>
                <a:spcPct val="0"/>
              </a:spcAft>
            </a:pPr>
            <a:r>
              <a:rPr lang="cs-CZ" altLang="cs-CZ" dirty="0" smtClean="0">
                <a:cs typeface="Arial" panose="020B0604020202020204" pitchFamily="34" charset="0"/>
              </a:rPr>
              <a:t>romány: </a:t>
            </a:r>
          </a:p>
          <a:p>
            <a:pPr marL="0" indent="0">
              <a:spcAft>
                <a:spcPct val="0"/>
              </a:spcAft>
              <a:buNone/>
            </a:pPr>
            <a:r>
              <a:rPr lang="cs-CZ" altLang="cs-CZ" dirty="0" smtClean="0">
                <a:cs typeface="Arial" panose="020B0604020202020204" pitchFamily="34" charset="0"/>
              </a:rPr>
              <a:t>a) </a:t>
            </a:r>
            <a:r>
              <a:rPr lang="cs-CZ" altLang="cs-CZ" b="1" dirty="0" smtClean="0">
                <a:cs typeface="Arial" panose="020B0604020202020204" pitchFamily="34" charset="0"/>
              </a:rPr>
              <a:t>milostné romány</a:t>
            </a:r>
            <a:r>
              <a:rPr lang="cs-CZ" altLang="cs-CZ" dirty="0" smtClean="0">
                <a:cs typeface="Arial" panose="020B0604020202020204" pitchFamily="34" charset="0"/>
              </a:rPr>
              <a:t>: propojení s politickou tematikou (hrdina bojuje </a:t>
            </a:r>
          </a:p>
          <a:p>
            <a:pPr marL="0" indent="0">
              <a:spcAft>
                <a:spcPct val="0"/>
              </a:spcAft>
              <a:buNone/>
            </a:pPr>
            <a:r>
              <a:rPr lang="cs-CZ" altLang="cs-CZ" dirty="0" smtClean="0">
                <a:cs typeface="Arial" panose="020B0604020202020204" pitchFamily="34" charset="0"/>
              </a:rPr>
              <a:t>za nezávislost vlasti)</a:t>
            </a:r>
          </a:p>
          <a:p>
            <a:pPr marL="0" indent="0">
              <a:spcAft>
                <a:spcPct val="0"/>
              </a:spcAft>
              <a:buNone/>
            </a:pPr>
            <a:r>
              <a:rPr lang="cs-CZ" altLang="cs-CZ" dirty="0" smtClean="0">
                <a:cs typeface="Arial" panose="020B0604020202020204" pitchFamily="34" charset="0"/>
              </a:rPr>
              <a:t>b) </a:t>
            </a:r>
            <a:r>
              <a:rPr lang="cs-CZ" altLang="cs-CZ" b="1" dirty="0" smtClean="0">
                <a:cs typeface="Arial" panose="020B0604020202020204" pitchFamily="34" charset="0"/>
              </a:rPr>
              <a:t>satirické,</a:t>
            </a:r>
            <a:r>
              <a:rPr lang="cs-CZ" altLang="cs-CZ" dirty="0" smtClean="0">
                <a:cs typeface="Arial" panose="020B0604020202020204" pitchFamily="34" charset="0"/>
              </a:rPr>
              <a:t> </a:t>
            </a:r>
            <a:r>
              <a:rPr lang="cs-CZ" altLang="cs-CZ" dirty="0" err="1" smtClean="0">
                <a:cs typeface="Arial" panose="020B0604020202020204" pitchFamily="34" charset="0"/>
              </a:rPr>
              <a:t>pikarské</a:t>
            </a:r>
            <a:r>
              <a:rPr lang="cs-CZ" altLang="cs-CZ" dirty="0" smtClean="0">
                <a:cs typeface="Arial" panose="020B0604020202020204" pitchFamily="34" charset="0"/>
              </a:rPr>
              <a:t> romány, kritika mravů</a:t>
            </a:r>
          </a:p>
          <a:p>
            <a:pPr>
              <a:spcAft>
                <a:spcPct val="0"/>
              </a:spcAft>
            </a:pPr>
            <a:endParaRPr lang="cs-CZ" altLang="cs-CZ" dirty="0" smtClean="0">
              <a:cs typeface="Arial" panose="020B0604020202020204" pitchFamily="34" charset="0"/>
            </a:endParaRPr>
          </a:p>
          <a:p>
            <a:pPr>
              <a:spcAft>
                <a:spcPct val="0"/>
              </a:spcAft>
            </a:pPr>
            <a:r>
              <a:rPr lang="cs-CZ" altLang="cs-CZ" dirty="0" smtClean="0">
                <a:cs typeface="Arial" panose="020B0604020202020204" pitchFamily="34" charset="0"/>
              </a:rPr>
              <a:t>velká obliba</a:t>
            </a:r>
            <a:r>
              <a:rPr lang="cs-CZ" altLang="cs-CZ" b="1" dirty="0" smtClean="0">
                <a:cs typeface="Arial" panose="020B0604020202020204" pitchFamily="34" charset="0"/>
              </a:rPr>
              <a:t> epistolárního</a:t>
            </a:r>
            <a:r>
              <a:rPr lang="cs-CZ" altLang="cs-CZ" dirty="0" smtClean="0">
                <a:cs typeface="Arial" panose="020B0604020202020204" pitchFamily="34" charset="0"/>
              </a:rPr>
              <a:t> románu</a:t>
            </a:r>
          </a:p>
          <a:p>
            <a:pPr marL="0" indent="0">
              <a:buNone/>
            </a:pPr>
            <a:endParaRPr lang="el-GR" dirty="0"/>
          </a:p>
        </p:txBody>
      </p:sp>
    </p:spTree>
    <p:extLst>
      <p:ext uri="{BB962C8B-B14F-4D97-AF65-F5344CB8AC3E}">
        <p14:creationId xmlns:p14="http://schemas.microsoft.com/office/powerpoint/2010/main" val="1559899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65472"/>
            <a:ext cx="10515600" cy="678426"/>
          </a:xfrm>
        </p:spPr>
        <p:txBody>
          <a:bodyPr>
            <a:normAutofit fontScale="90000"/>
          </a:bodyPr>
          <a:lstStyle/>
          <a:p>
            <a:pPr algn="ctr"/>
            <a:r>
              <a:rPr lang="cs-CZ" b="1" dirty="0" smtClean="0"/>
              <a:t>Satirické romány</a:t>
            </a:r>
            <a:endParaRPr lang="el-GR" b="1" dirty="0"/>
          </a:p>
        </p:txBody>
      </p:sp>
      <p:sp>
        <p:nvSpPr>
          <p:cNvPr id="3" name="Zástupný symbol pro obsah 2"/>
          <p:cNvSpPr>
            <a:spLocks noGrp="1"/>
          </p:cNvSpPr>
          <p:nvPr>
            <p:ph idx="1"/>
          </p:nvPr>
        </p:nvSpPr>
        <p:spPr>
          <a:xfrm>
            <a:off x="838200" y="1111046"/>
            <a:ext cx="10515600" cy="5447070"/>
          </a:xfrm>
        </p:spPr>
        <p:txBody>
          <a:bodyPr>
            <a:noAutofit/>
          </a:bodyPr>
          <a:lstStyle/>
          <a:p>
            <a:pPr marL="0" indent="0" algn="ctr">
              <a:spcAft>
                <a:spcPct val="0"/>
              </a:spcAft>
              <a:buNone/>
            </a:pPr>
            <a:r>
              <a:rPr lang="cs-CZ" altLang="cs-CZ" sz="2200" b="1" u="sng" dirty="0" smtClean="0">
                <a:cs typeface="Arial" panose="020B0604020202020204" pitchFamily="34" charset="0"/>
              </a:rPr>
              <a:t>Překlady:</a:t>
            </a:r>
          </a:p>
          <a:p>
            <a:pPr>
              <a:spcAft>
                <a:spcPct val="0"/>
              </a:spcAft>
            </a:pPr>
            <a:r>
              <a:rPr lang="cs-CZ" altLang="cs-CZ" sz="2200" b="1" dirty="0" smtClean="0">
                <a:cs typeface="Arial" panose="020B0604020202020204" pitchFamily="34" charset="0"/>
              </a:rPr>
              <a:t>Alain-René </a:t>
            </a:r>
            <a:r>
              <a:rPr lang="cs-CZ" altLang="cs-CZ" sz="2200" b="1" dirty="0" err="1" smtClean="0">
                <a:cs typeface="Times New Roman" panose="02020603050405020304" pitchFamily="18" charset="0"/>
              </a:rPr>
              <a:t>Le</a:t>
            </a:r>
            <a:r>
              <a:rPr lang="cs-CZ" altLang="cs-CZ" sz="2200" b="1" dirty="0" smtClean="0">
                <a:cs typeface="Times New Roman" panose="02020603050405020304" pitchFamily="18" charset="0"/>
              </a:rPr>
              <a:t> </a:t>
            </a:r>
            <a:r>
              <a:rPr lang="cs-CZ" altLang="cs-CZ" sz="2200" b="1" dirty="0" err="1" smtClean="0">
                <a:cs typeface="Times New Roman" panose="02020603050405020304" pitchFamily="18" charset="0"/>
              </a:rPr>
              <a:t>Sage</a:t>
            </a:r>
            <a:r>
              <a:rPr lang="cs-CZ" altLang="cs-CZ" sz="2200" b="1" dirty="0" smtClean="0">
                <a:cs typeface="Times New Roman" panose="02020603050405020304" pitchFamily="18" charset="0"/>
              </a:rPr>
              <a:t>: </a:t>
            </a:r>
            <a:r>
              <a:rPr lang="cs-CZ" altLang="cs-CZ" sz="2200" b="1" i="1" dirty="0" err="1" smtClean="0">
                <a:cs typeface="Times New Roman" panose="02020603050405020304" pitchFamily="18" charset="0"/>
              </a:rPr>
              <a:t>Gil</a:t>
            </a:r>
            <a:r>
              <a:rPr lang="cs-CZ" altLang="cs-CZ" sz="2200" b="1" i="1" dirty="0" smtClean="0">
                <a:cs typeface="Times New Roman" panose="02020603050405020304" pitchFamily="18" charset="0"/>
              </a:rPr>
              <a:t> </a:t>
            </a:r>
            <a:r>
              <a:rPr lang="cs-CZ" altLang="cs-CZ" sz="2200" b="1" i="1" dirty="0" err="1" smtClean="0">
                <a:cs typeface="Times New Roman" panose="02020603050405020304" pitchFamily="18" charset="0"/>
              </a:rPr>
              <a:t>Blas</a:t>
            </a:r>
            <a:r>
              <a:rPr lang="cs-CZ" altLang="cs-CZ" sz="2200" i="1" dirty="0" smtClean="0">
                <a:cs typeface="Times New Roman" panose="02020603050405020304" pitchFamily="18" charset="0"/>
              </a:rPr>
              <a:t> </a:t>
            </a:r>
            <a:r>
              <a:rPr lang="cs-CZ" altLang="cs-CZ" sz="2200" dirty="0" smtClean="0">
                <a:cs typeface="Times New Roman" panose="02020603050405020304" pitchFamily="18" charset="0"/>
              </a:rPr>
              <a:t>(1715): různorodé charaktery, </a:t>
            </a:r>
            <a:r>
              <a:rPr lang="cs-CZ" altLang="cs-CZ" sz="2200" dirty="0" err="1" smtClean="0">
                <a:cs typeface="Times New Roman" panose="02020603050405020304" pitchFamily="18" charset="0"/>
              </a:rPr>
              <a:t>Molière</a:t>
            </a:r>
            <a:endParaRPr lang="cs-CZ" altLang="cs-CZ" sz="2200" dirty="0" smtClean="0">
              <a:cs typeface="Times New Roman" panose="02020603050405020304" pitchFamily="18" charset="0"/>
            </a:endParaRPr>
          </a:p>
          <a:p>
            <a:pPr>
              <a:spcAft>
                <a:spcPct val="0"/>
              </a:spcAft>
            </a:pPr>
            <a:r>
              <a:rPr lang="cs-CZ" altLang="cs-CZ" sz="2200" b="1" dirty="0" err="1" smtClean="0">
                <a:cs typeface="Times New Roman" panose="02020603050405020304" pitchFamily="18" charset="0"/>
              </a:rPr>
              <a:t>Voltaire</a:t>
            </a:r>
            <a:r>
              <a:rPr lang="cs-CZ" altLang="cs-CZ" sz="2200" b="1" dirty="0" smtClean="0">
                <a:cs typeface="Times New Roman" panose="02020603050405020304" pitchFamily="18" charset="0"/>
              </a:rPr>
              <a:t>: </a:t>
            </a:r>
            <a:r>
              <a:rPr lang="cs-CZ" altLang="cs-CZ" sz="2200" b="1" i="1" dirty="0" err="1" smtClean="0">
                <a:cs typeface="Times New Roman" panose="02020603050405020304" pitchFamily="18" charset="0"/>
              </a:rPr>
              <a:t>Candide</a:t>
            </a:r>
            <a:r>
              <a:rPr lang="cs-CZ" altLang="cs-CZ" sz="2200" b="1" i="1" dirty="0" smtClean="0">
                <a:cs typeface="Times New Roman" panose="02020603050405020304" pitchFamily="18" charset="0"/>
              </a:rPr>
              <a:t>, čili Optimismus</a:t>
            </a:r>
            <a:r>
              <a:rPr lang="cs-CZ" altLang="cs-CZ" sz="2200" i="1" dirty="0" smtClean="0">
                <a:cs typeface="Times New Roman" panose="02020603050405020304" pitchFamily="18" charset="0"/>
              </a:rPr>
              <a:t> </a:t>
            </a:r>
            <a:r>
              <a:rPr lang="cs-CZ" altLang="cs-CZ" sz="2200" dirty="0" smtClean="0">
                <a:cs typeface="Times New Roman" panose="02020603050405020304" pitchFamily="18" charset="0"/>
              </a:rPr>
              <a:t>(1759) – </a:t>
            </a:r>
            <a:r>
              <a:rPr lang="cs-CZ" altLang="cs-CZ" sz="2200" i="1" dirty="0" err="1" smtClean="0">
                <a:cs typeface="Times New Roman" panose="02020603050405020304" pitchFamily="18" charset="0"/>
              </a:rPr>
              <a:t>Αγ</a:t>
            </a:r>
            <a:r>
              <a:rPr lang="cs-CZ" altLang="cs-CZ" sz="2200" i="1" dirty="0" smtClean="0">
                <a:cs typeface="Times New Roman" panose="02020603050405020304" pitchFamily="18" charset="0"/>
              </a:rPr>
              <a:t>αθούλης</a:t>
            </a:r>
            <a:r>
              <a:rPr lang="cs-CZ" altLang="cs-CZ" sz="2200" dirty="0" smtClean="0">
                <a:cs typeface="Times New Roman" panose="02020603050405020304" pitchFamily="18" charset="0"/>
              </a:rPr>
              <a:t>: </a:t>
            </a:r>
          </a:p>
          <a:p>
            <a:pPr marL="0" indent="0">
              <a:lnSpc>
                <a:spcPct val="100000"/>
              </a:lnSpc>
              <a:spcBef>
                <a:spcPts val="0"/>
              </a:spcBef>
              <a:spcAft>
                <a:spcPct val="0"/>
              </a:spcAft>
              <a:buNone/>
            </a:pPr>
            <a:r>
              <a:rPr lang="cs-CZ" altLang="cs-CZ" sz="2000" dirty="0" smtClean="0">
                <a:cs typeface="Times New Roman" panose="02020603050405020304" pitchFamily="18" charset="0"/>
              </a:rPr>
              <a:t>na příkladu morálně čistého, naivního mladíka </a:t>
            </a:r>
            <a:r>
              <a:rPr lang="cs-CZ" altLang="cs-CZ" sz="2000" dirty="0" err="1" smtClean="0">
                <a:cs typeface="Times New Roman" panose="02020603050405020304" pitchFamily="18" charset="0"/>
              </a:rPr>
              <a:t>Candida</a:t>
            </a:r>
            <a:r>
              <a:rPr lang="cs-CZ" altLang="cs-CZ" sz="2000" dirty="0" smtClean="0">
                <a:cs typeface="Times New Roman" panose="02020603050405020304" pitchFamily="18" charset="0"/>
              </a:rPr>
              <a:t> odhaluje zvůli </a:t>
            </a:r>
          </a:p>
          <a:p>
            <a:pPr marL="0" indent="0">
              <a:lnSpc>
                <a:spcPct val="100000"/>
              </a:lnSpc>
              <a:spcBef>
                <a:spcPts val="0"/>
              </a:spcBef>
              <a:spcAft>
                <a:spcPct val="0"/>
              </a:spcAft>
              <a:buNone/>
            </a:pPr>
            <a:r>
              <a:rPr lang="cs-CZ" altLang="cs-CZ" sz="2000" dirty="0" smtClean="0">
                <a:cs typeface="Times New Roman" panose="02020603050405020304" pitchFamily="18" charset="0"/>
              </a:rPr>
              <a:t>absolutní moci,  prodejnost soudů či loupeživost válek. </a:t>
            </a:r>
            <a:r>
              <a:rPr lang="cs-CZ" altLang="cs-CZ" sz="2000" dirty="0" err="1" smtClean="0">
                <a:cs typeface="Times New Roman" panose="02020603050405020304" pitchFamily="18" charset="0"/>
              </a:rPr>
              <a:t>Voltaire</a:t>
            </a:r>
            <a:r>
              <a:rPr lang="cs-CZ" altLang="cs-CZ" sz="2000" dirty="0" smtClean="0">
                <a:cs typeface="Times New Roman" panose="02020603050405020304" pitchFamily="18" charset="0"/>
              </a:rPr>
              <a:t> zde také rozvíjí filozofické úvahy o nekritickém optimismu daném vírou v Boží prozřetelnost, kterému je dána přednost před racionálním přístupem, před rozumem.</a:t>
            </a:r>
          </a:p>
          <a:p>
            <a:pPr>
              <a:spcAft>
                <a:spcPct val="0"/>
              </a:spcAft>
            </a:pPr>
            <a:endParaRPr lang="cs-CZ" altLang="cs-CZ" sz="2000" dirty="0" smtClean="0">
              <a:cs typeface="Times New Roman" panose="02020603050405020304" pitchFamily="18" charset="0"/>
            </a:endParaRPr>
          </a:p>
          <a:p>
            <a:pPr marL="0" indent="0" algn="ctr">
              <a:spcAft>
                <a:spcPct val="0"/>
              </a:spcAft>
              <a:buNone/>
            </a:pPr>
            <a:r>
              <a:rPr lang="cs-CZ" altLang="cs-CZ" sz="2200" b="1" u="sng" dirty="0" smtClean="0">
                <a:cs typeface="Times New Roman" panose="02020603050405020304" pitchFamily="18" charset="0"/>
              </a:rPr>
              <a:t>Adaptace:</a:t>
            </a:r>
          </a:p>
          <a:p>
            <a:pPr algn="just">
              <a:lnSpc>
                <a:spcPct val="98000"/>
              </a:lnSpc>
              <a:spcBef>
                <a:spcPts val="500"/>
              </a:spcBef>
              <a:spcAft>
                <a:spcPts val="500"/>
              </a:spcAft>
            </a:pPr>
            <a:r>
              <a:rPr lang="el-GR" altLang="cs-CZ" sz="2200" b="1" i="1" dirty="0" smtClean="0">
                <a:cs typeface="Times New Roman" panose="02020603050405020304" pitchFamily="18" charset="0"/>
              </a:rPr>
              <a:t>Ο Ανώνυμος του 1789</a:t>
            </a:r>
            <a:r>
              <a:rPr lang="el-GR" altLang="cs-CZ" sz="2200" b="1" dirty="0" smtClean="0">
                <a:cs typeface="Times New Roman" panose="02020603050405020304" pitchFamily="18" charset="0"/>
              </a:rPr>
              <a:t>: </a:t>
            </a:r>
            <a:r>
              <a:rPr lang="cs-CZ" altLang="cs-CZ" sz="2200" dirty="0" smtClean="0">
                <a:cs typeface="Times New Roman" panose="02020603050405020304" pitchFamily="18" charset="0"/>
              </a:rPr>
              <a:t>nápodoba francouzského románu </a:t>
            </a:r>
          </a:p>
          <a:p>
            <a:pPr marL="0" indent="0" algn="just">
              <a:lnSpc>
                <a:spcPct val="98000"/>
              </a:lnSpc>
              <a:spcBef>
                <a:spcPts val="500"/>
              </a:spcBef>
              <a:spcAft>
                <a:spcPts val="500"/>
              </a:spcAft>
              <a:buNone/>
            </a:pPr>
            <a:r>
              <a:rPr lang="cs-CZ" altLang="cs-CZ" sz="2200" b="1" i="1" dirty="0" smtClean="0">
                <a:cs typeface="Times New Roman" panose="02020603050405020304" pitchFamily="18" charset="0"/>
              </a:rPr>
              <a:t>Kulhavý ďábel</a:t>
            </a:r>
            <a:r>
              <a:rPr lang="cs-CZ" altLang="cs-CZ" sz="2200" dirty="0" smtClean="0">
                <a:cs typeface="Times New Roman" panose="02020603050405020304" pitchFamily="18" charset="0"/>
              </a:rPr>
              <a:t> (autor </a:t>
            </a:r>
            <a:r>
              <a:rPr lang="cs-CZ" altLang="cs-CZ" sz="2200" b="1" dirty="0" smtClean="0">
                <a:cs typeface="Times New Roman" panose="02020603050405020304" pitchFamily="18" charset="0"/>
              </a:rPr>
              <a:t>Alain René </a:t>
            </a:r>
            <a:r>
              <a:rPr lang="cs-CZ" altLang="cs-CZ" sz="2200" b="1" dirty="0" err="1" smtClean="0">
                <a:cs typeface="Times New Roman" panose="02020603050405020304" pitchFamily="18" charset="0"/>
              </a:rPr>
              <a:t>Le</a:t>
            </a:r>
            <a:r>
              <a:rPr lang="cs-CZ" altLang="cs-CZ" sz="2200" b="1" dirty="0" smtClean="0">
                <a:cs typeface="Times New Roman" panose="02020603050405020304" pitchFamily="18" charset="0"/>
              </a:rPr>
              <a:t> </a:t>
            </a:r>
            <a:r>
              <a:rPr lang="cs-CZ" altLang="cs-CZ" sz="2200" b="1" dirty="0" err="1" smtClean="0">
                <a:cs typeface="Times New Roman" panose="02020603050405020304" pitchFamily="18" charset="0"/>
              </a:rPr>
              <a:t>Sage</a:t>
            </a:r>
            <a:r>
              <a:rPr lang="cs-CZ" altLang="cs-CZ" sz="2200" u="sng" dirty="0" smtClean="0">
                <a:cs typeface="Times New Roman" panose="02020603050405020304" pitchFamily="18" charset="0"/>
              </a:rPr>
              <a:t>)</a:t>
            </a:r>
            <a:r>
              <a:rPr lang="cs-CZ" altLang="cs-CZ" sz="2200" b="1" dirty="0" smtClean="0">
                <a:cs typeface="Times New Roman" panose="02020603050405020304" pitchFamily="18" charset="0"/>
              </a:rPr>
              <a:t>. </a:t>
            </a:r>
          </a:p>
          <a:p>
            <a:pPr marL="0" indent="0" algn="just">
              <a:lnSpc>
                <a:spcPct val="98000"/>
              </a:lnSpc>
              <a:spcBef>
                <a:spcPts val="500"/>
              </a:spcBef>
              <a:buNone/>
            </a:pPr>
            <a:r>
              <a:rPr lang="cs-CZ" altLang="cs-CZ" sz="2000" dirty="0" smtClean="0">
                <a:cs typeface="Times New Roman" panose="02020603050405020304" pitchFamily="18" charset="0"/>
              </a:rPr>
              <a:t>Řecký román přenesen do Bukurešti, Mustafa a ďábel nahlíží </a:t>
            </a:r>
          </a:p>
          <a:p>
            <a:pPr marL="0" indent="0" algn="just">
              <a:lnSpc>
                <a:spcPct val="98000"/>
              </a:lnSpc>
              <a:spcBef>
                <a:spcPts val="500"/>
              </a:spcBef>
              <a:buNone/>
            </a:pPr>
            <a:r>
              <a:rPr lang="cs-CZ" altLang="cs-CZ" sz="2000" dirty="0" smtClean="0">
                <a:cs typeface="Times New Roman" panose="02020603050405020304" pitchFamily="18" charset="0"/>
              </a:rPr>
              <a:t>do  </a:t>
            </a:r>
            <a:r>
              <a:rPr lang="cs-CZ" altLang="cs-CZ" sz="2000" dirty="0" err="1" smtClean="0">
                <a:cs typeface="Times New Roman" panose="02020603050405020304" pitchFamily="18" charset="0"/>
              </a:rPr>
              <a:t>bukur</a:t>
            </a:r>
            <a:r>
              <a:rPr lang="cs-CZ" altLang="cs-CZ" sz="2000" dirty="0" smtClean="0">
                <a:cs typeface="Times New Roman" panose="02020603050405020304" pitchFamily="18" charset="0"/>
              </a:rPr>
              <a:t>. domů, odsouzení tmářství šlechty, absolutismu.</a:t>
            </a:r>
          </a:p>
          <a:p>
            <a:pPr marL="0" indent="0">
              <a:buNone/>
            </a:pPr>
            <a:endParaRPr lang="el-GR" sz="2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455" y="370591"/>
            <a:ext cx="2788173" cy="2243212"/>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290" y="3614467"/>
            <a:ext cx="4324710" cy="3243533"/>
          </a:xfrm>
          <a:prstGeom prst="rect">
            <a:avLst/>
          </a:prstGeom>
        </p:spPr>
      </p:pic>
    </p:spTree>
    <p:extLst>
      <p:ext uri="{BB962C8B-B14F-4D97-AF65-F5344CB8AC3E}">
        <p14:creationId xmlns:p14="http://schemas.microsoft.com/office/powerpoint/2010/main" val="426671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65472"/>
            <a:ext cx="10515600" cy="678426"/>
          </a:xfrm>
        </p:spPr>
        <p:txBody>
          <a:bodyPr>
            <a:normAutofit fontScale="90000"/>
          </a:bodyPr>
          <a:lstStyle/>
          <a:p>
            <a:pPr algn="ctr"/>
            <a:endParaRPr lang="el-GR" b="1" dirty="0"/>
          </a:p>
        </p:txBody>
      </p:sp>
      <p:sp>
        <p:nvSpPr>
          <p:cNvPr id="3" name="Zástupný symbol pro obsah 2"/>
          <p:cNvSpPr>
            <a:spLocks noGrp="1"/>
          </p:cNvSpPr>
          <p:nvPr>
            <p:ph idx="1"/>
          </p:nvPr>
        </p:nvSpPr>
        <p:spPr>
          <a:xfrm>
            <a:off x="838200" y="1111046"/>
            <a:ext cx="10515600" cy="5447070"/>
          </a:xfrm>
        </p:spPr>
        <p:txBody>
          <a:bodyPr>
            <a:normAutofit/>
          </a:bodyPr>
          <a:lstStyle/>
          <a:p>
            <a:pPr algn="just">
              <a:lnSpc>
                <a:spcPct val="98000"/>
              </a:lnSpc>
              <a:spcBef>
                <a:spcPts val="500"/>
              </a:spcBef>
              <a:spcAft>
                <a:spcPts val="500"/>
              </a:spcAft>
            </a:pPr>
            <a:endParaRPr lang="cs-CZ" altLang="cs-CZ" b="1" dirty="0">
              <a:cs typeface="Times New Roman" panose="02020603050405020304" pitchFamily="18" charset="0"/>
            </a:endParaRPr>
          </a:p>
          <a:p>
            <a:pPr algn="just">
              <a:spcBef>
                <a:spcPts val="500"/>
              </a:spcBef>
              <a:spcAft>
                <a:spcPts val="500"/>
              </a:spcAft>
            </a:pPr>
            <a:endParaRPr lang="cs-CZ" altLang="cs-CZ" dirty="0">
              <a:cs typeface="Times New Roman" panose="02020603050405020304" pitchFamily="18" charset="0"/>
            </a:endParaRPr>
          </a:p>
          <a:p>
            <a:pPr algn="just">
              <a:spcBef>
                <a:spcPts val="500"/>
              </a:spcBef>
              <a:spcAft>
                <a:spcPts val="500"/>
              </a:spcAft>
            </a:pPr>
            <a:r>
              <a:rPr lang="cs-CZ" altLang="cs-CZ" dirty="0">
                <a:cs typeface="Times New Roman" panose="02020603050405020304" pitchFamily="18" charset="0"/>
              </a:rPr>
              <a:t>Tyto pokusy o novodobý řecký román, obvykle </a:t>
            </a:r>
            <a:r>
              <a:rPr lang="cs-CZ" altLang="cs-CZ" b="1" u="sng" dirty="0">
                <a:cs typeface="Times New Roman" panose="02020603050405020304" pitchFamily="18" charset="0"/>
              </a:rPr>
              <a:t>neměly úspěch</a:t>
            </a:r>
            <a:r>
              <a:rPr lang="cs-CZ" altLang="cs-CZ" dirty="0">
                <a:cs typeface="Times New Roman" panose="02020603050405020304" pitchFamily="18" charset="0"/>
              </a:rPr>
              <a:t>. </a:t>
            </a:r>
          </a:p>
          <a:p>
            <a:pPr algn="just">
              <a:spcBef>
                <a:spcPts val="500"/>
              </a:spcBef>
              <a:spcAft>
                <a:spcPts val="500"/>
              </a:spcAft>
            </a:pPr>
            <a:r>
              <a:rPr lang="cs-CZ" altLang="cs-CZ" dirty="0">
                <a:cs typeface="Times New Roman" panose="02020603050405020304" pitchFamily="18" charset="0"/>
              </a:rPr>
              <a:t>Čtenáři zřejmě ještě nebyli připraveni na četbu filozofických děl a satir mravů. </a:t>
            </a:r>
          </a:p>
          <a:p>
            <a:pPr algn="just">
              <a:spcBef>
                <a:spcPts val="500"/>
              </a:spcBef>
              <a:spcAft>
                <a:spcPts val="500"/>
              </a:spcAft>
            </a:pPr>
            <a:r>
              <a:rPr lang="cs-CZ" altLang="cs-CZ" dirty="0">
                <a:cs typeface="Times New Roman" panose="02020603050405020304" pitchFamily="18" charset="0"/>
              </a:rPr>
              <a:t>Oblíbeným tématem stále zůstávají </a:t>
            </a:r>
            <a:r>
              <a:rPr lang="cs-CZ" altLang="cs-CZ" b="1" dirty="0">
                <a:cs typeface="Times New Roman" panose="02020603050405020304" pitchFamily="18" charset="0"/>
              </a:rPr>
              <a:t>milostné prózy.</a:t>
            </a:r>
          </a:p>
          <a:p>
            <a:pPr marL="0" indent="0">
              <a:buNone/>
            </a:pPr>
            <a:endParaRPr lang="el-GR" dirty="0"/>
          </a:p>
        </p:txBody>
      </p:sp>
    </p:spTree>
    <p:extLst>
      <p:ext uri="{BB962C8B-B14F-4D97-AF65-F5344CB8AC3E}">
        <p14:creationId xmlns:p14="http://schemas.microsoft.com/office/powerpoint/2010/main" val="94907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22901"/>
          </a:xfrm>
        </p:spPr>
        <p:txBody>
          <a:bodyPr/>
          <a:lstStyle/>
          <a:p>
            <a:pPr algn="ctr"/>
            <a:r>
              <a:rPr lang="cs-CZ" b="1" dirty="0" smtClean="0"/>
              <a:t>Epos</a:t>
            </a:r>
            <a:endParaRPr lang="el-GR" b="1" dirty="0"/>
          </a:p>
        </p:txBody>
      </p:sp>
      <p:sp>
        <p:nvSpPr>
          <p:cNvPr id="3" name="Zástupný symbol pro obsah 2"/>
          <p:cNvSpPr>
            <a:spLocks noGrp="1"/>
          </p:cNvSpPr>
          <p:nvPr>
            <p:ph idx="1"/>
          </p:nvPr>
        </p:nvSpPr>
        <p:spPr>
          <a:xfrm>
            <a:off x="838200" y="1288026"/>
            <a:ext cx="10515600" cy="5368413"/>
          </a:xfrm>
        </p:spPr>
        <p:txBody>
          <a:bodyPr>
            <a:normAutofit fontScale="85000" lnSpcReduction="20000"/>
          </a:bodyPr>
          <a:lstStyle/>
          <a:p>
            <a:pPr>
              <a:spcAft>
                <a:spcPct val="0"/>
              </a:spcAft>
            </a:pPr>
            <a:r>
              <a:rPr lang="cs-CZ" altLang="cs-CZ" dirty="0" smtClean="0"/>
              <a:t>Z řeckého </a:t>
            </a:r>
            <a:r>
              <a:rPr lang="cs-CZ" altLang="cs-CZ" b="1" i="1" dirty="0" smtClean="0"/>
              <a:t>epos</a:t>
            </a:r>
            <a:r>
              <a:rPr lang="cs-CZ" altLang="cs-CZ" dirty="0" smtClean="0"/>
              <a:t> = slovo, řeč, příběh, báseň, verš</a:t>
            </a:r>
          </a:p>
          <a:p>
            <a:pPr>
              <a:spcAft>
                <a:spcPct val="0"/>
              </a:spcAft>
            </a:pPr>
            <a:r>
              <a:rPr lang="cs-CZ" altLang="cs-CZ" dirty="0" smtClean="0"/>
              <a:t>Nejstarší útvar velké epiky skládaný ve </a:t>
            </a:r>
            <a:r>
              <a:rPr lang="cs-CZ" altLang="cs-CZ" b="1" dirty="0" smtClean="0"/>
              <a:t>verších</a:t>
            </a:r>
            <a:r>
              <a:rPr lang="cs-CZ" altLang="cs-CZ" dirty="0" smtClean="0"/>
              <a:t> a určený původně k </a:t>
            </a:r>
            <a:r>
              <a:rPr lang="cs-CZ" altLang="cs-CZ" b="1" dirty="0" smtClean="0"/>
              <a:t>přednesu</a:t>
            </a:r>
            <a:r>
              <a:rPr lang="cs-CZ" altLang="cs-CZ" dirty="0" smtClean="0"/>
              <a:t> v doprovodu hudebního nástroje.</a:t>
            </a:r>
          </a:p>
          <a:p>
            <a:pPr>
              <a:spcAft>
                <a:spcPct val="0"/>
              </a:spcAft>
            </a:pPr>
            <a:r>
              <a:rPr lang="cs-CZ" altLang="cs-CZ" dirty="0" smtClean="0"/>
              <a:t>Jeho začátky jsou </a:t>
            </a:r>
            <a:r>
              <a:rPr lang="cs-CZ" altLang="cs-CZ" b="1" dirty="0" smtClean="0"/>
              <a:t>folklórní</a:t>
            </a:r>
            <a:r>
              <a:rPr lang="cs-CZ" altLang="cs-CZ" dirty="0" smtClean="0"/>
              <a:t>, části šířeny ústně </a:t>
            </a:r>
            <a:r>
              <a:rPr lang="cs-CZ" altLang="cs-CZ" b="1" dirty="0" smtClean="0"/>
              <a:t>rapsódy </a:t>
            </a:r>
            <a:r>
              <a:rPr lang="cs-CZ" altLang="cs-CZ" dirty="0" smtClean="0"/>
              <a:t>(školy rapsódů v Řecku, občas se některý prosadil jako původce – Homér).</a:t>
            </a:r>
          </a:p>
          <a:p>
            <a:pPr>
              <a:spcAft>
                <a:spcPct val="0"/>
              </a:spcAft>
            </a:pPr>
            <a:endParaRPr lang="cs-CZ" altLang="cs-CZ" dirty="0" smtClean="0"/>
          </a:p>
          <a:p>
            <a:pPr>
              <a:spcAft>
                <a:spcPct val="0"/>
              </a:spcAft>
            </a:pPr>
            <a:r>
              <a:rPr lang="cs-CZ" altLang="cs-CZ" dirty="0" smtClean="0"/>
              <a:t>Námětem jsou </a:t>
            </a:r>
            <a:r>
              <a:rPr lang="cs-CZ" altLang="cs-CZ" b="1" dirty="0" smtClean="0"/>
              <a:t>činy příkladných hrdinů </a:t>
            </a:r>
            <a:r>
              <a:rPr lang="cs-CZ" altLang="cs-CZ" dirty="0" smtClean="0"/>
              <a:t>v zápasu s odpůrci, oslava vítězství. Jedná se tedy o </a:t>
            </a:r>
            <a:r>
              <a:rPr lang="cs-CZ" altLang="cs-CZ" b="1" dirty="0" smtClean="0"/>
              <a:t>hrdinské</a:t>
            </a:r>
            <a:r>
              <a:rPr lang="cs-CZ" altLang="cs-CZ" dirty="0" smtClean="0"/>
              <a:t> eposy. </a:t>
            </a:r>
          </a:p>
          <a:p>
            <a:pPr>
              <a:spcAft>
                <a:spcPct val="0"/>
              </a:spcAft>
            </a:pPr>
            <a:r>
              <a:rPr lang="cs-CZ" altLang="cs-CZ" dirty="0" smtClean="0"/>
              <a:t>Nejstarší: </a:t>
            </a:r>
          </a:p>
          <a:p>
            <a:pPr>
              <a:spcAft>
                <a:spcPct val="0"/>
              </a:spcAft>
            </a:pPr>
            <a:r>
              <a:rPr lang="cs-CZ" altLang="cs-CZ" dirty="0" smtClean="0"/>
              <a:t>Epos o </a:t>
            </a:r>
            <a:r>
              <a:rPr lang="cs-CZ" altLang="cs-CZ" dirty="0" err="1" smtClean="0"/>
              <a:t>Gilgamešovi</a:t>
            </a:r>
            <a:r>
              <a:rPr lang="cs-CZ" altLang="cs-CZ" dirty="0" smtClean="0"/>
              <a:t> (asi 2000 př. n. l.), </a:t>
            </a:r>
          </a:p>
          <a:p>
            <a:pPr>
              <a:spcAft>
                <a:spcPct val="0"/>
              </a:spcAft>
            </a:pPr>
            <a:r>
              <a:rPr lang="cs-CZ" altLang="cs-CZ" dirty="0" smtClean="0"/>
              <a:t>Ilias a Odyssea (8., 7. stol. př. n. l.). </a:t>
            </a:r>
          </a:p>
          <a:p>
            <a:pPr>
              <a:spcAft>
                <a:spcPct val="0"/>
              </a:spcAft>
            </a:pPr>
            <a:r>
              <a:rPr lang="cs-CZ" altLang="cs-CZ" dirty="0" smtClean="0"/>
              <a:t>Aeneis (Vergilius, 1. st. př. n. l.) </a:t>
            </a:r>
          </a:p>
          <a:p>
            <a:pPr>
              <a:spcAft>
                <a:spcPct val="0"/>
              </a:spcAft>
            </a:pPr>
            <a:r>
              <a:rPr lang="cs-CZ" altLang="cs-CZ" dirty="0" smtClean="0"/>
              <a:t>středověké národní eposy</a:t>
            </a:r>
          </a:p>
          <a:p>
            <a:pPr>
              <a:spcAft>
                <a:spcPct val="0"/>
              </a:spcAft>
            </a:pPr>
            <a:r>
              <a:rPr lang="cs-CZ" altLang="cs-CZ" dirty="0" smtClean="0"/>
              <a:t>Jedná se o žánr </a:t>
            </a:r>
            <a:r>
              <a:rPr lang="cs-CZ" altLang="cs-CZ" b="1" dirty="0" smtClean="0"/>
              <a:t>vysokého stylu</a:t>
            </a:r>
            <a:r>
              <a:rPr lang="cs-CZ" altLang="cs-CZ" dirty="0" smtClean="0"/>
              <a:t>.</a:t>
            </a:r>
          </a:p>
          <a:p>
            <a:endParaRPr lang="el-GR" dirty="0"/>
          </a:p>
        </p:txBody>
      </p:sp>
    </p:spTree>
    <p:extLst>
      <p:ext uri="{BB962C8B-B14F-4D97-AF65-F5344CB8AC3E}">
        <p14:creationId xmlns:p14="http://schemas.microsoft.com/office/powerpoint/2010/main" val="926386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40888"/>
          </a:xfrm>
        </p:spPr>
        <p:txBody>
          <a:bodyPr/>
          <a:lstStyle/>
          <a:p>
            <a:pPr algn="ctr"/>
            <a:r>
              <a:rPr lang="cs-CZ" b="1" dirty="0" smtClean="0"/>
              <a:t>Milostné prózy</a:t>
            </a:r>
            <a:endParaRPr lang="el-GR" b="1" dirty="0"/>
          </a:p>
        </p:txBody>
      </p:sp>
      <p:sp>
        <p:nvSpPr>
          <p:cNvPr id="3" name="Zástupný symbol pro obsah 2"/>
          <p:cNvSpPr>
            <a:spLocks noGrp="1"/>
          </p:cNvSpPr>
          <p:nvPr>
            <p:ph idx="1"/>
          </p:nvPr>
        </p:nvSpPr>
        <p:spPr>
          <a:xfrm>
            <a:off x="838200" y="1406014"/>
            <a:ext cx="10515600" cy="4770949"/>
          </a:xfrm>
        </p:spPr>
        <p:txBody>
          <a:bodyPr>
            <a:normAutofit fontScale="85000" lnSpcReduction="20000"/>
          </a:bodyPr>
          <a:lstStyle/>
          <a:p>
            <a:pPr algn="ctr">
              <a:spcAft>
                <a:spcPct val="0"/>
              </a:spcAft>
            </a:pPr>
            <a:r>
              <a:rPr lang="cs-CZ" altLang="cs-CZ" b="1" u="sng" dirty="0" smtClean="0">
                <a:cs typeface="Arial" panose="020B0604020202020204" pitchFamily="34" charset="0"/>
              </a:rPr>
              <a:t>Překlady:</a:t>
            </a:r>
          </a:p>
          <a:p>
            <a:pPr>
              <a:spcAft>
                <a:spcPct val="0"/>
              </a:spcAft>
            </a:pPr>
            <a:r>
              <a:rPr lang="cs-CZ" altLang="cs-CZ" dirty="0" err="1" smtClean="0">
                <a:cs typeface="Arial" panose="020B0604020202020204" pitchFamily="34" charset="0"/>
              </a:rPr>
              <a:t>Rigas</a:t>
            </a:r>
            <a:r>
              <a:rPr lang="cs-CZ" altLang="cs-CZ" dirty="0" smtClean="0">
                <a:cs typeface="Arial" panose="020B0604020202020204" pitchFamily="34" charset="0"/>
              </a:rPr>
              <a:t> </a:t>
            </a:r>
            <a:r>
              <a:rPr lang="cs-CZ" altLang="cs-CZ" dirty="0" err="1" smtClean="0">
                <a:cs typeface="Arial" panose="020B0604020202020204" pitchFamily="34" charset="0"/>
              </a:rPr>
              <a:t>Velestinlis</a:t>
            </a:r>
            <a:r>
              <a:rPr lang="cs-CZ" altLang="cs-CZ" dirty="0" smtClean="0">
                <a:cs typeface="Arial" panose="020B0604020202020204" pitchFamily="34" charset="0"/>
              </a:rPr>
              <a:t> </a:t>
            </a:r>
            <a:r>
              <a:rPr lang="cs-CZ" altLang="cs-CZ" dirty="0" err="1" smtClean="0">
                <a:cs typeface="Arial" panose="020B0604020202020204" pitchFamily="34" charset="0"/>
              </a:rPr>
              <a:t>Ferreos</a:t>
            </a:r>
            <a:r>
              <a:rPr lang="cs-CZ" altLang="cs-CZ" dirty="0" smtClean="0">
                <a:cs typeface="Arial" panose="020B0604020202020204" pitchFamily="34" charset="0"/>
              </a:rPr>
              <a:t>: překlad povídek z francouzštiny: </a:t>
            </a:r>
          </a:p>
          <a:p>
            <a:pPr marL="0" indent="0">
              <a:spcAft>
                <a:spcPct val="0"/>
              </a:spcAft>
              <a:buNone/>
            </a:pPr>
            <a:r>
              <a:rPr lang="cs-CZ" altLang="cs-CZ" b="1" i="1" dirty="0" err="1" smtClean="0">
                <a:cs typeface="Arial" panose="020B0604020202020204" pitchFamily="34" charset="0"/>
              </a:rPr>
              <a:t>Σχολείον</a:t>
            </a:r>
            <a:r>
              <a:rPr lang="cs-CZ" altLang="cs-CZ" b="1" i="1" dirty="0" smtClean="0">
                <a:cs typeface="Arial" panose="020B0604020202020204" pitchFamily="34" charset="0"/>
              </a:rPr>
              <a:t> </a:t>
            </a:r>
            <a:r>
              <a:rPr lang="cs-CZ" altLang="cs-CZ" b="1" i="1" dirty="0" err="1" smtClean="0">
                <a:cs typeface="Arial" panose="020B0604020202020204" pitchFamily="34" charset="0"/>
              </a:rPr>
              <a:t>των</a:t>
            </a:r>
            <a:r>
              <a:rPr lang="cs-CZ" altLang="cs-CZ" b="1" i="1" dirty="0" smtClean="0">
                <a:cs typeface="Arial" panose="020B0604020202020204" pitchFamily="34" charset="0"/>
              </a:rPr>
              <a:t> </a:t>
            </a:r>
            <a:r>
              <a:rPr lang="cs-CZ" altLang="cs-CZ" b="1" i="1" dirty="0" err="1" smtClean="0">
                <a:cs typeface="Arial" panose="020B0604020202020204" pitchFamily="34" charset="0"/>
              </a:rPr>
              <a:t>Ντελικάτων</a:t>
            </a:r>
            <a:r>
              <a:rPr lang="cs-CZ" altLang="cs-CZ" b="1" i="1" dirty="0" smtClean="0">
                <a:cs typeface="Arial" panose="020B0604020202020204" pitchFamily="34" charset="0"/>
              </a:rPr>
              <a:t> </a:t>
            </a:r>
            <a:r>
              <a:rPr lang="cs-CZ" altLang="cs-CZ" b="1" i="1" dirty="0" err="1" smtClean="0">
                <a:cs typeface="Arial" panose="020B0604020202020204" pitchFamily="34" charset="0"/>
              </a:rPr>
              <a:t>ερ</a:t>
            </a:r>
            <a:r>
              <a:rPr lang="cs-CZ" altLang="cs-CZ" b="1" i="1" dirty="0" smtClean="0">
                <a:cs typeface="Arial" panose="020B0604020202020204" pitchFamily="34" charset="0"/>
              </a:rPr>
              <a:t>αστών</a:t>
            </a:r>
            <a:r>
              <a:rPr lang="cs-CZ" altLang="cs-CZ" dirty="0" smtClean="0">
                <a:cs typeface="Arial" panose="020B0604020202020204" pitchFamily="34" charset="0"/>
              </a:rPr>
              <a:t>, 1790 (autor: Rastif de la Bretton)</a:t>
            </a:r>
          </a:p>
          <a:p>
            <a:pPr>
              <a:spcAft>
                <a:spcPct val="0"/>
              </a:spcAft>
            </a:pPr>
            <a:r>
              <a:rPr lang="cs-CZ" altLang="cs-CZ" dirty="0" smtClean="0">
                <a:cs typeface="Arial" panose="020B0604020202020204" pitchFamily="34" charset="0"/>
              </a:rPr>
              <a:t>Vyjadřuje pokrokové názory francouzské inteligence (požadavek opravdové lásky, nutnost reformy společnosti) pro fanariotskou společnost ještě nepřijatelné (štěstí kladeno nad čest).</a:t>
            </a:r>
          </a:p>
          <a:p>
            <a:pPr>
              <a:spcAft>
                <a:spcPct val="0"/>
              </a:spcAft>
            </a:pPr>
            <a:r>
              <a:rPr lang="cs-CZ" altLang="cs-CZ" sz="2400" i="1" dirty="0" err="1" smtClean="0">
                <a:cs typeface="Arial" panose="020B0604020202020204" pitchFamily="34" charset="0"/>
              </a:rPr>
              <a:t>Σχολείον</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των</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ντελικάτων</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ερ</a:t>
            </a:r>
            <a:r>
              <a:rPr lang="cs-CZ" altLang="cs-CZ" sz="2400" i="1" dirty="0" smtClean="0">
                <a:cs typeface="Arial" panose="020B0604020202020204" pitchFamily="34" charset="0"/>
              </a:rPr>
              <a:t>αστών: ήτοι βιβλίον ηθικόν περιέχον τα περίεργα συμβεβηκότα  των ωραιοτέρων γυναικών του Παρισίου, ακμαζουσων κατά τον παρόντα Αιώνα. / </a:t>
            </a:r>
            <a:r>
              <a:rPr lang="cs-CZ" altLang="cs-CZ" sz="2400" i="1" dirty="0" err="1" smtClean="0">
                <a:cs typeface="Arial" panose="020B0604020202020204" pitchFamily="34" charset="0"/>
              </a:rPr>
              <a:t>Εκ</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της</a:t>
            </a:r>
            <a:r>
              <a:rPr lang="cs-CZ" altLang="cs-CZ" sz="2400" i="1" dirty="0" smtClean="0">
                <a:cs typeface="Arial" panose="020B0604020202020204" pitchFamily="34" charset="0"/>
              </a:rPr>
              <a:t> Γα</a:t>
            </a:r>
            <a:r>
              <a:rPr lang="cs-CZ" altLang="cs-CZ" sz="2400" i="1" dirty="0" err="1" smtClean="0">
                <a:cs typeface="Arial" panose="020B0604020202020204" pitchFamily="34" charset="0"/>
              </a:rPr>
              <a:t>λλικής</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δι</a:t>
            </a:r>
            <a:r>
              <a:rPr lang="cs-CZ" altLang="cs-CZ" sz="2400" i="1" dirty="0" smtClean="0">
                <a:cs typeface="Arial" panose="020B0604020202020204" pitchFamily="34" charset="0"/>
              </a:rPr>
              <a:t>αλέκτου νυν πρώτον μεταφρασθέν παρά του Ρήγα Βελεστινλή Θετταλού. </a:t>
            </a:r>
            <a:r>
              <a:rPr lang="cs-CZ" altLang="cs-CZ" sz="2400" i="1" dirty="0" err="1" smtClean="0">
                <a:cs typeface="Arial" panose="020B0604020202020204" pitchFamily="34" charset="0"/>
              </a:rPr>
              <a:t>Εν</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Βιέννη</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της</a:t>
            </a:r>
            <a:r>
              <a:rPr lang="cs-CZ" altLang="cs-CZ" sz="2400" i="1" dirty="0" smtClean="0">
                <a:cs typeface="Arial" panose="020B0604020202020204" pitchFamily="34" charset="0"/>
              </a:rPr>
              <a:t> </a:t>
            </a:r>
            <a:r>
              <a:rPr lang="cs-CZ" altLang="cs-CZ" sz="2400" i="1" dirty="0" err="1" smtClean="0">
                <a:cs typeface="Arial" panose="020B0604020202020204" pitchFamily="34" charset="0"/>
              </a:rPr>
              <a:t>Αουστρί</a:t>
            </a:r>
            <a:r>
              <a:rPr lang="cs-CZ" altLang="cs-CZ" sz="2400" i="1" dirty="0" smtClean="0">
                <a:cs typeface="Arial" panose="020B0604020202020204" pitchFamily="34" charset="0"/>
              </a:rPr>
              <a:t>ας: Εκ της Τυπογραφίας Ιωσήπου Βαουμεϊστέρου, 1790.</a:t>
            </a:r>
          </a:p>
          <a:p>
            <a:pPr>
              <a:spcAft>
                <a:spcPct val="0"/>
              </a:spcAft>
            </a:pPr>
            <a:endParaRPr lang="cs-CZ" altLang="cs-CZ" sz="2400" i="1" dirty="0" smtClean="0">
              <a:cs typeface="Arial" panose="020B0604020202020204" pitchFamily="34" charset="0"/>
            </a:endParaRPr>
          </a:p>
          <a:p>
            <a:pPr algn="ctr">
              <a:spcAft>
                <a:spcPct val="0"/>
              </a:spcAft>
            </a:pPr>
            <a:r>
              <a:rPr lang="cs-CZ" altLang="cs-CZ" b="1" u="sng" dirty="0" smtClean="0">
                <a:cs typeface="Arial" panose="020B0604020202020204" pitchFamily="34" charset="0"/>
              </a:rPr>
              <a:t>Původní tvorba:</a:t>
            </a:r>
          </a:p>
          <a:p>
            <a:pPr algn="just">
              <a:spcBef>
                <a:spcPts val="500"/>
              </a:spcBef>
              <a:spcAft>
                <a:spcPts val="500"/>
              </a:spcAft>
            </a:pPr>
            <a:r>
              <a:rPr lang="el-GR" altLang="cs-CZ" b="1" i="1" dirty="0" smtClean="0">
                <a:cs typeface="Arial" panose="020B0604020202020204" pitchFamily="34" charset="0"/>
              </a:rPr>
              <a:t>Έρωτος αποτελέσματα</a:t>
            </a:r>
            <a:r>
              <a:rPr lang="el-GR" altLang="cs-CZ" dirty="0" smtClean="0">
                <a:cs typeface="Arial" panose="020B0604020202020204" pitchFamily="34" charset="0"/>
              </a:rPr>
              <a:t>, </a:t>
            </a:r>
            <a:r>
              <a:rPr lang="el-GR" altLang="cs-CZ" dirty="0" err="1" smtClean="0">
                <a:cs typeface="Arial" panose="020B0604020202020204" pitchFamily="34" charset="0"/>
              </a:rPr>
              <a:t>autor</a:t>
            </a:r>
            <a:r>
              <a:rPr lang="el-GR" altLang="cs-CZ" dirty="0" smtClean="0">
                <a:cs typeface="Arial" panose="020B0604020202020204" pitchFamily="34" charset="0"/>
              </a:rPr>
              <a:t> </a:t>
            </a:r>
            <a:r>
              <a:rPr lang="el-GR" altLang="cs-CZ" dirty="0" err="1" smtClean="0">
                <a:cs typeface="Arial" panose="020B0604020202020204" pitchFamily="34" charset="0"/>
              </a:rPr>
              <a:t>nejistý</a:t>
            </a:r>
            <a:r>
              <a:rPr lang="el-GR" altLang="cs-CZ" dirty="0" smtClean="0">
                <a:cs typeface="Arial" panose="020B0604020202020204" pitchFamily="34" charset="0"/>
              </a:rPr>
              <a:t>, 1792, </a:t>
            </a:r>
            <a:r>
              <a:rPr lang="el-GR" altLang="cs-CZ" dirty="0" err="1" smtClean="0">
                <a:cs typeface="Arial" panose="020B0604020202020204" pitchFamily="34" charset="0"/>
              </a:rPr>
              <a:t>situováno</a:t>
            </a:r>
            <a:r>
              <a:rPr lang="el-GR" altLang="cs-CZ" dirty="0" smtClean="0">
                <a:cs typeface="Arial" panose="020B0604020202020204" pitchFamily="34" charset="0"/>
              </a:rPr>
              <a:t> </a:t>
            </a:r>
            <a:r>
              <a:rPr lang="el-GR" altLang="cs-CZ" dirty="0" err="1" smtClean="0">
                <a:cs typeface="Arial" panose="020B0604020202020204" pitchFamily="34" charset="0"/>
              </a:rPr>
              <a:t>na</a:t>
            </a:r>
            <a:r>
              <a:rPr lang="el-GR" altLang="cs-CZ" dirty="0" smtClean="0">
                <a:cs typeface="Arial" panose="020B0604020202020204" pitchFamily="34" charset="0"/>
              </a:rPr>
              <a:t> </a:t>
            </a:r>
            <a:r>
              <a:rPr lang="cs-CZ" altLang="cs-CZ" dirty="0" smtClean="0">
                <a:cs typeface="Arial" panose="020B0604020202020204" pitchFamily="34" charset="0"/>
              </a:rPr>
              <a:t>soudobou</a:t>
            </a:r>
            <a:r>
              <a:rPr lang="el-GR" altLang="cs-CZ" dirty="0" smtClean="0">
                <a:cs typeface="Arial" panose="020B0604020202020204" pitchFamily="34" charset="0"/>
              </a:rPr>
              <a:t> </a:t>
            </a:r>
            <a:r>
              <a:rPr lang="el-GR" altLang="cs-CZ" dirty="0" err="1" smtClean="0">
                <a:cs typeface="Arial" panose="020B0604020202020204" pitchFamily="34" charset="0"/>
              </a:rPr>
              <a:t>Ukrajinu</a:t>
            </a:r>
            <a:r>
              <a:rPr lang="el-GR" altLang="cs-CZ" dirty="0" smtClean="0">
                <a:cs typeface="Arial" panose="020B0604020202020204" pitchFamily="34" charset="0"/>
              </a:rPr>
              <a:t> a </a:t>
            </a:r>
            <a:r>
              <a:rPr lang="el-GR" altLang="cs-CZ" dirty="0" err="1" smtClean="0">
                <a:cs typeface="Arial" panose="020B0604020202020204" pitchFamily="34" charset="0"/>
              </a:rPr>
              <a:t>do</a:t>
            </a:r>
            <a:r>
              <a:rPr lang="el-GR" altLang="cs-CZ" dirty="0" smtClean="0">
                <a:cs typeface="Arial" panose="020B0604020202020204" pitchFamily="34" charset="0"/>
              </a:rPr>
              <a:t> </a:t>
            </a:r>
            <a:r>
              <a:rPr lang="el-GR" altLang="cs-CZ" dirty="0" err="1" smtClean="0">
                <a:cs typeface="Arial" panose="020B0604020202020204" pitchFamily="34" charset="0"/>
              </a:rPr>
              <a:t>Konstantinopole</a:t>
            </a:r>
            <a:r>
              <a:rPr lang="el-GR" altLang="cs-CZ" dirty="0" smtClean="0">
                <a:cs typeface="Arial" panose="020B0604020202020204" pitchFamily="34" charset="0"/>
              </a:rPr>
              <a:t>, </a:t>
            </a:r>
            <a:r>
              <a:rPr lang="el-GR" altLang="cs-CZ" dirty="0" err="1" smtClean="0">
                <a:cs typeface="Arial" panose="020B0604020202020204" pitchFamily="34" charset="0"/>
              </a:rPr>
              <a:t>střídmý</a:t>
            </a:r>
            <a:r>
              <a:rPr lang="el-GR" altLang="cs-CZ" dirty="0" smtClean="0">
                <a:cs typeface="Arial" panose="020B0604020202020204" pitchFamily="34" charset="0"/>
              </a:rPr>
              <a:t> </a:t>
            </a:r>
            <a:r>
              <a:rPr lang="el-GR" altLang="cs-CZ" dirty="0" err="1" smtClean="0">
                <a:cs typeface="Arial" panose="020B0604020202020204" pitchFamily="34" charset="0"/>
              </a:rPr>
              <a:t>přístup</a:t>
            </a:r>
            <a:r>
              <a:rPr lang="el-GR" altLang="cs-CZ" dirty="0" smtClean="0">
                <a:cs typeface="Arial" panose="020B0604020202020204" pitchFamily="34" charset="0"/>
              </a:rPr>
              <a:t>; </a:t>
            </a:r>
            <a:r>
              <a:rPr lang="el-GR" altLang="cs-CZ" b="1" dirty="0" err="1" smtClean="0">
                <a:cs typeface="Arial" panose="020B0604020202020204" pitchFamily="34" charset="0"/>
              </a:rPr>
              <a:t>první</a:t>
            </a:r>
            <a:r>
              <a:rPr lang="el-GR" altLang="cs-CZ" b="1" dirty="0" smtClean="0">
                <a:cs typeface="Arial" panose="020B0604020202020204" pitchFamily="34" charset="0"/>
              </a:rPr>
              <a:t> </a:t>
            </a:r>
            <a:r>
              <a:rPr lang="el-GR" altLang="cs-CZ" b="1" dirty="0" err="1" smtClean="0">
                <a:cs typeface="Arial" panose="020B0604020202020204" pitchFamily="34" charset="0"/>
              </a:rPr>
              <a:t>původní</a:t>
            </a:r>
            <a:r>
              <a:rPr lang="el-GR" altLang="cs-CZ" b="1" dirty="0" smtClean="0">
                <a:cs typeface="Arial" panose="020B0604020202020204" pitchFamily="34" charset="0"/>
              </a:rPr>
              <a:t> </a:t>
            </a:r>
            <a:r>
              <a:rPr lang="el-GR" altLang="cs-CZ" b="1" dirty="0" err="1" smtClean="0">
                <a:cs typeface="Arial" panose="020B0604020202020204" pitchFamily="34" charset="0"/>
              </a:rPr>
              <a:t>řecké</a:t>
            </a:r>
            <a:r>
              <a:rPr lang="el-GR" altLang="cs-CZ" b="1" dirty="0" smtClean="0">
                <a:cs typeface="Arial" panose="020B0604020202020204" pitchFamily="34" charset="0"/>
              </a:rPr>
              <a:t> </a:t>
            </a:r>
            <a:r>
              <a:rPr lang="el-GR" altLang="cs-CZ" b="1" dirty="0" err="1" smtClean="0">
                <a:cs typeface="Arial" panose="020B0604020202020204" pitchFamily="34" charset="0"/>
              </a:rPr>
              <a:t>povídky</a:t>
            </a:r>
            <a:r>
              <a:rPr lang="el-GR" altLang="cs-CZ" b="1" dirty="0" smtClean="0">
                <a:cs typeface="Arial" panose="020B0604020202020204" pitchFamily="34" charset="0"/>
              </a:rPr>
              <a:t>.</a:t>
            </a:r>
          </a:p>
          <a:p>
            <a:pPr>
              <a:lnSpc>
                <a:spcPct val="102000"/>
              </a:lnSpc>
              <a:spcAft>
                <a:spcPct val="0"/>
              </a:spcAft>
            </a:pPr>
            <a:endParaRPr lang="cs-CZ" altLang="cs-CZ" sz="2400" i="1" dirty="0" smtClean="0">
              <a:latin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3408317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marL="0" indent="0" algn="ctr">
              <a:buNone/>
            </a:pPr>
            <a:endParaRPr lang="cs-CZ" dirty="0" smtClean="0"/>
          </a:p>
          <a:p>
            <a:pPr marL="0" indent="0" algn="ctr">
              <a:buNone/>
            </a:pPr>
            <a:endParaRPr lang="cs-CZ" dirty="0"/>
          </a:p>
          <a:p>
            <a:pPr marL="0" indent="0" algn="ctr">
              <a:buNone/>
            </a:pPr>
            <a:r>
              <a:rPr lang="cs-CZ" sz="3600" b="1" dirty="0" smtClean="0"/>
              <a:t>ROMANTICKÝ ROMÁN</a:t>
            </a:r>
            <a:endParaRPr lang="el-GR" sz="3600" b="1" dirty="0"/>
          </a:p>
        </p:txBody>
      </p:sp>
    </p:spTree>
    <p:extLst>
      <p:ext uri="{BB962C8B-B14F-4D97-AF65-F5344CB8AC3E}">
        <p14:creationId xmlns:p14="http://schemas.microsoft.com/office/powerpoint/2010/main" val="910461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258791"/>
            <a:ext cx="10515600" cy="1000665"/>
          </a:xfrm>
        </p:spPr>
        <p:txBody>
          <a:bodyPr/>
          <a:lstStyle/>
          <a:p>
            <a:pPr algn="ctr"/>
            <a:r>
              <a:rPr lang="cs-CZ" b="1" dirty="0" smtClean="0"/>
              <a:t>Epistolární román</a:t>
            </a:r>
            <a:endParaRPr lang="el-GR" b="1" dirty="0"/>
          </a:p>
        </p:txBody>
      </p:sp>
      <p:sp>
        <p:nvSpPr>
          <p:cNvPr id="3" name="Zástupný symbol pro obsah 2"/>
          <p:cNvSpPr>
            <a:spLocks noGrp="1"/>
          </p:cNvSpPr>
          <p:nvPr>
            <p:ph idx="1"/>
          </p:nvPr>
        </p:nvSpPr>
        <p:spPr>
          <a:xfrm>
            <a:off x="838200" y="1259457"/>
            <a:ext cx="10515600" cy="4917506"/>
          </a:xfrm>
        </p:spPr>
        <p:txBody>
          <a:bodyPr>
            <a:normAutofit/>
          </a:bodyPr>
          <a:lstStyle/>
          <a:p>
            <a:pPr marL="0" indent="0" algn="ctr">
              <a:spcAft>
                <a:spcPct val="0"/>
              </a:spcAft>
              <a:buNone/>
            </a:pPr>
            <a:r>
              <a:rPr lang="cs-CZ" altLang="cs-CZ" sz="2400" i="1" dirty="0" smtClean="0">
                <a:cs typeface="Arial" panose="020B0604020202020204" pitchFamily="34" charset="0"/>
              </a:rPr>
              <a:t>Skutečná korespondence</a:t>
            </a:r>
            <a:endParaRPr lang="cs-CZ" altLang="cs-CZ" sz="2400" i="1" dirty="0">
              <a:cs typeface="Arial" panose="020B0604020202020204" pitchFamily="34" charset="0"/>
            </a:endParaRPr>
          </a:p>
          <a:p>
            <a:pPr algn="ctr">
              <a:spcAft>
                <a:spcPct val="0"/>
              </a:spcAft>
            </a:pPr>
            <a:r>
              <a:rPr lang="cs-CZ" altLang="cs-CZ" sz="2400" dirty="0" smtClean="0">
                <a:cs typeface="Arial" panose="020B0604020202020204" pitchFamily="34" charset="0"/>
              </a:rPr>
              <a:t>dopisy</a:t>
            </a:r>
            <a:r>
              <a:rPr lang="cs-CZ" altLang="cs-CZ" sz="2400" b="1" dirty="0" smtClean="0">
                <a:cs typeface="Arial" panose="020B0604020202020204" pitchFamily="34" charset="0"/>
              </a:rPr>
              <a:t> </a:t>
            </a:r>
            <a:r>
              <a:rPr lang="cs-CZ" altLang="cs-CZ" sz="2400" b="1" dirty="0">
                <a:cs typeface="Arial" panose="020B0604020202020204" pitchFamily="34" charset="0"/>
              </a:rPr>
              <a:t>Pierra </a:t>
            </a:r>
            <a:r>
              <a:rPr lang="cs-CZ" altLang="cs-CZ" sz="2400" b="1" dirty="0" err="1">
                <a:cs typeface="Arial" panose="020B0604020202020204" pitchFamily="34" charset="0"/>
              </a:rPr>
              <a:t>Abelarda</a:t>
            </a:r>
            <a:r>
              <a:rPr lang="cs-CZ" altLang="cs-CZ" sz="2400" b="1" dirty="0">
                <a:cs typeface="Arial" panose="020B0604020202020204" pitchFamily="34" charset="0"/>
              </a:rPr>
              <a:t> a </a:t>
            </a:r>
            <a:r>
              <a:rPr lang="cs-CZ" altLang="cs-CZ" sz="2400" b="1" dirty="0" err="1">
                <a:cs typeface="Arial" panose="020B0604020202020204" pitchFamily="34" charset="0"/>
              </a:rPr>
              <a:t>Heloisy</a:t>
            </a:r>
            <a:r>
              <a:rPr lang="cs-CZ" altLang="cs-CZ" sz="2400" b="1" dirty="0">
                <a:cs typeface="Arial" panose="020B0604020202020204" pitchFamily="34" charset="0"/>
              </a:rPr>
              <a:t> </a:t>
            </a:r>
            <a:r>
              <a:rPr lang="cs-CZ" altLang="cs-CZ" sz="2400" dirty="0">
                <a:cs typeface="Arial" panose="020B0604020202020204" pitchFamily="34" charset="0"/>
              </a:rPr>
              <a:t>(12.st.)</a:t>
            </a:r>
          </a:p>
          <a:p>
            <a:pPr algn="ctr">
              <a:spcAft>
                <a:spcPct val="0"/>
              </a:spcAft>
            </a:pPr>
            <a:r>
              <a:rPr lang="cs-CZ" altLang="cs-CZ" sz="2400" b="1" i="1" dirty="0" smtClean="0">
                <a:cs typeface="Arial" panose="020B0604020202020204" pitchFamily="34" charset="0"/>
              </a:rPr>
              <a:t>Portugalské </a:t>
            </a:r>
            <a:r>
              <a:rPr lang="cs-CZ" altLang="cs-CZ" sz="2400" b="1" i="1" dirty="0">
                <a:cs typeface="Arial" panose="020B0604020202020204" pitchFamily="34" charset="0"/>
              </a:rPr>
              <a:t>listy</a:t>
            </a:r>
            <a:r>
              <a:rPr lang="cs-CZ" altLang="cs-CZ" sz="2400" dirty="0">
                <a:cs typeface="Arial" panose="020B0604020202020204" pitchFamily="34" charset="0"/>
              </a:rPr>
              <a:t> (17.st., anonymně</a:t>
            </a:r>
            <a:r>
              <a:rPr lang="cs-CZ" altLang="cs-CZ" sz="2400" dirty="0" smtClean="0">
                <a:cs typeface="Arial" panose="020B0604020202020204" pitchFamily="34" charset="0"/>
              </a:rPr>
              <a:t>)</a:t>
            </a:r>
          </a:p>
          <a:p>
            <a:pPr algn="ctr">
              <a:spcAft>
                <a:spcPct val="0"/>
              </a:spcAft>
            </a:pPr>
            <a:endParaRPr lang="cs-CZ" altLang="cs-CZ" sz="2400" dirty="0">
              <a:cs typeface="Arial" panose="020B0604020202020204" pitchFamily="34" charset="0"/>
            </a:endParaRPr>
          </a:p>
          <a:p>
            <a:pPr marL="0" indent="0" algn="ctr">
              <a:spcAft>
                <a:spcPct val="0"/>
              </a:spcAft>
              <a:buNone/>
            </a:pPr>
            <a:r>
              <a:rPr lang="cs-CZ" altLang="cs-CZ" sz="2400" i="1" dirty="0" smtClean="0">
                <a:cs typeface="Arial" panose="020B0604020202020204" pitchFamily="34" charset="0"/>
              </a:rPr>
              <a:t>Romány</a:t>
            </a:r>
          </a:p>
          <a:p>
            <a:pPr marL="0" indent="0" algn="ctr">
              <a:spcAft>
                <a:spcPct val="0"/>
              </a:spcAft>
              <a:buNone/>
            </a:pPr>
            <a:r>
              <a:rPr lang="cs-CZ" altLang="cs-CZ" sz="2400" b="1" i="1" dirty="0" smtClean="0">
                <a:cs typeface="Arial" panose="020B0604020202020204" pitchFamily="34" charset="0"/>
              </a:rPr>
              <a:t>J. J. Rousseau: Julie aneb Nová </a:t>
            </a:r>
            <a:r>
              <a:rPr lang="cs-CZ" altLang="cs-CZ" sz="2400" b="1" i="1" dirty="0" err="1" smtClean="0">
                <a:cs typeface="Arial" panose="020B0604020202020204" pitchFamily="34" charset="0"/>
              </a:rPr>
              <a:t>Heloisa</a:t>
            </a:r>
            <a:r>
              <a:rPr lang="cs-CZ" altLang="cs-CZ" sz="2400" b="1" i="1" dirty="0" smtClean="0">
                <a:cs typeface="Arial" panose="020B0604020202020204" pitchFamily="34" charset="0"/>
              </a:rPr>
              <a:t> </a:t>
            </a:r>
            <a:r>
              <a:rPr lang="cs-CZ" altLang="cs-CZ" sz="2400" i="1" dirty="0" smtClean="0">
                <a:cs typeface="Arial" panose="020B0604020202020204" pitchFamily="34" charset="0"/>
              </a:rPr>
              <a:t>(1761)</a:t>
            </a:r>
          </a:p>
          <a:p>
            <a:pPr algn="ctr">
              <a:spcAft>
                <a:spcPct val="0"/>
              </a:spcAft>
            </a:pPr>
            <a:r>
              <a:rPr lang="cs-CZ" altLang="cs-CZ" sz="2400" dirty="0" err="1" smtClean="0">
                <a:cs typeface="Arial" panose="020B0604020202020204" pitchFamily="34" charset="0"/>
              </a:rPr>
              <a:t>Choderlos</a:t>
            </a:r>
            <a:r>
              <a:rPr lang="cs-CZ" altLang="cs-CZ" sz="2400" dirty="0" smtClean="0">
                <a:cs typeface="Arial" panose="020B0604020202020204" pitchFamily="34" charset="0"/>
              </a:rPr>
              <a:t> de </a:t>
            </a:r>
            <a:r>
              <a:rPr lang="cs-CZ" altLang="cs-CZ" sz="2400" dirty="0" err="1" smtClean="0">
                <a:cs typeface="Arial" panose="020B0604020202020204" pitchFamily="34" charset="0"/>
              </a:rPr>
              <a:t>Laclos</a:t>
            </a:r>
            <a:r>
              <a:rPr lang="cs-CZ" altLang="cs-CZ" sz="2400" dirty="0" smtClean="0">
                <a:cs typeface="Arial" panose="020B0604020202020204" pitchFamily="34" charset="0"/>
              </a:rPr>
              <a:t>: </a:t>
            </a:r>
            <a:r>
              <a:rPr lang="cs-CZ" altLang="cs-CZ" sz="2400" b="1" i="1" dirty="0" smtClean="0">
                <a:cs typeface="Arial" panose="020B0604020202020204" pitchFamily="34" charset="0"/>
              </a:rPr>
              <a:t>Nebezpečné známosti </a:t>
            </a:r>
            <a:r>
              <a:rPr lang="cs-CZ" altLang="cs-CZ" sz="2400" dirty="0" smtClean="0">
                <a:cs typeface="Arial" panose="020B0604020202020204" pitchFamily="34" charset="0"/>
              </a:rPr>
              <a:t>(1782)</a:t>
            </a:r>
          </a:p>
          <a:p>
            <a:pPr algn="ctr">
              <a:spcAft>
                <a:spcPct val="0"/>
              </a:spcAft>
            </a:pPr>
            <a:r>
              <a:rPr lang="cs-CZ" altLang="cs-CZ" sz="2400" dirty="0" smtClean="0">
                <a:cs typeface="Arial" panose="020B0604020202020204" pitchFamily="34" charset="0"/>
              </a:rPr>
              <a:t> J</a:t>
            </a:r>
            <a:r>
              <a:rPr lang="cs-CZ" altLang="cs-CZ" sz="2400" dirty="0">
                <a:cs typeface="Arial" panose="020B0604020202020204" pitchFamily="34" charset="0"/>
              </a:rPr>
              <a:t>. W. Goethe:</a:t>
            </a:r>
            <a:r>
              <a:rPr lang="cs-CZ" altLang="cs-CZ" sz="2400" b="1" i="1" dirty="0">
                <a:cs typeface="Arial" panose="020B0604020202020204" pitchFamily="34" charset="0"/>
              </a:rPr>
              <a:t> Utrpení mladého Werthera</a:t>
            </a:r>
            <a:r>
              <a:rPr lang="cs-CZ" altLang="cs-CZ" sz="2400" dirty="0">
                <a:cs typeface="Arial" panose="020B0604020202020204" pitchFamily="34" charset="0"/>
              </a:rPr>
              <a:t> (1774</a:t>
            </a:r>
            <a:r>
              <a:rPr lang="cs-CZ" altLang="cs-CZ" sz="2400" dirty="0" smtClean="0">
                <a:cs typeface="Arial" panose="020B0604020202020204" pitchFamily="34" charset="0"/>
              </a:rPr>
              <a:t>)</a:t>
            </a:r>
          </a:p>
          <a:p>
            <a:pPr algn="ctr">
              <a:spcAft>
                <a:spcPct val="0"/>
              </a:spcAft>
            </a:pPr>
            <a:endParaRPr lang="cs-CZ" altLang="cs-CZ" dirty="0">
              <a:cs typeface="Arial" panose="020B0604020202020204" pitchFamily="34" charset="0"/>
            </a:endParaRPr>
          </a:p>
          <a:p>
            <a:pPr marL="0" indent="0" algn="ctr">
              <a:spcAft>
                <a:spcPct val="0"/>
              </a:spcAft>
              <a:buNone/>
            </a:pPr>
            <a:endParaRPr lang="cs-CZ" altLang="cs-CZ" dirty="0">
              <a:cs typeface="Arial" panose="020B0604020202020204" pitchFamily="34" charset="0"/>
            </a:endParaRPr>
          </a:p>
          <a:p>
            <a:pPr marL="0" indent="0">
              <a:buNone/>
            </a:pPr>
            <a:endParaRPr lang="el-GR"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036" y="4866708"/>
            <a:ext cx="2868706" cy="186764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7005" y="439944"/>
            <a:ext cx="2149578" cy="3036498"/>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84" y="439944"/>
            <a:ext cx="2354940" cy="3136780"/>
          </a:xfrm>
          <a:prstGeom prst="rect">
            <a:avLst/>
          </a:prstGeom>
        </p:spPr>
      </p:pic>
    </p:spTree>
    <p:extLst>
      <p:ext uri="{BB962C8B-B14F-4D97-AF65-F5344CB8AC3E}">
        <p14:creationId xmlns:p14="http://schemas.microsoft.com/office/powerpoint/2010/main" val="20306381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638355"/>
            <a:ext cx="10515600" cy="966157"/>
          </a:xfrm>
        </p:spPr>
        <p:txBody>
          <a:bodyPr>
            <a:normAutofit/>
          </a:bodyPr>
          <a:lstStyle/>
          <a:p>
            <a:pPr algn="ctr"/>
            <a:r>
              <a:rPr lang="cs-CZ" b="1" dirty="0" smtClean="0"/>
              <a:t>Sentimentalismus</a:t>
            </a:r>
            <a:endParaRPr lang="el-GR" b="1" dirty="0"/>
          </a:p>
        </p:txBody>
      </p:sp>
      <p:sp>
        <p:nvSpPr>
          <p:cNvPr id="3" name="Zástupný symbol pro obsah 2"/>
          <p:cNvSpPr>
            <a:spLocks noGrp="1"/>
          </p:cNvSpPr>
          <p:nvPr>
            <p:ph idx="1"/>
          </p:nvPr>
        </p:nvSpPr>
        <p:spPr/>
        <p:txBody>
          <a:bodyPr>
            <a:normAutofit/>
          </a:bodyPr>
          <a:lstStyle/>
          <a:p>
            <a:pPr algn="ctr">
              <a:spcAft>
                <a:spcPct val="0"/>
              </a:spcAft>
            </a:pPr>
            <a:r>
              <a:rPr lang="cs-CZ" altLang="cs-CZ" b="1" dirty="0" smtClean="0">
                <a:cs typeface="Arial" panose="020B0604020202020204" pitchFamily="34" charset="0"/>
              </a:rPr>
              <a:t>součást preromantismu</a:t>
            </a:r>
            <a:endParaRPr lang="cs-CZ" altLang="cs-CZ" b="1" dirty="0">
              <a:cs typeface="Arial" panose="020B0604020202020204" pitchFamily="34" charset="0"/>
            </a:endParaRPr>
          </a:p>
          <a:p>
            <a:pPr algn="ctr">
              <a:spcAft>
                <a:spcPct val="0"/>
              </a:spcAft>
            </a:pPr>
            <a:endParaRPr lang="cs-CZ" altLang="cs-CZ" b="1" dirty="0">
              <a:cs typeface="Arial" panose="020B0604020202020204" pitchFamily="34" charset="0"/>
            </a:endParaRPr>
          </a:p>
          <a:p>
            <a:pPr algn="ctr">
              <a:spcAft>
                <a:spcPct val="0"/>
              </a:spcAft>
            </a:pPr>
            <a:r>
              <a:rPr lang="cs-CZ" altLang="cs-CZ" dirty="0" smtClean="0">
                <a:cs typeface="Arial" panose="020B0604020202020204" pitchFamily="34" charset="0"/>
              </a:rPr>
              <a:t>Jeho </a:t>
            </a:r>
            <a:r>
              <a:rPr lang="cs-CZ" altLang="cs-CZ" dirty="0">
                <a:cs typeface="Arial" panose="020B0604020202020204" pitchFamily="34" charset="0"/>
              </a:rPr>
              <a:t>základní premisou je </a:t>
            </a:r>
            <a:r>
              <a:rPr lang="cs-CZ" altLang="cs-CZ" dirty="0" err="1">
                <a:cs typeface="Arial" panose="020B0604020202020204" pitchFamily="34" charset="0"/>
              </a:rPr>
              <a:t>Lockova</a:t>
            </a:r>
            <a:r>
              <a:rPr lang="cs-CZ" altLang="cs-CZ" dirty="0">
                <a:cs typeface="Arial" panose="020B0604020202020204" pitchFamily="34" charset="0"/>
              </a:rPr>
              <a:t> myšlenka, že pravdivý obraz vnějšího </a:t>
            </a:r>
            <a:r>
              <a:rPr lang="cs-CZ" altLang="cs-CZ" dirty="0" smtClean="0">
                <a:cs typeface="Arial" panose="020B0604020202020204" pitchFamily="34" charset="0"/>
              </a:rPr>
              <a:t>světa </a:t>
            </a:r>
            <a:r>
              <a:rPr lang="cs-CZ" altLang="cs-CZ" dirty="0">
                <a:cs typeface="Arial" panose="020B0604020202020204" pitchFamily="34" charset="0"/>
              </a:rPr>
              <a:t>tkví v lidském vědomí a </a:t>
            </a:r>
            <a:r>
              <a:rPr lang="cs-CZ" altLang="cs-CZ" dirty="0" smtClean="0">
                <a:cs typeface="Arial" panose="020B0604020202020204" pitchFamily="34" charset="0"/>
              </a:rPr>
              <a:t>nevědomí, </a:t>
            </a:r>
            <a:r>
              <a:rPr lang="cs-CZ" altLang="cs-CZ" dirty="0">
                <a:cs typeface="Arial" panose="020B0604020202020204" pitchFamily="34" charset="0"/>
              </a:rPr>
              <a:t>ne ve vnějším světě samém. </a:t>
            </a:r>
          </a:p>
          <a:p>
            <a:pPr algn="ctr">
              <a:spcAft>
                <a:spcPct val="0"/>
              </a:spcAft>
            </a:pPr>
            <a:r>
              <a:rPr lang="cs-CZ" altLang="cs-CZ" dirty="0">
                <a:cs typeface="Arial" panose="020B0604020202020204" pitchFamily="34" charset="0"/>
              </a:rPr>
              <a:t>Z toho sentimentalisté vyvozovali, že všechno konání  je podřízené subjektu. </a:t>
            </a:r>
            <a:endParaRPr lang="cs-CZ" altLang="cs-CZ" dirty="0" smtClean="0">
              <a:cs typeface="Arial" panose="020B0604020202020204" pitchFamily="34" charset="0"/>
            </a:endParaRPr>
          </a:p>
          <a:p>
            <a:pPr algn="ctr">
              <a:spcAft>
                <a:spcPct val="0"/>
              </a:spcAft>
            </a:pPr>
            <a:r>
              <a:rPr lang="cs-CZ" altLang="cs-CZ" dirty="0" smtClean="0">
                <a:cs typeface="Arial" panose="020B0604020202020204" pitchFamily="34" charset="0"/>
              </a:rPr>
              <a:t>Lidský cit je kritériem hodnoty člověka</a:t>
            </a:r>
            <a:endParaRPr lang="cs-CZ" altLang="cs-CZ" dirty="0">
              <a:cs typeface="Arial" panose="020B0604020202020204" pitchFamily="34" charset="0"/>
            </a:endParaRPr>
          </a:p>
          <a:p>
            <a:pPr algn="ctr">
              <a:spcAft>
                <a:spcPct val="0"/>
              </a:spcAft>
            </a:pPr>
            <a:r>
              <a:rPr lang="cs-CZ" altLang="cs-CZ" dirty="0">
                <a:cs typeface="Arial" panose="020B0604020202020204" pitchFamily="34" charset="0"/>
              </a:rPr>
              <a:t>Obrazný život – fantazie </a:t>
            </a:r>
            <a:r>
              <a:rPr lang="cs-CZ" altLang="cs-CZ" dirty="0" smtClean="0">
                <a:cs typeface="Arial" panose="020B0604020202020204" pitchFamily="34" charset="0"/>
              </a:rPr>
              <a:t>je více </a:t>
            </a:r>
            <a:r>
              <a:rPr lang="cs-CZ" altLang="cs-CZ" dirty="0">
                <a:cs typeface="Arial" panose="020B0604020202020204" pitchFamily="34" charset="0"/>
              </a:rPr>
              <a:t>než </a:t>
            </a:r>
            <a:r>
              <a:rPr lang="cs-CZ" altLang="cs-CZ" dirty="0" smtClean="0">
                <a:cs typeface="Arial" panose="020B0604020202020204" pitchFamily="34" charset="0"/>
              </a:rPr>
              <a:t>skutečnost.</a:t>
            </a:r>
            <a:endParaRPr lang="cs-CZ" altLang="cs-CZ" dirty="0">
              <a:cs typeface="Arial" panose="020B0604020202020204" pitchFamily="34" charset="0"/>
            </a:endParaRPr>
          </a:p>
          <a:p>
            <a:pPr algn="ctr">
              <a:lnSpc>
                <a:spcPct val="102000"/>
              </a:lnSpc>
              <a:spcAft>
                <a:spcPct val="0"/>
              </a:spcAft>
            </a:pPr>
            <a:endParaRPr lang="cs-CZ" altLang="cs-CZ" b="1" dirty="0">
              <a:latin typeface="Calibri" panose="020F050202020403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3509655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Romantismus</a:t>
            </a:r>
            <a:r>
              <a:rPr lang="cs-CZ" dirty="0" smtClean="0"/>
              <a:t> – obecná charakteristika</a:t>
            </a:r>
            <a:endParaRPr lang="el-GR" dirty="0"/>
          </a:p>
        </p:txBody>
      </p:sp>
      <p:sp>
        <p:nvSpPr>
          <p:cNvPr id="3" name="Zástupný symbol pro obsah 2"/>
          <p:cNvSpPr>
            <a:spLocks noGrp="1"/>
          </p:cNvSpPr>
          <p:nvPr>
            <p:ph idx="1"/>
          </p:nvPr>
        </p:nvSpPr>
        <p:spPr/>
        <p:txBody>
          <a:bodyPr>
            <a:normAutofit fontScale="77500" lnSpcReduction="20000"/>
          </a:bodyPr>
          <a:lstStyle/>
          <a:p>
            <a:pPr>
              <a:spcAft>
                <a:spcPct val="0"/>
              </a:spcAft>
            </a:pPr>
            <a:r>
              <a:rPr lang="cs-CZ" altLang="cs-CZ" dirty="0">
                <a:cs typeface="Arial" panose="020B0604020202020204" pitchFamily="34" charset="0"/>
              </a:rPr>
              <a:t>konec 18. století – 1. polovina 19. st.</a:t>
            </a:r>
          </a:p>
          <a:p>
            <a:pPr>
              <a:spcAft>
                <a:spcPct val="0"/>
              </a:spcAft>
            </a:pPr>
            <a:r>
              <a:rPr lang="cs-CZ" altLang="cs-CZ" dirty="0" smtClean="0">
                <a:cs typeface="Arial" panose="020B0604020202020204" pitchFamily="34" charset="0"/>
              </a:rPr>
              <a:t>formování </a:t>
            </a:r>
            <a:r>
              <a:rPr lang="cs-CZ" altLang="cs-CZ" dirty="0">
                <a:cs typeface="Arial" panose="020B0604020202020204" pitchFamily="34" charset="0"/>
              </a:rPr>
              <a:t>národního povědomí „malých národů“, osvobozenecká hnutí</a:t>
            </a:r>
          </a:p>
          <a:p>
            <a:pPr>
              <a:spcAft>
                <a:spcPct val="0"/>
              </a:spcAft>
            </a:pPr>
            <a:r>
              <a:rPr lang="cs-CZ" altLang="cs-CZ" dirty="0" smtClean="0">
                <a:cs typeface="Calibri" panose="020F0502020204030204" pitchFamily="34" charset="0"/>
              </a:rPr>
              <a:t>klasicismus</a:t>
            </a:r>
            <a:r>
              <a:rPr lang="cs-CZ" altLang="cs-CZ" dirty="0">
                <a:cs typeface="Calibri" panose="020F0502020204030204" pitchFamily="34" charset="0"/>
              </a:rPr>
              <a:t>, osvícenský didaktismus a racionalismus</a:t>
            </a:r>
            <a:r>
              <a:rPr lang="cs-CZ" altLang="cs-CZ" dirty="0">
                <a:cs typeface="Arial" panose="020B0604020202020204" pitchFamily="34" charset="0"/>
              </a:rPr>
              <a:t> x </a:t>
            </a:r>
            <a:r>
              <a:rPr lang="cs-CZ" altLang="cs-CZ" dirty="0">
                <a:cs typeface="Calibri" panose="020F0502020204030204" pitchFamily="34" charset="0"/>
              </a:rPr>
              <a:t>obrazotvornost a citovost</a:t>
            </a:r>
          </a:p>
          <a:p>
            <a:pPr>
              <a:spcAft>
                <a:spcPct val="0"/>
              </a:spcAft>
            </a:pPr>
            <a:r>
              <a:rPr lang="cs-CZ" altLang="cs-CZ" dirty="0" smtClean="0">
                <a:cs typeface="Calibri" panose="020F0502020204030204" pitchFamily="34" charset="0"/>
              </a:rPr>
              <a:t>racionalismus </a:t>
            </a:r>
            <a:r>
              <a:rPr lang="cs-CZ" altLang="cs-CZ" dirty="0">
                <a:cs typeface="Calibri" panose="020F0502020204030204" pitchFamily="34" charset="0"/>
              </a:rPr>
              <a:t>x náboženská víra </a:t>
            </a:r>
          </a:p>
          <a:p>
            <a:pPr>
              <a:spcAft>
                <a:spcPct val="0"/>
              </a:spcAft>
            </a:pPr>
            <a:r>
              <a:rPr lang="cs-CZ" altLang="cs-CZ" dirty="0" err="1" smtClean="0">
                <a:cs typeface="Calibri" panose="020F0502020204030204" pitchFamily="34" charset="0"/>
              </a:rPr>
              <a:t>mimésis</a:t>
            </a:r>
            <a:r>
              <a:rPr lang="cs-CZ" altLang="cs-CZ" dirty="0" smtClean="0">
                <a:cs typeface="Calibri" panose="020F0502020204030204" pitchFamily="34" charset="0"/>
              </a:rPr>
              <a:t> </a:t>
            </a:r>
            <a:r>
              <a:rPr lang="cs-CZ" altLang="cs-CZ" dirty="0">
                <a:cs typeface="Calibri" panose="020F0502020204030204" pitchFamily="34" charset="0"/>
              </a:rPr>
              <a:t>(nápodoba vzorů) x fantazie a inspirace</a:t>
            </a:r>
          </a:p>
          <a:p>
            <a:pPr>
              <a:spcAft>
                <a:spcPct val="0"/>
              </a:spcAft>
            </a:pPr>
            <a:endParaRPr lang="cs-CZ" altLang="cs-CZ" dirty="0">
              <a:cs typeface="Calibri" panose="020F0502020204030204" pitchFamily="34" charset="0"/>
            </a:endParaRPr>
          </a:p>
          <a:p>
            <a:pPr>
              <a:spcAft>
                <a:spcPct val="0"/>
              </a:spcAft>
            </a:pPr>
            <a:r>
              <a:rPr lang="cs-CZ" altLang="cs-CZ" b="1" dirty="0">
                <a:cs typeface="Calibri" panose="020F0502020204030204" pitchFamily="34" charset="0"/>
              </a:rPr>
              <a:t>René </a:t>
            </a:r>
            <a:r>
              <a:rPr lang="cs-CZ" altLang="cs-CZ" b="1" dirty="0" err="1">
                <a:cs typeface="Calibri" panose="020F0502020204030204" pitchFamily="34" charset="0"/>
              </a:rPr>
              <a:t>Wellek</a:t>
            </a:r>
            <a:r>
              <a:rPr lang="cs-CZ" altLang="cs-CZ" b="1" dirty="0">
                <a:cs typeface="Calibri" panose="020F0502020204030204" pitchFamily="34" charset="0"/>
              </a:rPr>
              <a:t>: </a:t>
            </a:r>
            <a:r>
              <a:rPr lang="cs-CZ" altLang="cs-CZ" dirty="0">
                <a:cs typeface="Calibri" panose="020F0502020204030204" pitchFamily="34" charset="0"/>
              </a:rPr>
              <a:t>„</a:t>
            </a:r>
            <a:r>
              <a:rPr lang="en-US" altLang="cs-CZ" dirty="0">
                <a:cs typeface="Calibri" panose="020F0502020204030204" pitchFamily="34" charset="0"/>
              </a:rPr>
              <a:t>[...]</a:t>
            </a:r>
            <a:r>
              <a:rPr lang="cs-CZ" altLang="cs-CZ" dirty="0" err="1">
                <a:cs typeface="Calibri" panose="020F0502020204030204" pitchFamily="34" charset="0"/>
              </a:rPr>
              <a:t>the</a:t>
            </a:r>
            <a:r>
              <a:rPr lang="cs-CZ" altLang="cs-CZ" dirty="0">
                <a:cs typeface="Calibri" panose="020F0502020204030204" pitchFamily="34" charset="0"/>
              </a:rPr>
              <a:t> </a:t>
            </a:r>
            <a:r>
              <a:rPr lang="cs-CZ" altLang="cs-CZ" dirty="0" err="1">
                <a:cs typeface="Calibri" panose="020F0502020204030204" pitchFamily="34" charset="0"/>
              </a:rPr>
              <a:t>following</a:t>
            </a:r>
            <a:r>
              <a:rPr lang="cs-CZ" altLang="cs-CZ" dirty="0">
                <a:cs typeface="Calibri" panose="020F0502020204030204" pitchFamily="34" charset="0"/>
              </a:rPr>
              <a:t> </a:t>
            </a:r>
            <a:r>
              <a:rPr lang="cs-CZ" altLang="cs-CZ" dirty="0" err="1">
                <a:cs typeface="Calibri" panose="020F0502020204030204" pitchFamily="34" charset="0"/>
              </a:rPr>
              <a:t>three</a:t>
            </a:r>
            <a:r>
              <a:rPr lang="cs-CZ" altLang="cs-CZ" dirty="0">
                <a:cs typeface="Calibri" panose="020F0502020204030204" pitchFamily="34" charset="0"/>
              </a:rPr>
              <a:t> </a:t>
            </a:r>
            <a:r>
              <a:rPr lang="cs-CZ" altLang="cs-CZ" dirty="0" err="1">
                <a:cs typeface="Calibri" panose="020F0502020204030204" pitchFamily="34" charset="0"/>
              </a:rPr>
              <a:t>criteria</a:t>
            </a:r>
            <a:r>
              <a:rPr lang="cs-CZ" altLang="cs-CZ" dirty="0">
                <a:cs typeface="Calibri" panose="020F0502020204030204" pitchFamily="34" charset="0"/>
              </a:rPr>
              <a:t> </a:t>
            </a:r>
            <a:r>
              <a:rPr lang="cs-CZ" altLang="cs-CZ" dirty="0" err="1">
                <a:cs typeface="Calibri" panose="020F0502020204030204" pitchFamily="34" charset="0"/>
              </a:rPr>
              <a:t>should</a:t>
            </a:r>
            <a:r>
              <a:rPr lang="cs-CZ" altLang="cs-CZ" dirty="0">
                <a:cs typeface="Calibri" panose="020F0502020204030204" pitchFamily="34" charset="0"/>
              </a:rPr>
              <a:t> </a:t>
            </a:r>
            <a:r>
              <a:rPr lang="cs-CZ" altLang="cs-CZ" dirty="0" err="1">
                <a:cs typeface="Calibri" panose="020F0502020204030204" pitchFamily="34" charset="0"/>
              </a:rPr>
              <a:t>be</a:t>
            </a:r>
            <a:r>
              <a:rPr lang="cs-CZ" altLang="cs-CZ" dirty="0">
                <a:cs typeface="Calibri" panose="020F0502020204030204" pitchFamily="34" charset="0"/>
              </a:rPr>
              <a:t> </a:t>
            </a:r>
            <a:r>
              <a:rPr lang="cs-CZ" altLang="cs-CZ" dirty="0" err="1">
                <a:cs typeface="Calibri" panose="020F0502020204030204" pitchFamily="34" charset="0"/>
              </a:rPr>
              <a:t>particulary</a:t>
            </a:r>
            <a:r>
              <a:rPr lang="cs-CZ" altLang="cs-CZ" dirty="0">
                <a:cs typeface="Calibri" panose="020F0502020204030204" pitchFamily="34" charset="0"/>
              </a:rPr>
              <a:t> </a:t>
            </a:r>
            <a:r>
              <a:rPr lang="cs-CZ" altLang="cs-CZ" dirty="0" err="1">
                <a:cs typeface="Calibri" panose="020F0502020204030204" pitchFamily="34" charset="0"/>
              </a:rPr>
              <a:t>convincing</a:t>
            </a:r>
            <a:r>
              <a:rPr lang="cs-CZ" altLang="cs-CZ" dirty="0">
                <a:cs typeface="Calibri" panose="020F0502020204030204" pitchFamily="34" charset="0"/>
              </a:rPr>
              <a:t>, </a:t>
            </a:r>
          </a:p>
          <a:p>
            <a:pPr>
              <a:spcAft>
                <a:spcPct val="0"/>
              </a:spcAft>
            </a:pPr>
            <a:r>
              <a:rPr lang="cs-CZ" altLang="cs-CZ" dirty="0" err="1">
                <a:cs typeface="Calibri" panose="020F0502020204030204" pitchFamily="34" charset="0"/>
              </a:rPr>
              <a:t>since</a:t>
            </a:r>
            <a:r>
              <a:rPr lang="cs-CZ" altLang="cs-CZ" dirty="0">
                <a:cs typeface="Calibri" panose="020F0502020204030204" pitchFamily="34" charset="0"/>
              </a:rPr>
              <a:t> </a:t>
            </a:r>
            <a:r>
              <a:rPr lang="cs-CZ" altLang="cs-CZ" dirty="0" err="1">
                <a:cs typeface="Calibri" panose="020F0502020204030204" pitchFamily="34" charset="0"/>
              </a:rPr>
              <a:t>each</a:t>
            </a:r>
            <a:r>
              <a:rPr lang="cs-CZ" altLang="cs-CZ" dirty="0">
                <a:cs typeface="Calibri" panose="020F0502020204030204" pitchFamily="34" charset="0"/>
              </a:rPr>
              <a:t> </a:t>
            </a:r>
            <a:r>
              <a:rPr lang="cs-CZ" altLang="cs-CZ" dirty="0" err="1">
                <a:cs typeface="Calibri" panose="020F0502020204030204" pitchFamily="34" charset="0"/>
              </a:rPr>
              <a:t>is</a:t>
            </a:r>
            <a:r>
              <a:rPr lang="cs-CZ" altLang="cs-CZ" dirty="0">
                <a:cs typeface="Calibri" panose="020F0502020204030204" pitchFamily="34" charset="0"/>
              </a:rPr>
              <a:t> </a:t>
            </a:r>
            <a:r>
              <a:rPr lang="cs-CZ" altLang="cs-CZ" dirty="0" err="1">
                <a:cs typeface="Calibri" panose="020F0502020204030204" pitchFamily="34" charset="0"/>
              </a:rPr>
              <a:t>central</a:t>
            </a:r>
            <a:r>
              <a:rPr lang="cs-CZ" altLang="cs-CZ" dirty="0">
                <a:cs typeface="Calibri" panose="020F0502020204030204" pitchFamily="34" charset="0"/>
              </a:rPr>
              <a:t> </a:t>
            </a:r>
            <a:r>
              <a:rPr lang="cs-CZ" altLang="cs-CZ" dirty="0" err="1">
                <a:cs typeface="Calibri" panose="020F0502020204030204" pitchFamily="34" charset="0"/>
              </a:rPr>
              <a:t>for</a:t>
            </a:r>
            <a:r>
              <a:rPr lang="cs-CZ" altLang="cs-CZ" dirty="0">
                <a:cs typeface="Calibri" panose="020F0502020204030204" pitchFamily="34" charset="0"/>
              </a:rPr>
              <a:t> </a:t>
            </a:r>
            <a:r>
              <a:rPr lang="cs-CZ" altLang="cs-CZ" dirty="0" err="1">
                <a:cs typeface="Calibri" panose="020F0502020204030204" pitchFamily="34" charset="0"/>
              </a:rPr>
              <a:t>one</a:t>
            </a:r>
            <a:r>
              <a:rPr lang="cs-CZ" altLang="cs-CZ" dirty="0">
                <a:cs typeface="Calibri" panose="020F0502020204030204" pitchFamily="34" charset="0"/>
              </a:rPr>
              <a:t> </a:t>
            </a:r>
            <a:r>
              <a:rPr lang="cs-CZ" altLang="cs-CZ" dirty="0" err="1">
                <a:cs typeface="Calibri" panose="020F0502020204030204" pitchFamily="34" charset="0"/>
              </a:rPr>
              <a:t>aspect</a:t>
            </a:r>
            <a:r>
              <a:rPr lang="cs-CZ" altLang="cs-CZ" dirty="0">
                <a:cs typeface="Calibri" panose="020F0502020204030204" pitchFamily="34" charset="0"/>
              </a:rPr>
              <a:t> </a:t>
            </a:r>
            <a:r>
              <a:rPr lang="cs-CZ" altLang="cs-CZ" dirty="0" err="1">
                <a:cs typeface="Calibri" panose="020F0502020204030204" pitchFamily="34" charset="0"/>
              </a:rPr>
              <a:t>of</a:t>
            </a:r>
            <a:r>
              <a:rPr lang="cs-CZ" altLang="cs-CZ" dirty="0">
                <a:cs typeface="Calibri" panose="020F0502020204030204" pitchFamily="34" charset="0"/>
              </a:rPr>
              <a:t> </a:t>
            </a:r>
            <a:r>
              <a:rPr lang="cs-CZ" altLang="cs-CZ" dirty="0" err="1">
                <a:cs typeface="Calibri" panose="020F0502020204030204" pitchFamily="34" charset="0"/>
              </a:rPr>
              <a:t>the</a:t>
            </a:r>
            <a:r>
              <a:rPr lang="cs-CZ" altLang="cs-CZ" dirty="0">
                <a:cs typeface="Calibri" panose="020F0502020204030204" pitchFamily="34" charset="0"/>
              </a:rPr>
              <a:t> </a:t>
            </a:r>
            <a:r>
              <a:rPr lang="cs-CZ" altLang="cs-CZ" dirty="0" err="1">
                <a:cs typeface="Calibri" panose="020F0502020204030204" pitchFamily="34" charset="0"/>
              </a:rPr>
              <a:t>practise</a:t>
            </a:r>
            <a:r>
              <a:rPr lang="cs-CZ" altLang="cs-CZ" dirty="0">
                <a:cs typeface="Calibri" panose="020F0502020204030204" pitchFamily="34" charset="0"/>
              </a:rPr>
              <a:t> </a:t>
            </a:r>
            <a:r>
              <a:rPr lang="cs-CZ" altLang="cs-CZ" dirty="0" err="1">
                <a:cs typeface="Calibri" panose="020F0502020204030204" pitchFamily="34" charset="0"/>
              </a:rPr>
              <a:t>of</a:t>
            </a:r>
            <a:r>
              <a:rPr lang="cs-CZ" altLang="cs-CZ" dirty="0">
                <a:cs typeface="Calibri" panose="020F0502020204030204" pitchFamily="34" charset="0"/>
              </a:rPr>
              <a:t> </a:t>
            </a:r>
            <a:r>
              <a:rPr lang="cs-CZ" altLang="cs-CZ" dirty="0" err="1">
                <a:cs typeface="Calibri" panose="020F0502020204030204" pitchFamily="34" charset="0"/>
              </a:rPr>
              <a:t>literature</a:t>
            </a:r>
            <a:r>
              <a:rPr lang="cs-CZ" altLang="cs-CZ" dirty="0">
                <a:cs typeface="Calibri" panose="020F0502020204030204" pitchFamily="34" charset="0"/>
              </a:rPr>
              <a:t>: </a:t>
            </a:r>
          </a:p>
          <a:p>
            <a:pPr>
              <a:spcAft>
                <a:spcPct val="0"/>
              </a:spcAft>
            </a:pPr>
            <a:r>
              <a:rPr lang="cs-CZ" altLang="cs-CZ" b="1" dirty="0" err="1">
                <a:cs typeface="Calibri" panose="020F0502020204030204" pitchFamily="34" charset="0"/>
              </a:rPr>
              <a:t>imagination</a:t>
            </a:r>
            <a:r>
              <a:rPr lang="cs-CZ" altLang="cs-CZ" dirty="0">
                <a:cs typeface="Calibri" panose="020F0502020204030204" pitchFamily="34" charset="0"/>
              </a:rPr>
              <a:t> </a:t>
            </a:r>
            <a:r>
              <a:rPr lang="cs-CZ" altLang="cs-CZ" dirty="0" err="1">
                <a:cs typeface="Calibri" panose="020F0502020204030204" pitchFamily="34" charset="0"/>
              </a:rPr>
              <a:t>for</a:t>
            </a:r>
            <a:r>
              <a:rPr lang="cs-CZ" altLang="cs-CZ" dirty="0">
                <a:cs typeface="Calibri" panose="020F0502020204030204" pitchFamily="34" charset="0"/>
              </a:rPr>
              <a:t> </a:t>
            </a:r>
            <a:r>
              <a:rPr lang="cs-CZ" altLang="cs-CZ" dirty="0" err="1">
                <a:cs typeface="Calibri" panose="020F0502020204030204" pitchFamily="34" charset="0"/>
              </a:rPr>
              <a:t>the</a:t>
            </a:r>
            <a:r>
              <a:rPr lang="cs-CZ" altLang="cs-CZ" dirty="0">
                <a:cs typeface="Calibri" panose="020F0502020204030204" pitchFamily="34" charset="0"/>
              </a:rPr>
              <a:t> </a:t>
            </a:r>
            <a:r>
              <a:rPr lang="cs-CZ" altLang="cs-CZ" dirty="0" err="1">
                <a:cs typeface="Calibri" panose="020F0502020204030204" pitchFamily="34" charset="0"/>
              </a:rPr>
              <a:t>view</a:t>
            </a:r>
            <a:r>
              <a:rPr lang="cs-CZ" altLang="cs-CZ" dirty="0">
                <a:cs typeface="Calibri" panose="020F0502020204030204" pitchFamily="34" charset="0"/>
              </a:rPr>
              <a:t> </a:t>
            </a:r>
            <a:r>
              <a:rPr lang="cs-CZ" altLang="cs-CZ" dirty="0" err="1">
                <a:cs typeface="Calibri" panose="020F0502020204030204" pitchFamily="34" charset="0"/>
              </a:rPr>
              <a:t>of</a:t>
            </a:r>
            <a:r>
              <a:rPr lang="cs-CZ" altLang="cs-CZ" dirty="0">
                <a:cs typeface="Calibri" panose="020F0502020204030204" pitchFamily="34" charset="0"/>
              </a:rPr>
              <a:t> </a:t>
            </a:r>
            <a:r>
              <a:rPr lang="cs-CZ" altLang="cs-CZ" dirty="0" err="1">
                <a:cs typeface="Calibri" panose="020F0502020204030204" pitchFamily="34" charset="0"/>
              </a:rPr>
              <a:t>poetry</a:t>
            </a:r>
            <a:r>
              <a:rPr lang="cs-CZ" altLang="cs-CZ" dirty="0">
                <a:cs typeface="Calibri" panose="020F0502020204030204" pitchFamily="34" charset="0"/>
              </a:rPr>
              <a:t> (způsob tvorby)</a:t>
            </a:r>
          </a:p>
          <a:p>
            <a:pPr>
              <a:spcAft>
                <a:spcPct val="0"/>
              </a:spcAft>
            </a:pPr>
            <a:r>
              <a:rPr lang="cs-CZ" altLang="cs-CZ" b="1" dirty="0" err="1">
                <a:cs typeface="Calibri" panose="020F0502020204030204" pitchFamily="34" charset="0"/>
              </a:rPr>
              <a:t>nature</a:t>
            </a:r>
            <a:r>
              <a:rPr lang="cs-CZ" altLang="cs-CZ" dirty="0">
                <a:cs typeface="Calibri" panose="020F0502020204030204" pitchFamily="34" charset="0"/>
              </a:rPr>
              <a:t> </a:t>
            </a:r>
            <a:r>
              <a:rPr lang="cs-CZ" altLang="cs-CZ" dirty="0" err="1">
                <a:cs typeface="Calibri" panose="020F0502020204030204" pitchFamily="34" charset="0"/>
              </a:rPr>
              <a:t>for</a:t>
            </a:r>
            <a:r>
              <a:rPr lang="cs-CZ" altLang="cs-CZ" dirty="0">
                <a:cs typeface="Calibri" panose="020F0502020204030204" pitchFamily="34" charset="0"/>
              </a:rPr>
              <a:t> </a:t>
            </a:r>
            <a:r>
              <a:rPr lang="cs-CZ" altLang="cs-CZ" dirty="0" err="1">
                <a:cs typeface="Calibri" panose="020F0502020204030204" pitchFamily="34" charset="0"/>
              </a:rPr>
              <a:t>the</a:t>
            </a:r>
            <a:r>
              <a:rPr lang="cs-CZ" altLang="cs-CZ" dirty="0">
                <a:cs typeface="Calibri" panose="020F0502020204030204" pitchFamily="34" charset="0"/>
              </a:rPr>
              <a:t> </a:t>
            </a:r>
            <a:r>
              <a:rPr lang="cs-CZ" altLang="cs-CZ" dirty="0" err="1">
                <a:cs typeface="Calibri" panose="020F0502020204030204" pitchFamily="34" charset="0"/>
              </a:rPr>
              <a:t>view</a:t>
            </a:r>
            <a:r>
              <a:rPr lang="cs-CZ" altLang="cs-CZ" dirty="0">
                <a:cs typeface="Calibri" panose="020F0502020204030204" pitchFamily="34" charset="0"/>
              </a:rPr>
              <a:t> </a:t>
            </a:r>
            <a:r>
              <a:rPr lang="cs-CZ" altLang="cs-CZ" dirty="0" err="1">
                <a:cs typeface="Calibri" panose="020F0502020204030204" pitchFamily="34" charset="0"/>
              </a:rPr>
              <a:t>of</a:t>
            </a:r>
            <a:r>
              <a:rPr lang="cs-CZ" altLang="cs-CZ" dirty="0">
                <a:cs typeface="Calibri" panose="020F0502020204030204" pitchFamily="34" charset="0"/>
              </a:rPr>
              <a:t> </a:t>
            </a:r>
            <a:r>
              <a:rPr lang="cs-CZ" altLang="cs-CZ" dirty="0" err="1">
                <a:cs typeface="Calibri" panose="020F0502020204030204" pitchFamily="34" charset="0"/>
              </a:rPr>
              <a:t>the</a:t>
            </a:r>
            <a:r>
              <a:rPr lang="cs-CZ" altLang="cs-CZ" dirty="0">
                <a:cs typeface="Calibri" panose="020F0502020204030204" pitchFamily="34" charset="0"/>
              </a:rPr>
              <a:t> </a:t>
            </a:r>
            <a:r>
              <a:rPr lang="cs-CZ" altLang="cs-CZ" dirty="0" err="1">
                <a:cs typeface="Calibri" panose="020F0502020204030204" pitchFamily="34" charset="0"/>
              </a:rPr>
              <a:t>world</a:t>
            </a:r>
            <a:r>
              <a:rPr lang="cs-CZ" altLang="cs-CZ" dirty="0">
                <a:cs typeface="Calibri" panose="020F0502020204030204" pitchFamily="34" charset="0"/>
              </a:rPr>
              <a:t> (způsob ztvárnění)</a:t>
            </a:r>
          </a:p>
          <a:p>
            <a:pPr>
              <a:spcAft>
                <a:spcPct val="0"/>
              </a:spcAft>
            </a:pPr>
            <a:r>
              <a:rPr lang="cs-CZ" altLang="cs-CZ" dirty="0">
                <a:cs typeface="Calibri" panose="020F0502020204030204" pitchFamily="34" charset="0"/>
              </a:rPr>
              <a:t>and </a:t>
            </a:r>
            <a:r>
              <a:rPr lang="cs-CZ" altLang="cs-CZ" b="1" dirty="0">
                <a:cs typeface="Calibri" panose="020F0502020204030204" pitchFamily="34" charset="0"/>
              </a:rPr>
              <a:t>symbol</a:t>
            </a:r>
            <a:r>
              <a:rPr lang="cs-CZ" altLang="cs-CZ" dirty="0">
                <a:cs typeface="Calibri" panose="020F0502020204030204" pitchFamily="34" charset="0"/>
              </a:rPr>
              <a:t> and </a:t>
            </a:r>
            <a:r>
              <a:rPr lang="cs-CZ" altLang="cs-CZ" b="1" dirty="0">
                <a:cs typeface="Calibri" panose="020F0502020204030204" pitchFamily="34" charset="0"/>
              </a:rPr>
              <a:t>myth</a:t>
            </a:r>
            <a:r>
              <a:rPr lang="cs-CZ" altLang="cs-CZ" dirty="0">
                <a:cs typeface="Calibri" panose="020F0502020204030204" pitchFamily="34" charset="0"/>
              </a:rPr>
              <a:t> </a:t>
            </a:r>
            <a:r>
              <a:rPr lang="cs-CZ" altLang="cs-CZ" dirty="0" err="1">
                <a:cs typeface="Calibri" panose="020F0502020204030204" pitchFamily="34" charset="0"/>
              </a:rPr>
              <a:t>for</a:t>
            </a:r>
            <a:r>
              <a:rPr lang="cs-CZ" altLang="cs-CZ" dirty="0">
                <a:cs typeface="Calibri" panose="020F0502020204030204" pitchFamily="34" charset="0"/>
              </a:rPr>
              <a:t> </a:t>
            </a:r>
            <a:r>
              <a:rPr lang="cs-CZ" altLang="cs-CZ" dirty="0" err="1">
                <a:cs typeface="Calibri" panose="020F0502020204030204" pitchFamily="34" charset="0"/>
              </a:rPr>
              <a:t>poetic</a:t>
            </a:r>
            <a:r>
              <a:rPr lang="cs-CZ" altLang="cs-CZ" dirty="0">
                <a:cs typeface="Calibri" panose="020F0502020204030204" pitchFamily="34" charset="0"/>
              </a:rPr>
              <a:t> style.“</a:t>
            </a:r>
          </a:p>
          <a:p>
            <a:pPr algn="ctr">
              <a:spcAft>
                <a:spcPct val="0"/>
              </a:spcAft>
            </a:pPr>
            <a:r>
              <a:rPr lang="cs-CZ" altLang="cs-CZ" sz="2400" dirty="0">
                <a:cs typeface="Arial" panose="020B0604020202020204" pitchFamily="34" charset="0"/>
              </a:rPr>
              <a:t>-  </a:t>
            </a:r>
          </a:p>
          <a:p>
            <a:pPr marL="0" indent="0">
              <a:buNone/>
            </a:pPr>
            <a:endParaRPr lang="el-GR" dirty="0"/>
          </a:p>
        </p:txBody>
      </p:sp>
    </p:spTree>
    <p:extLst>
      <p:ext uri="{BB962C8B-B14F-4D97-AF65-F5344CB8AC3E}">
        <p14:creationId xmlns:p14="http://schemas.microsoft.com/office/powerpoint/2010/main" val="3635974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altLang="cs-CZ" b="1" dirty="0"/>
              <a:t>Παλα</a:t>
            </a:r>
            <a:r>
              <a:rPr lang="cs-CZ" altLang="cs-CZ" b="1" dirty="0" err="1"/>
              <a:t>ιά</a:t>
            </a:r>
            <a:r>
              <a:rPr lang="cs-CZ" altLang="cs-CZ" b="1" dirty="0"/>
              <a:t> α</a:t>
            </a:r>
            <a:r>
              <a:rPr lang="cs-CZ" altLang="cs-CZ" b="1" dirty="0" err="1"/>
              <a:t>θην</a:t>
            </a:r>
            <a:r>
              <a:rPr lang="cs-CZ" altLang="cs-CZ" b="1" dirty="0"/>
              <a:t>αϊκή σχολή</a:t>
            </a:r>
            <a:br>
              <a:rPr lang="cs-CZ" altLang="cs-CZ" b="1" dirty="0"/>
            </a:br>
            <a:r>
              <a:rPr lang="cs-CZ" altLang="cs-CZ" b="1" dirty="0"/>
              <a:t> Α΄ Αθηναϊκή σχολή </a:t>
            </a:r>
            <a:br>
              <a:rPr lang="cs-CZ" altLang="cs-CZ" b="1" dirty="0"/>
            </a:br>
            <a:r>
              <a:rPr lang="cs-CZ" altLang="cs-CZ" b="1" dirty="0"/>
              <a:t>Αθηναϊκή ρομαντική σχολή</a:t>
            </a:r>
            <a:endParaRPr lang="el-GR" dirty="0"/>
          </a:p>
        </p:txBody>
      </p:sp>
      <p:sp>
        <p:nvSpPr>
          <p:cNvPr id="3" name="Zástupný symbol pro obsah 2"/>
          <p:cNvSpPr>
            <a:spLocks noGrp="1"/>
          </p:cNvSpPr>
          <p:nvPr>
            <p:ph idx="1"/>
          </p:nvPr>
        </p:nvSpPr>
        <p:spPr>
          <a:xfrm>
            <a:off x="838200" y="2590799"/>
            <a:ext cx="10515600" cy="3586163"/>
          </a:xfrm>
        </p:spPr>
        <p:txBody>
          <a:bodyPr>
            <a:normAutofit/>
          </a:bodyPr>
          <a:lstStyle/>
          <a:p>
            <a:pPr marL="431800" indent="-323850" algn="ct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t>Πανα</a:t>
            </a:r>
            <a:r>
              <a:rPr lang="cs-CZ" altLang="cs-CZ" dirty="0" err="1"/>
              <a:t>γιώτης</a:t>
            </a:r>
            <a:r>
              <a:rPr lang="cs-CZ" altLang="cs-CZ" dirty="0"/>
              <a:t> </a:t>
            </a:r>
            <a:r>
              <a:rPr lang="cs-CZ" altLang="cs-CZ" dirty="0" err="1"/>
              <a:t>Σούτσος</a:t>
            </a:r>
            <a:r>
              <a:rPr lang="cs-CZ" altLang="cs-CZ" dirty="0"/>
              <a:t> (1806-1868)</a:t>
            </a:r>
          </a:p>
          <a:p>
            <a:pPr marL="431800" indent="-323850" algn="ct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err="1"/>
              <a:t>Αλέξ</a:t>
            </a:r>
            <a:r>
              <a:rPr lang="cs-CZ" altLang="cs-CZ" dirty="0"/>
              <a:t>ανδρος Σούτσος (1803-1863)</a:t>
            </a:r>
          </a:p>
          <a:p>
            <a:pPr marL="431800" indent="-323850" algn="ct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dirty="0"/>
              <a:t>Α. Ρ. Ρα</a:t>
            </a:r>
            <a:r>
              <a:rPr lang="cs-CZ" altLang="cs-CZ" dirty="0" err="1"/>
              <a:t>γκ</a:t>
            </a:r>
            <a:r>
              <a:rPr lang="cs-CZ" altLang="cs-CZ" dirty="0"/>
              <a:t>αβής (1809-1892)</a:t>
            </a:r>
          </a:p>
          <a:p>
            <a:pPr marL="0" indent="0">
              <a:buNone/>
            </a:pPr>
            <a:endParaRPr lang="el-GR" dirty="0"/>
          </a:p>
          <a:p>
            <a:pPr algn="ctr">
              <a:spcAft>
                <a:spcPct val="0"/>
              </a:spcAft>
            </a:pPr>
            <a:r>
              <a:rPr lang="cs-CZ" altLang="cs-CZ" sz="2400" dirty="0" smtClean="0">
                <a:cs typeface="Arial" panose="020B0604020202020204" pitchFamily="34" charset="0"/>
              </a:rPr>
              <a:t>-  </a:t>
            </a:r>
            <a:endParaRPr lang="cs-CZ" altLang="cs-CZ" sz="2400" dirty="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70914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Charakteristické rysy řeckého </a:t>
            </a:r>
            <a:r>
              <a:rPr lang="cs-CZ" dirty="0" err="1" smtClean="0"/>
              <a:t>romant</a:t>
            </a:r>
            <a:r>
              <a:rPr lang="cs-CZ" dirty="0" smtClean="0"/>
              <a:t>. románu</a:t>
            </a:r>
            <a:endParaRPr lang="el-GR" dirty="0"/>
          </a:p>
        </p:txBody>
      </p:sp>
      <p:sp>
        <p:nvSpPr>
          <p:cNvPr id="3" name="Zástupný symbol pro obsah 2"/>
          <p:cNvSpPr>
            <a:spLocks noGrp="1"/>
          </p:cNvSpPr>
          <p:nvPr>
            <p:ph idx="1"/>
          </p:nvPr>
        </p:nvSpPr>
        <p:spPr/>
        <p:txBody>
          <a:bodyPr>
            <a:normAutofit/>
          </a:bodyPr>
          <a:lstStyle/>
          <a:p>
            <a:pPr>
              <a:spcBef>
                <a:spcPts val="500"/>
              </a:spcBef>
              <a:spcAft>
                <a:spcPts val="500"/>
              </a:spcAft>
            </a:pPr>
            <a:r>
              <a:rPr lang="cs-CZ" altLang="cs-CZ" dirty="0">
                <a:cs typeface="Arial" panose="020B0604020202020204" pitchFamily="34" charset="0"/>
              </a:rPr>
              <a:t>román jako žánr převládá (objevují se i povídky)</a:t>
            </a:r>
          </a:p>
          <a:p>
            <a:pPr>
              <a:spcBef>
                <a:spcPts val="500"/>
              </a:spcBef>
              <a:spcAft>
                <a:spcPts val="500"/>
              </a:spcAft>
            </a:pPr>
            <a:r>
              <a:rPr lang="cs-CZ" altLang="cs-CZ" dirty="0" smtClean="0">
                <a:cs typeface="Arial" panose="020B0604020202020204" pitchFamily="34" charset="0"/>
              </a:rPr>
              <a:t>pestrost </a:t>
            </a:r>
            <a:r>
              <a:rPr lang="cs-CZ" altLang="cs-CZ" dirty="0" err="1">
                <a:cs typeface="Arial" panose="020B0604020202020204" pitchFamily="34" charset="0"/>
              </a:rPr>
              <a:t>subžánrů</a:t>
            </a:r>
            <a:r>
              <a:rPr lang="cs-CZ" altLang="cs-CZ" dirty="0">
                <a:cs typeface="Arial" panose="020B0604020202020204" pitchFamily="34" charset="0"/>
              </a:rPr>
              <a:t> (epistolární, historický, </a:t>
            </a:r>
            <a:r>
              <a:rPr lang="cs-CZ" altLang="cs-CZ" dirty="0" err="1">
                <a:cs typeface="Arial" panose="020B0604020202020204" pitchFamily="34" charset="0"/>
              </a:rPr>
              <a:t>pikarský</a:t>
            </a:r>
            <a:r>
              <a:rPr lang="cs-CZ" altLang="cs-CZ" dirty="0">
                <a:cs typeface="Arial" panose="020B0604020202020204" pitchFamily="34" charset="0"/>
              </a:rPr>
              <a:t>, mravoučný)</a:t>
            </a:r>
          </a:p>
          <a:p>
            <a:pPr>
              <a:spcBef>
                <a:spcPts val="500"/>
              </a:spcBef>
              <a:spcAft>
                <a:spcPts val="500"/>
              </a:spcAft>
            </a:pPr>
            <a:r>
              <a:rPr lang="cs-CZ" altLang="cs-CZ" dirty="0" err="1" smtClean="0">
                <a:cs typeface="Arial" panose="020B0604020202020204" pitchFamily="34" charset="0"/>
              </a:rPr>
              <a:t>katharevusa</a:t>
            </a:r>
            <a:r>
              <a:rPr lang="cs-CZ" altLang="cs-CZ" dirty="0" smtClean="0">
                <a:cs typeface="Arial" panose="020B0604020202020204" pitchFamily="34" charset="0"/>
              </a:rPr>
              <a:t> </a:t>
            </a:r>
            <a:r>
              <a:rPr lang="cs-CZ" altLang="cs-CZ" dirty="0">
                <a:cs typeface="Arial" panose="020B0604020202020204" pitchFamily="34" charset="0"/>
              </a:rPr>
              <a:t>(</a:t>
            </a:r>
            <a:r>
              <a:rPr lang="cs-CZ" altLang="cs-CZ" dirty="0" err="1">
                <a:cs typeface="Arial" panose="020B0604020202020204" pitchFamily="34" charset="0"/>
              </a:rPr>
              <a:t>dimotiki</a:t>
            </a:r>
            <a:r>
              <a:rPr lang="cs-CZ" altLang="cs-CZ" dirty="0">
                <a:cs typeface="Arial" panose="020B0604020202020204" pitchFamily="34" charset="0"/>
              </a:rPr>
              <a:t> v dialozích)</a:t>
            </a:r>
          </a:p>
          <a:p>
            <a:pPr>
              <a:spcBef>
                <a:spcPts val="500"/>
              </a:spcBef>
              <a:spcAft>
                <a:spcPts val="500"/>
              </a:spcAft>
            </a:pPr>
            <a:r>
              <a:rPr lang="cs-CZ" altLang="cs-CZ" dirty="0" smtClean="0">
                <a:cs typeface="Arial" panose="020B0604020202020204" pitchFamily="34" charset="0"/>
              </a:rPr>
              <a:t>milostné </a:t>
            </a:r>
            <a:r>
              <a:rPr lang="cs-CZ" altLang="cs-CZ" dirty="0">
                <a:cs typeface="Arial" panose="020B0604020202020204" pitchFamily="34" charset="0"/>
              </a:rPr>
              <a:t>příběhy s cestováním (dědictví antiky a </a:t>
            </a:r>
            <a:r>
              <a:rPr lang="cs-CZ" altLang="cs-CZ" dirty="0" err="1">
                <a:cs typeface="Arial" panose="020B0604020202020204" pitchFamily="34" charset="0"/>
              </a:rPr>
              <a:t>sředověku</a:t>
            </a:r>
            <a:r>
              <a:rPr lang="cs-CZ" altLang="cs-CZ" dirty="0">
                <a:cs typeface="Arial" panose="020B0604020202020204" pitchFamily="34" charset="0"/>
              </a:rPr>
              <a:t>)</a:t>
            </a:r>
          </a:p>
          <a:p>
            <a:pPr>
              <a:spcBef>
                <a:spcPts val="500"/>
              </a:spcBef>
              <a:spcAft>
                <a:spcPts val="500"/>
              </a:spcAft>
            </a:pPr>
            <a:r>
              <a:rPr lang="cs-CZ" altLang="cs-CZ" dirty="0" smtClean="0">
                <a:cs typeface="Arial" panose="020B0604020202020204" pitchFamily="34" charset="0"/>
              </a:rPr>
              <a:t>hrdina </a:t>
            </a:r>
            <a:r>
              <a:rPr lang="cs-CZ" altLang="cs-CZ" dirty="0">
                <a:cs typeface="Arial" panose="020B0604020202020204" pitchFamily="34" charset="0"/>
              </a:rPr>
              <a:t>je ideál</a:t>
            </a:r>
          </a:p>
          <a:p>
            <a:pPr>
              <a:spcBef>
                <a:spcPts val="500"/>
              </a:spcBef>
              <a:spcAft>
                <a:spcPts val="500"/>
              </a:spcAft>
            </a:pPr>
            <a:r>
              <a:rPr lang="cs-CZ" altLang="cs-CZ" dirty="0" smtClean="0">
                <a:cs typeface="Arial" panose="020B0604020202020204" pitchFamily="34" charset="0"/>
              </a:rPr>
              <a:t>kritika </a:t>
            </a:r>
            <a:r>
              <a:rPr lang="cs-CZ" altLang="cs-CZ" dirty="0">
                <a:cs typeface="Arial" panose="020B0604020202020204" pitchFamily="34" charset="0"/>
              </a:rPr>
              <a:t>současného stavu společnosti  (rozčarování)</a:t>
            </a:r>
          </a:p>
          <a:p>
            <a:pPr>
              <a:spcBef>
                <a:spcPts val="500"/>
              </a:spcBef>
              <a:spcAft>
                <a:spcPts val="500"/>
              </a:spcAft>
            </a:pPr>
            <a:r>
              <a:rPr lang="cs-CZ" altLang="cs-CZ" dirty="0" smtClean="0">
                <a:cs typeface="Arial" panose="020B0604020202020204" pitchFamily="34" charset="0"/>
              </a:rPr>
              <a:t>realistické </a:t>
            </a:r>
            <a:r>
              <a:rPr lang="cs-CZ" altLang="cs-CZ" dirty="0">
                <a:cs typeface="Arial" panose="020B0604020202020204" pitchFamily="34" charset="0"/>
              </a:rPr>
              <a:t>prvky (popis charakterů a mravů)</a:t>
            </a:r>
          </a:p>
          <a:p>
            <a:pPr marL="0" indent="0">
              <a:buNone/>
            </a:pPr>
            <a:endParaRPr lang="el-GR" dirty="0"/>
          </a:p>
        </p:txBody>
      </p:sp>
    </p:spTree>
    <p:extLst>
      <p:ext uri="{BB962C8B-B14F-4D97-AF65-F5344CB8AC3E}">
        <p14:creationId xmlns:p14="http://schemas.microsoft.com/office/powerpoint/2010/main" val="4109171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b="1" dirty="0">
                <a:cs typeface="Arial" panose="020B0604020202020204" pitchFamily="34" charset="0"/>
              </a:rPr>
              <a:t>PANAGIOTIS SUTSOS: </a:t>
            </a:r>
            <a:r>
              <a:rPr lang="cs-CZ" altLang="cs-CZ" b="1" i="1" dirty="0">
                <a:cs typeface="Arial" panose="020B0604020202020204" pitchFamily="34" charset="0"/>
              </a:rPr>
              <a:t>Ο </a:t>
            </a:r>
            <a:r>
              <a:rPr lang="cs-CZ" altLang="cs-CZ" b="1" i="1" dirty="0" err="1">
                <a:cs typeface="Arial" panose="020B0604020202020204" pitchFamily="34" charset="0"/>
              </a:rPr>
              <a:t>Οδοι</a:t>
            </a:r>
            <a:r>
              <a:rPr lang="cs-CZ" altLang="cs-CZ" b="1" i="1" dirty="0">
                <a:cs typeface="Arial" panose="020B0604020202020204" pitchFamily="34" charset="0"/>
              </a:rPr>
              <a:t>πόρος</a:t>
            </a:r>
            <a:r>
              <a:rPr lang="cs-CZ" altLang="cs-CZ" b="1" dirty="0">
                <a:cs typeface="Arial" panose="020B0604020202020204" pitchFamily="34" charset="0"/>
              </a:rPr>
              <a:t> (</a:t>
            </a:r>
            <a:r>
              <a:rPr lang="cs-CZ" altLang="cs-CZ" b="1" i="1" dirty="0">
                <a:cs typeface="Arial" panose="020B0604020202020204" pitchFamily="34" charset="0"/>
              </a:rPr>
              <a:t>Poutník</a:t>
            </a:r>
            <a:r>
              <a:rPr lang="cs-CZ" altLang="cs-CZ" b="1" dirty="0">
                <a:cs typeface="Arial" panose="020B0604020202020204" pitchFamily="34" charset="0"/>
              </a:rPr>
              <a:t>, 1931)</a:t>
            </a:r>
            <a:br>
              <a:rPr lang="cs-CZ" altLang="cs-CZ" b="1" dirty="0">
                <a:cs typeface="Arial" panose="020B0604020202020204" pitchFamily="34" charset="0"/>
              </a:rPr>
            </a:br>
            <a:endParaRPr lang="el-GR" dirty="0"/>
          </a:p>
        </p:txBody>
      </p:sp>
      <p:sp>
        <p:nvSpPr>
          <p:cNvPr id="3" name="Zástupný symbol pro obsah 2"/>
          <p:cNvSpPr>
            <a:spLocks noGrp="1"/>
          </p:cNvSpPr>
          <p:nvPr>
            <p:ph idx="1"/>
          </p:nvPr>
        </p:nvSpPr>
        <p:spPr/>
        <p:txBody>
          <a:bodyPr>
            <a:normAutofit/>
          </a:bodyPr>
          <a:lstStyle/>
          <a:p>
            <a:pPr algn="ctr">
              <a:spcAft>
                <a:spcPct val="0"/>
              </a:spcAft>
            </a:pPr>
            <a:endParaRPr lang="cs-CZ" altLang="cs-CZ" b="1" dirty="0">
              <a:cs typeface="Arial" panose="020B0604020202020204" pitchFamily="34" charset="0"/>
            </a:endParaRPr>
          </a:p>
          <a:p>
            <a:pPr>
              <a:spcAft>
                <a:spcPct val="0"/>
              </a:spcAft>
            </a:pPr>
            <a:r>
              <a:rPr lang="cs-CZ" altLang="cs-CZ" dirty="0" smtClean="0">
                <a:cs typeface="Arial" panose="020B0604020202020204" pitchFamily="34" charset="0"/>
              </a:rPr>
              <a:t>závěr </a:t>
            </a:r>
            <a:r>
              <a:rPr lang="cs-CZ" altLang="cs-CZ" dirty="0">
                <a:cs typeface="Arial" panose="020B0604020202020204" pitchFamily="34" charset="0"/>
              </a:rPr>
              <a:t>řeckého veršovaného románu </a:t>
            </a:r>
          </a:p>
          <a:p>
            <a:pPr>
              <a:spcAft>
                <a:spcPct val="0"/>
              </a:spcAft>
            </a:pPr>
            <a:r>
              <a:rPr lang="cs-CZ" altLang="cs-CZ" dirty="0" smtClean="0">
                <a:cs typeface="Arial" panose="020B0604020202020204" pitchFamily="34" charset="0"/>
              </a:rPr>
              <a:t>jazyk</a:t>
            </a:r>
            <a:r>
              <a:rPr lang="cs-CZ" altLang="cs-CZ" dirty="0">
                <a:cs typeface="Arial" panose="020B0604020202020204" pitchFamily="34" charset="0"/>
              </a:rPr>
              <a:t>: vývoj, přepracování</a:t>
            </a:r>
          </a:p>
          <a:p>
            <a:pPr>
              <a:spcAft>
                <a:spcPct val="0"/>
              </a:spcAft>
            </a:pPr>
            <a:r>
              <a:rPr lang="cs-CZ" altLang="cs-CZ" dirty="0" smtClean="0">
                <a:cs typeface="Arial" panose="020B0604020202020204" pitchFamily="34" charset="0"/>
              </a:rPr>
              <a:t>patnáctislabičný </a:t>
            </a:r>
            <a:r>
              <a:rPr lang="cs-CZ" altLang="cs-CZ" dirty="0">
                <a:cs typeface="Arial" panose="020B0604020202020204" pitchFamily="34" charset="0"/>
              </a:rPr>
              <a:t>jamb</a:t>
            </a:r>
          </a:p>
          <a:p>
            <a:pPr>
              <a:spcAft>
                <a:spcPct val="0"/>
              </a:spcAft>
            </a:pPr>
            <a:r>
              <a:rPr lang="cs-CZ" altLang="cs-CZ" dirty="0" smtClean="0">
                <a:cs typeface="Arial" panose="020B0604020202020204" pitchFamily="34" charset="0"/>
              </a:rPr>
              <a:t>charakteristická </a:t>
            </a:r>
            <a:r>
              <a:rPr lang="cs-CZ" altLang="cs-CZ" dirty="0">
                <a:cs typeface="Arial" panose="020B0604020202020204" pitchFamily="34" charset="0"/>
              </a:rPr>
              <a:t>romantická zápletka</a:t>
            </a:r>
          </a:p>
          <a:p>
            <a:pPr>
              <a:spcAft>
                <a:spcPct val="0"/>
              </a:spcAft>
            </a:pPr>
            <a:r>
              <a:rPr lang="cs-CZ" altLang="cs-CZ" dirty="0" smtClean="0">
                <a:cs typeface="Arial" panose="020B0604020202020204" pitchFamily="34" charset="0"/>
              </a:rPr>
              <a:t>řecké </a:t>
            </a:r>
            <a:r>
              <a:rPr lang="cs-CZ" altLang="cs-CZ" dirty="0">
                <a:cs typeface="Arial" panose="020B0604020202020204" pitchFamily="34" charset="0"/>
              </a:rPr>
              <a:t>prostředí</a:t>
            </a:r>
          </a:p>
        </p:txBody>
      </p:sp>
    </p:spTree>
    <p:extLst>
      <p:ext uri="{BB962C8B-B14F-4D97-AF65-F5344CB8AC3E}">
        <p14:creationId xmlns:p14="http://schemas.microsoft.com/office/powerpoint/2010/main" val="1853684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cs typeface="Arial" panose="020B0604020202020204" pitchFamily="34" charset="0"/>
              </a:rPr>
              <a:t>PANAGIOTIS SUTSOS: </a:t>
            </a:r>
            <a:r>
              <a:rPr lang="cs-CZ" altLang="cs-CZ" b="1" i="1" dirty="0">
                <a:cs typeface="Arial" panose="020B0604020202020204" pitchFamily="34" charset="0"/>
              </a:rPr>
              <a:t>Ο </a:t>
            </a:r>
            <a:r>
              <a:rPr lang="cs-CZ" altLang="cs-CZ" b="1" i="1" dirty="0" err="1">
                <a:cs typeface="Arial" panose="020B0604020202020204" pitchFamily="34" charset="0"/>
              </a:rPr>
              <a:t>Λέ</a:t>
            </a:r>
            <a:r>
              <a:rPr lang="cs-CZ" altLang="cs-CZ" b="1" i="1" dirty="0">
                <a:cs typeface="Arial" panose="020B0604020202020204" pitchFamily="34" charset="0"/>
              </a:rPr>
              <a:t>ανδρος</a:t>
            </a:r>
            <a:r>
              <a:rPr lang="cs-CZ" altLang="cs-CZ" b="1" dirty="0">
                <a:cs typeface="Arial" panose="020B0604020202020204" pitchFamily="34" charset="0"/>
              </a:rPr>
              <a:t> (1934)</a:t>
            </a:r>
            <a:br>
              <a:rPr lang="cs-CZ" altLang="cs-CZ" b="1" dirty="0">
                <a:cs typeface="Arial" panose="020B0604020202020204" pitchFamily="34" charset="0"/>
              </a:rPr>
            </a:br>
            <a:endParaRPr lang="el-GR" dirty="0"/>
          </a:p>
        </p:txBody>
      </p:sp>
      <p:sp>
        <p:nvSpPr>
          <p:cNvPr id="3" name="Zástupný symbol pro obsah 2"/>
          <p:cNvSpPr>
            <a:spLocks noGrp="1"/>
          </p:cNvSpPr>
          <p:nvPr>
            <p:ph idx="1"/>
          </p:nvPr>
        </p:nvSpPr>
        <p:spPr>
          <a:xfrm>
            <a:off x="838200" y="1825624"/>
            <a:ext cx="10515600" cy="4727575"/>
          </a:xfrm>
        </p:spPr>
        <p:txBody>
          <a:bodyPr>
            <a:normAutofit lnSpcReduction="10000"/>
          </a:bodyPr>
          <a:lstStyle/>
          <a:p>
            <a:pPr marL="0" indent="0">
              <a:spcAft>
                <a:spcPct val="0"/>
              </a:spcAft>
              <a:buNone/>
            </a:pPr>
            <a:r>
              <a:rPr lang="cs-CZ" altLang="cs-CZ" b="1" u="sng" dirty="0">
                <a:cs typeface="Arial" panose="020B0604020202020204" pitchFamily="34" charset="0"/>
              </a:rPr>
              <a:t>Forma</a:t>
            </a:r>
          </a:p>
          <a:p>
            <a:pPr>
              <a:spcAft>
                <a:spcPct val="0"/>
              </a:spcAft>
            </a:pPr>
            <a:r>
              <a:rPr lang="cs-CZ" altLang="cs-CZ" dirty="0" smtClean="0">
                <a:cs typeface="Arial" panose="020B0604020202020204" pitchFamily="34" charset="0"/>
              </a:rPr>
              <a:t>epistolární </a:t>
            </a:r>
            <a:r>
              <a:rPr lang="cs-CZ" altLang="cs-CZ" dirty="0">
                <a:cs typeface="Arial" panose="020B0604020202020204" pitchFamily="34" charset="0"/>
              </a:rPr>
              <a:t>román – 4 osoby (Leandros, </a:t>
            </a:r>
            <a:r>
              <a:rPr lang="cs-CZ" altLang="cs-CZ" dirty="0" err="1">
                <a:cs typeface="Arial" panose="020B0604020202020204" pitchFamily="34" charset="0"/>
              </a:rPr>
              <a:t>Koralia</a:t>
            </a:r>
            <a:r>
              <a:rPr lang="cs-CZ" altLang="cs-CZ" dirty="0">
                <a:cs typeface="Arial" panose="020B0604020202020204" pitchFamily="34" charset="0"/>
              </a:rPr>
              <a:t>, </a:t>
            </a:r>
            <a:r>
              <a:rPr lang="cs-CZ" altLang="cs-CZ" dirty="0" err="1">
                <a:cs typeface="Arial" panose="020B0604020202020204" pitchFamily="34" charset="0"/>
              </a:rPr>
              <a:t>Charilaos</a:t>
            </a:r>
            <a:r>
              <a:rPr lang="cs-CZ" altLang="cs-CZ" dirty="0">
                <a:cs typeface="Arial" panose="020B0604020202020204" pitchFamily="34" charset="0"/>
              </a:rPr>
              <a:t>, </a:t>
            </a:r>
            <a:r>
              <a:rPr lang="cs-CZ" altLang="cs-CZ" dirty="0" err="1">
                <a:cs typeface="Arial" panose="020B0604020202020204" pitchFamily="34" charset="0"/>
              </a:rPr>
              <a:t>Eufrosyni</a:t>
            </a:r>
            <a:r>
              <a:rPr lang="cs-CZ" altLang="cs-CZ" dirty="0">
                <a:cs typeface="Arial" panose="020B0604020202020204" pitchFamily="34" charset="0"/>
              </a:rPr>
              <a:t>)</a:t>
            </a:r>
          </a:p>
          <a:p>
            <a:pPr>
              <a:spcAft>
                <a:spcPct val="0"/>
              </a:spcAft>
            </a:pPr>
            <a:r>
              <a:rPr lang="cs-CZ" altLang="cs-CZ" dirty="0" smtClean="0">
                <a:cs typeface="Arial" panose="020B0604020202020204" pitchFamily="34" charset="0"/>
              </a:rPr>
              <a:t>ke </a:t>
            </a:r>
            <a:r>
              <a:rPr lang="cs-CZ" altLang="cs-CZ" dirty="0">
                <a:cs typeface="Arial" panose="020B0604020202020204" pitchFamily="34" charset="0"/>
              </a:rPr>
              <a:t>konci deníkové záznamy (Werther)</a:t>
            </a:r>
          </a:p>
          <a:p>
            <a:pPr>
              <a:spcAft>
                <a:spcPct val="0"/>
              </a:spcAft>
            </a:pPr>
            <a:r>
              <a:rPr lang="cs-CZ" altLang="cs-CZ" smtClean="0">
                <a:cs typeface="Arial" panose="020B0604020202020204" pitchFamily="34" charset="0"/>
              </a:rPr>
              <a:t>citace </a:t>
            </a:r>
            <a:r>
              <a:rPr lang="cs-CZ" altLang="cs-CZ" dirty="0">
                <a:cs typeface="Arial" panose="020B0604020202020204" pitchFamily="34" charset="0"/>
              </a:rPr>
              <a:t>z romantických autorů (</a:t>
            </a:r>
            <a:r>
              <a:rPr lang="cs-CZ" altLang="cs-CZ" dirty="0" err="1">
                <a:cs typeface="Arial" panose="020B0604020202020204" pitchFamily="34" charset="0"/>
              </a:rPr>
              <a:t>Lamartin</a:t>
            </a:r>
            <a:r>
              <a:rPr lang="cs-CZ" altLang="cs-CZ" dirty="0">
                <a:cs typeface="Arial" panose="020B0604020202020204" pitchFamily="34" charset="0"/>
              </a:rPr>
              <a:t>, Racine, Chateaubriand), i antických</a:t>
            </a:r>
          </a:p>
          <a:p>
            <a:pPr>
              <a:spcAft>
                <a:spcPct val="0"/>
              </a:spcAft>
            </a:pPr>
            <a:endParaRPr lang="cs-CZ" altLang="cs-CZ" dirty="0">
              <a:cs typeface="Arial" panose="020B0604020202020204" pitchFamily="34" charset="0"/>
            </a:endParaRPr>
          </a:p>
          <a:p>
            <a:pPr marL="0" indent="0">
              <a:spcAft>
                <a:spcPct val="0"/>
              </a:spcAft>
              <a:buNone/>
            </a:pPr>
            <a:r>
              <a:rPr lang="cs-CZ" altLang="cs-CZ" b="1" u="sng" dirty="0">
                <a:cs typeface="Arial" panose="020B0604020202020204" pitchFamily="34" charset="0"/>
              </a:rPr>
              <a:t>Romantické prvky</a:t>
            </a:r>
          </a:p>
          <a:p>
            <a:pPr>
              <a:spcAft>
                <a:spcPct val="0"/>
              </a:spcAft>
            </a:pPr>
            <a:r>
              <a:rPr lang="cs-CZ" altLang="cs-CZ" dirty="0" smtClean="0">
                <a:cs typeface="Arial" panose="020B0604020202020204" pitchFamily="34" charset="0"/>
              </a:rPr>
              <a:t>„wertherovský</a:t>
            </a:r>
            <a:r>
              <a:rPr lang="cs-CZ" altLang="cs-CZ" dirty="0">
                <a:cs typeface="Arial" panose="020B0604020202020204" pitchFamily="34" charset="0"/>
              </a:rPr>
              <a:t>“ děj</a:t>
            </a:r>
          </a:p>
          <a:p>
            <a:pPr>
              <a:spcAft>
                <a:spcPct val="0"/>
              </a:spcAft>
            </a:pPr>
            <a:r>
              <a:rPr lang="cs-CZ" altLang="cs-CZ" dirty="0" smtClean="0">
                <a:cs typeface="Arial" panose="020B0604020202020204" pitchFamily="34" charset="0"/>
              </a:rPr>
              <a:t>člověk – příroda</a:t>
            </a:r>
          </a:p>
          <a:p>
            <a:pPr>
              <a:spcAft>
                <a:spcPct val="0"/>
              </a:spcAft>
            </a:pPr>
            <a:r>
              <a:rPr lang="cs-CZ" altLang="cs-CZ" dirty="0" smtClean="0">
                <a:cs typeface="Arial" panose="020B0604020202020204" pitchFamily="34" charset="0"/>
              </a:rPr>
              <a:t>„křesťanské“ pojetí lásky</a:t>
            </a:r>
            <a:endParaRPr lang="cs-CZ" altLang="cs-CZ" dirty="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9238571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cs typeface="Arial" panose="020B0604020202020204" pitchFamily="34" charset="0"/>
              </a:rPr>
              <a:t>PANAGIOTIS SUTSOS: </a:t>
            </a:r>
            <a:r>
              <a:rPr lang="cs-CZ" altLang="cs-CZ" b="1" i="1" dirty="0">
                <a:cs typeface="Arial" panose="020B0604020202020204" pitchFamily="34" charset="0"/>
              </a:rPr>
              <a:t>Ο </a:t>
            </a:r>
            <a:r>
              <a:rPr lang="cs-CZ" altLang="cs-CZ" b="1" i="1" dirty="0" err="1">
                <a:cs typeface="Arial" panose="020B0604020202020204" pitchFamily="34" charset="0"/>
              </a:rPr>
              <a:t>Λέ</a:t>
            </a:r>
            <a:r>
              <a:rPr lang="cs-CZ" altLang="cs-CZ" b="1" i="1" dirty="0">
                <a:cs typeface="Arial" panose="020B0604020202020204" pitchFamily="34" charset="0"/>
              </a:rPr>
              <a:t>ανδρος</a:t>
            </a:r>
            <a:r>
              <a:rPr lang="cs-CZ" altLang="cs-CZ" b="1" dirty="0">
                <a:cs typeface="Arial" panose="020B0604020202020204" pitchFamily="34" charset="0"/>
              </a:rPr>
              <a:t> (1934)</a:t>
            </a:r>
            <a:br>
              <a:rPr lang="cs-CZ" altLang="cs-CZ" b="1" dirty="0">
                <a:cs typeface="Arial" panose="020B0604020202020204" pitchFamily="34" charset="0"/>
              </a:rPr>
            </a:br>
            <a:endParaRPr lang="el-GR" dirty="0"/>
          </a:p>
        </p:txBody>
      </p:sp>
      <p:sp>
        <p:nvSpPr>
          <p:cNvPr id="3" name="Zástupný symbol pro obsah 2"/>
          <p:cNvSpPr>
            <a:spLocks noGrp="1"/>
          </p:cNvSpPr>
          <p:nvPr>
            <p:ph idx="1"/>
          </p:nvPr>
        </p:nvSpPr>
        <p:spPr/>
        <p:txBody>
          <a:bodyPr>
            <a:normAutofit fontScale="70000" lnSpcReduction="20000"/>
          </a:bodyPr>
          <a:lstStyle/>
          <a:p>
            <a:pPr marL="0" indent="0" algn="ctr">
              <a:spcAft>
                <a:spcPct val="0"/>
              </a:spcAft>
              <a:buNone/>
            </a:pPr>
            <a:r>
              <a:rPr lang="cs-CZ" altLang="cs-CZ" sz="3200" b="1" u="sng" dirty="0">
                <a:cs typeface="Arial" panose="020B0604020202020204" pitchFamily="34" charset="0"/>
              </a:rPr>
              <a:t>Realistické prvky</a:t>
            </a:r>
          </a:p>
          <a:p>
            <a:pPr>
              <a:spcAft>
                <a:spcPct val="0"/>
              </a:spcAft>
            </a:pPr>
            <a:endParaRPr lang="cs-CZ" altLang="cs-CZ" sz="3200" b="1" u="sng" dirty="0">
              <a:cs typeface="Arial" panose="020B0604020202020204" pitchFamily="34" charset="0"/>
            </a:endParaRPr>
          </a:p>
          <a:p>
            <a:pPr>
              <a:spcAft>
                <a:spcPct val="0"/>
              </a:spcAft>
            </a:pPr>
            <a:r>
              <a:rPr lang="cs-CZ" altLang="cs-CZ" sz="3200" dirty="0" smtClean="0">
                <a:cs typeface="Arial" panose="020B0604020202020204" pitchFamily="34" charset="0"/>
              </a:rPr>
              <a:t>kritika </a:t>
            </a:r>
            <a:r>
              <a:rPr lang="cs-CZ" altLang="cs-CZ" sz="3200" dirty="0">
                <a:cs typeface="Arial" panose="020B0604020202020204" pitchFamily="34" charset="0"/>
              </a:rPr>
              <a:t>společnosti, politická kritika, postavení žen </a:t>
            </a:r>
          </a:p>
          <a:p>
            <a:pPr>
              <a:spcAft>
                <a:spcPct val="0"/>
              </a:spcAft>
            </a:pPr>
            <a:r>
              <a:rPr lang="cs-CZ" altLang="cs-CZ" sz="3200" dirty="0">
                <a:cs typeface="Arial" panose="020B0604020202020204" pitchFamily="34" charset="0"/>
              </a:rPr>
              <a:t>(osvícenství, </a:t>
            </a:r>
            <a:r>
              <a:rPr lang="cs-CZ" altLang="cs-CZ" sz="3200" dirty="0" err="1">
                <a:cs typeface="Arial" panose="020B0604020202020204" pitchFamily="34" charset="0"/>
              </a:rPr>
              <a:t>Ugo</a:t>
            </a:r>
            <a:r>
              <a:rPr lang="cs-CZ" altLang="cs-CZ" sz="3200" dirty="0">
                <a:cs typeface="Arial" panose="020B0604020202020204" pitchFamily="34" charset="0"/>
              </a:rPr>
              <a:t> </a:t>
            </a:r>
            <a:r>
              <a:rPr lang="cs-CZ" altLang="cs-CZ" sz="3200" dirty="0" err="1">
                <a:cs typeface="Arial" panose="020B0604020202020204" pitchFamily="34" charset="0"/>
              </a:rPr>
              <a:t>Foscolo</a:t>
            </a:r>
            <a:r>
              <a:rPr lang="cs-CZ" altLang="cs-CZ" sz="3200" dirty="0">
                <a:cs typeface="Arial" panose="020B0604020202020204" pitchFamily="34" charset="0"/>
              </a:rPr>
              <a:t>: </a:t>
            </a:r>
            <a:r>
              <a:rPr lang="cs-CZ" altLang="cs-CZ" sz="3200" i="1" dirty="0">
                <a:cs typeface="Arial" panose="020B0604020202020204" pitchFamily="34" charset="0"/>
              </a:rPr>
              <a:t>Poslední listy Jakuba Ortise</a:t>
            </a:r>
            <a:r>
              <a:rPr lang="cs-CZ" altLang="cs-CZ" sz="3200" dirty="0">
                <a:cs typeface="Arial" panose="020B0604020202020204" pitchFamily="34" charset="0"/>
              </a:rPr>
              <a:t>,1802)</a:t>
            </a:r>
          </a:p>
          <a:p>
            <a:pPr>
              <a:spcAft>
                <a:spcPct val="0"/>
              </a:spcAft>
            </a:pPr>
            <a:endParaRPr lang="cs-CZ" altLang="cs-CZ" sz="3200" dirty="0">
              <a:cs typeface="Arial" panose="020B0604020202020204" pitchFamily="34" charset="0"/>
            </a:endParaRPr>
          </a:p>
          <a:p>
            <a:pPr marL="0" indent="0">
              <a:spcAft>
                <a:spcPct val="0"/>
              </a:spcAft>
              <a:buNone/>
            </a:pPr>
            <a:r>
              <a:rPr lang="cs-CZ" altLang="cs-CZ" i="1" dirty="0">
                <a:cs typeface="Arial" panose="020B0604020202020204" pitchFamily="34" charset="0"/>
              </a:rPr>
              <a:t>„[Ο </a:t>
            </a:r>
            <a:r>
              <a:rPr lang="cs-CZ" altLang="cs-CZ" i="1" dirty="0" err="1">
                <a:cs typeface="Arial" panose="020B0604020202020204" pitchFamily="34" charset="0"/>
              </a:rPr>
              <a:t>Λέ</a:t>
            </a:r>
            <a:r>
              <a:rPr lang="cs-CZ" altLang="cs-CZ" i="1" dirty="0">
                <a:cs typeface="Arial" panose="020B0604020202020204" pitchFamily="34" charset="0"/>
              </a:rPr>
              <a:t>ανδρος] εμβαίνει εις καταγώγια πολιτικής μηχανορραφίας και τα ζωγραφίζει</a:t>
            </a:r>
          </a:p>
          <a:p>
            <a:pPr marL="0" indent="0">
              <a:spcAft>
                <a:spcPct val="0"/>
              </a:spcAft>
              <a:buNone/>
            </a:pPr>
            <a:r>
              <a:rPr lang="cs-CZ" altLang="cs-CZ" i="1" dirty="0" err="1">
                <a:cs typeface="Arial" panose="020B0604020202020204" pitchFamily="34" charset="0"/>
              </a:rPr>
              <a:t>τόσον</a:t>
            </a:r>
            <a:r>
              <a:rPr lang="cs-CZ" altLang="cs-CZ" i="1" dirty="0">
                <a:cs typeface="Arial" panose="020B0604020202020204" pitchFamily="34" charset="0"/>
              </a:rPr>
              <a:t> </a:t>
            </a:r>
            <a:r>
              <a:rPr lang="cs-CZ" altLang="cs-CZ" i="1" dirty="0" err="1">
                <a:cs typeface="Arial" panose="020B0604020202020204" pitchFamily="34" charset="0"/>
              </a:rPr>
              <a:t>ζωηρά</a:t>
            </a:r>
            <a:r>
              <a:rPr lang="cs-CZ" altLang="cs-CZ" i="1" dirty="0">
                <a:cs typeface="Arial" panose="020B0604020202020204" pitchFamily="34" charset="0"/>
              </a:rPr>
              <a:t>, </a:t>
            </a:r>
            <a:r>
              <a:rPr lang="cs-CZ" altLang="cs-CZ" i="1" dirty="0" err="1">
                <a:cs typeface="Arial" panose="020B0604020202020204" pitchFamily="34" charset="0"/>
              </a:rPr>
              <a:t>ωσάν</a:t>
            </a:r>
            <a:r>
              <a:rPr lang="cs-CZ" altLang="cs-CZ" i="1" dirty="0">
                <a:cs typeface="Arial" panose="020B0604020202020204" pitchFamily="34" charset="0"/>
              </a:rPr>
              <a:t> και α</a:t>
            </a:r>
            <a:r>
              <a:rPr lang="cs-CZ" altLang="cs-CZ" i="1" dirty="0" err="1">
                <a:cs typeface="Arial" panose="020B0604020202020204" pitchFamily="34" charset="0"/>
              </a:rPr>
              <a:t>υτός</a:t>
            </a:r>
            <a:r>
              <a:rPr lang="cs-CZ" altLang="cs-CZ" i="1" dirty="0">
                <a:cs typeface="Arial" panose="020B0604020202020204" pitchFamily="34" charset="0"/>
              </a:rPr>
              <a:t> να </a:t>
            </a:r>
            <a:r>
              <a:rPr lang="cs-CZ" altLang="cs-CZ" i="1" dirty="0" err="1">
                <a:cs typeface="Arial" panose="020B0604020202020204" pitchFamily="34" charset="0"/>
              </a:rPr>
              <a:t>ελάμ</a:t>
            </a:r>
            <a:r>
              <a:rPr lang="cs-CZ" altLang="cs-CZ" i="1" dirty="0">
                <a:cs typeface="Arial" panose="020B0604020202020204" pitchFamily="34" charset="0"/>
              </a:rPr>
              <a:t>βανε μέρος, εγκωμιάζει ενίοτε τους δυνατούς</a:t>
            </a:r>
          </a:p>
          <a:p>
            <a:pPr marL="0" indent="0">
              <a:spcAft>
                <a:spcPct val="0"/>
              </a:spcAft>
              <a:buNone/>
            </a:pPr>
            <a:r>
              <a:rPr lang="cs-CZ" altLang="cs-CZ" i="1" dirty="0" err="1">
                <a:cs typeface="Arial" panose="020B0604020202020204" pitchFamily="34" charset="0"/>
              </a:rPr>
              <a:t>της</a:t>
            </a:r>
            <a:r>
              <a:rPr lang="cs-CZ" altLang="cs-CZ" i="1" dirty="0">
                <a:cs typeface="Arial" panose="020B0604020202020204" pitchFamily="34" charset="0"/>
              </a:rPr>
              <a:t> </a:t>
            </a:r>
            <a:r>
              <a:rPr lang="cs-CZ" altLang="cs-CZ" i="1" dirty="0" err="1">
                <a:cs typeface="Arial" panose="020B0604020202020204" pitchFamily="34" charset="0"/>
              </a:rPr>
              <a:t>ημέρ</a:t>
            </a:r>
            <a:r>
              <a:rPr lang="cs-CZ" altLang="cs-CZ" i="1" dirty="0">
                <a:cs typeface="Arial" panose="020B0604020202020204" pitchFamily="34" charset="0"/>
              </a:rPr>
              <a:t>ας, ωσάν να επεθύμη να γείνη σύμβουλος.“</a:t>
            </a:r>
          </a:p>
          <a:p>
            <a:pPr>
              <a:spcAft>
                <a:spcPct val="0"/>
              </a:spcAft>
            </a:pPr>
            <a:r>
              <a:rPr lang="cs-CZ" altLang="cs-CZ" i="1" dirty="0">
                <a:cs typeface="Arial" panose="020B0604020202020204" pitchFamily="34" charset="0"/>
              </a:rPr>
              <a:t>Pozdější kritika: </a:t>
            </a:r>
          </a:p>
          <a:p>
            <a:pPr>
              <a:spcAft>
                <a:spcPct val="0"/>
              </a:spcAft>
            </a:pPr>
            <a:r>
              <a:rPr lang="cs-CZ" altLang="cs-CZ" i="1" dirty="0">
                <a:cs typeface="Arial" panose="020B0604020202020204" pitchFamily="34" charset="0"/>
              </a:rPr>
              <a:t>„</a:t>
            </a:r>
            <a:r>
              <a:rPr lang="cs-CZ" altLang="cs-CZ" i="1" dirty="0" err="1">
                <a:cs typeface="Arial" panose="020B0604020202020204" pitchFamily="34" charset="0"/>
              </a:rPr>
              <a:t>σελίδ</a:t>
            </a:r>
            <a:r>
              <a:rPr lang="cs-CZ" altLang="cs-CZ" i="1" dirty="0">
                <a:cs typeface="Arial" panose="020B0604020202020204" pitchFamily="34" charset="0"/>
              </a:rPr>
              <a:t>ας περιέχουσας υγιή ηθικήν πολιτικήν, </a:t>
            </a:r>
          </a:p>
          <a:p>
            <a:pPr>
              <a:spcAft>
                <a:spcPct val="0"/>
              </a:spcAft>
            </a:pPr>
            <a:r>
              <a:rPr lang="cs-CZ" altLang="cs-CZ" i="1" dirty="0">
                <a:cs typeface="Arial" panose="020B0604020202020204" pitchFamily="34" charset="0"/>
              </a:rPr>
              <a:t>[…] </a:t>
            </a:r>
            <a:r>
              <a:rPr lang="cs-CZ" altLang="cs-CZ" i="1" dirty="0" err="1">
                <a:cs typeface="Arial" panose="020B0604020202020204" pitchFamily="34" charset="0"/>
              </a:rPr>
              <a:t>δεν</a:t>
            </a:r>
            <a:r>
              <a:rPr lang="cs-CZ" altLang="cs-CZ" i="1" dirty="0">
                <a:cs typeface="Arial" panose="020B0604020202020204" pitchFamily="34" charset="0"/>
              </a:rPr>
              <a:t> </a:t>
            </a:r>
            <a:r>
              <a:rPr lang="cs-CZ" altLang="cs-CZ" i="1" dirty="0" err="1">
                <a:cs typeface="Arial" panose="020B0604020202020204" pitchFamily="34" charset="0"/>
              </a:rPr>
              <a:t>εγράφησ</a:t>
            </a:r>
            <a:r>
              <a:rPr lang="cs-CZ" altLang="cs-CZ" i="1" dirty="0">
                <a:cs typeface="Arial" panose="020B0604020202020204" pitchFamily="34" charset="0"/>
              </a:rPr>
              <a:t>αν φλογερότεραι σελίδες </a:t>
            </a:r>
          </a:p>
          <a:p>
            <a:pPr>
              <a:spcAft>
                <a:spcPct val="0"/>
              </a:spcAft>
            </a:pPr>
            <a:r>
              <a:rPr lang="cs-CZ" altLang="cs-CZ" i="1" dirty="0">
                <a:cs typeface="Arial" panose="020B0604020202020204" pitchFamily="34" charset="0"/>
              </a:rPr>
              <a:t>κα</a:t>
            </a:r>
            <a:r>
              <a:rPr lang="cs-CZ" altLang="cs-CZ" i="1" dirty="0" err="1">
                <a:cs typeface="Arial" panose="020B0604020202020204" pitchFamily="34" charset="0"/>
              </a:rPr>
              <a:t>τά</a:t>
            </a:r>
            <a:r>
              <a:rPr lang="cs-CZ" altLang="cs-CZ" i="1" dirty="0">
                <a:cs typeface="Arial" panose="020B0604020202020204" pitchFamily="34" charset="0"/>
              </a:rPr>
              <a:t> </a:t>
            </a:r>
            <a:r>
              <a:rPr lang="cs-CZ" altLang="cs-CZ" i="1" dirty="0" err="1">
                <a:cs typeface="Arial" panose="020B0604020202020204" pitchFamily="34" charset="0"/>
              </a:rPr>
              <a:t>του</a:t>
            </a:r>
            <a:r>
              <a:rPr lang="cs-CZ" altLang="cs-CZ" i="1" dirty="0">
                <a:cs typeface="Arial" panose="020B0604020202020204" pitchFamily="34" charset="0"/>
              </a:rPr>
              <a:t> </a:t>
            </a:r>
            <a:r>
              <a:rPr lang="cs-CZ" altLang="cs-CZ" i="1" dirty="0" err="1">
                <a:cs typeface="Arial" panose="020B0604020202020204" pitchFamily="34" charset="0"/>
              </a:rPr>
              <a:t>ψεύδους</a:t>
            </a:r>
            <a:r>
              <a:rPr lang="cs-CZ" altLang="cs-CZ" i="1" dirty="0">
                <a:cs typeface="Arial" panose="020B0604020202020204" pitchFamily="34" charset="0"/>
              </a:rPr>
              <a:t> </a:t>
            </a:r>
            <a:r>
              <a:rPr lang="cs-CZ" altLang="cs-CZ" i="1" dirty="0" err="1">
                <a:cs typeface="Arial" panose="020B0604020202020204" pitchFamily="34" charset="0"/>
              </a:rPr>
              <a:t>των</a:t>
            </a:r>
            <a:r>
              <a:rPr lang="cs-CZ" altLang="cs-CZ" i="1" dirty="0">
                <a:cs typeface="Arial" panose="020B0604020202020204" pitchFamily="34" charset="0"/>
              </a:rPr>
              <a:t> [π</a:t>
            </a:r>
            <a:r>
              <a:rPr lang="cs-CZ" altLang="cs-CZ" i="1" dirty="0" err="1">
                <a:cs typeface="Arial" panose="020B0604020202020204" pitchFamily="34" charset="0"/>
              </a:rPr>
              <a:t>ολιτικών</a:t>
            </a:r>
            <a:r>
              <a:rPr lang="cs-CZ" altLang="cs-CZ" i="1" dirty="0">
                <a:cs typeface="Arial" panose="020B0604020202020204" pitchFamily="34" charset="0"/>
              </a:rPr>
              <a:t>]“</a:t>
            </a:r>
            <a:r>
              <a:rPr lang="cs-CZ" altLang="cs-CZ" sz="3200" dirty="0">
                <a:cs typeface="Arial" panose="020B0604020202020204" pitchFamily="34" charset="0"/>
              </a:rPr>
              <a:t>.</a:t>
            </a:r>
          </a:p>
          <a:p>
            <a:pPr marL="0" indent="0">
              <a:buNone/>
            </a:pPr>
            <a:endParaRPr lang="el-GR"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66" y="3147503"/>
            <a:ext cx="2095500"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2264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93404"/>
          </a:xfrm>
        </p:spPr>
        <p:txBody>
          <a:bodyPr/>
          <a:lstStyle/>
          <a:p>
            <a:r>
              <a:rPr lang="cs-CZ" dirty="0" smtClean="0"/>
              <a:t>Epos vs. román</a:t>
            </a:r>
            <a:endParaRPr lang="el-GR" dirty="0"/>
          </a:p>
        </p:txBody>
      </p:sp>
      <p:sp>
        <p:nvSpPr>
          <p:cNvPr id="3" name="Zástupný symbol pro obsah 2"/>
          <p:cNvSpPr>
            <a:spLocks noGrp="1"/>
          </p:cNvSpPr>
          <p:nvPr>
            <p:ph idx="1"/>
          </p:nvPr>
        </p:nvSpPr>
        <p:spPr>
          <a:xfrm>
            <a:off x="838200" y="1445342"/>
            <a:ext cx="10515600" cy="4731621"/>
          </a:xfrm>
        </p:spPr>
        <p:txBody>
          <a:bodyPr/>
          <a:lstStyle/>
          <a:p>
            <a:pPr>
              <a:spcBef>
                <a:spcPts val="1200"/>
              </a:spcBef>
              <a:spcAft>
                <a:spcPts val="1000"/>
              </a:spcAft>
            </a:pPr>
            <a:r>
              <a:rPr lang="cs-CZ" altLang="cs-CZ" u="sng" dirty="0" smtClean="0"/>
              <a:t>Michail </a:t>
            </a:r>
            <a:r>
              <a:rPr lang="cs-CZ" altLang="cs-CZ" u="sng" dirty="0" err="1" smtClean="0"/>
              <a:t>Bachtin</a:t>
            </a:r>
            <a:r>
              <a:rPr lang="cs-CZ" altLang="cs-CZ" dirty="0" smtClean="0"/>
              <a:t>: základní charakteristika eposu v kontrastu k románu</a:t>
            </a:r>
          </a:p>
          <a:p>
            <a:pPr>
              <a:spcBef>
                <a:spcPts val="1200"/>
              </a:spcBef>
              <a:spcAft>
                <a:spcPts val="1000"/>
              </a:spcAft>
            </a:pPr>
            <a:endParaRPr lang="cs-CZ" altLang="cs-CZ" dirty="0" smtClean="0"/>
          </a:p>
          <a:p>
            <a:pPr>
              <a:spcBef>
                <a:spcPts val="1200"/>
              </a:spcBef>
              <a:spcAft>
                <a:spcPts val="1000"/>
              </a:spcAft>
            </a:pPr>
            <a:r>
              <a:rPr lang="cs-CZ" altLang="cs-CZ" dirty="0" smtClean="0"/>
              <a:t>• předmětem eposu je </a:t>
            </a:r>
            <a:r>
              <a:rPr lang="cs-CZ" altLang="cs-CZ" b="1" dirty="0" smtClean="0"/>
              <a:t>absolutní minulost </a:t>
            </a:r>
            <a:r>
              <a:rPr lang="cs-CZ" altLang="cs-CZ" b="1" u="sng" dirty="0" smtClean="0"/>
              <a:t>vs.</a:t>
            </a:r>
            <a:r>
              <a:rPr lang="cs-CZ" altLang="cs-CZ" b="1" dirty="0" smtClean="0"/>
              <a:t> vzpomínky </a:t>
            </a:r>
            <a:r>
              <a:rPr lang="cs-CZ" altLang="cs-CZ" dirty="0" smtClean="0"/>
              <a:t>hrdiny či autora</a:t>
            </a:r>
          </a:p>
          <a:p>
            <a:pPr>
              <a:spcBef>
                <a:spcPts val="1200"/>
              </a:spcBef>
              <a:spcAft>
                <a:spcPts val="1000"/>
              </a:spcAft>
            </a:pPr>
            <a:endParaRPr lang="cs-CZ" altLang="cs-CZ" dirty="0" smtClean="0"/>
          </a:p>
          <a:p>
            <a:pPr>
              <a:spcBef>
                <a:spcPts val="1200"/>
              </a:spcBef>
              <a:spcAft>
                <a:spcPts val="1000"/>
              </a:spcAft>
            </a:pPr>
            <a:r>
              <a:rPr lang="cs-CZ" altLang="cs-CZ" dirty="0" smtClean="0"/>
              <a:t>• zdrojem eposu je </a:t>
            </a:r>
            <a:r>
              <a:rPr lang="cs-CZ" altLang="cs-CZ" b="1" dirty="0" smtClean="0"/>
              <a:t>národní tradice</a:t>
            </a:r>
            <a:r>
              <a:rPr lang="cs-CZ" altLang="cs-CZ" dirty="0" smtClean="0"/>
              <a:t> předávaná </a:t>
            </a:r>
            <a:r>
              <a:rPr lang="cs-CZ" altLang="cs-CZ" b="1" dirty="0" smtClean="0"/>
              <a:t>ústním podáním </a:t>
            </a:r>
            <a:r>
              <a:rPr lang="cs-CZ" altLang="cs-CZ" b="1" u="sng" dirty="0" smtClean="0"/>
              <a:t>vs.</a:t>
            </a:r>
            <a:r>
              <a:rPr lang="cs-CZ" altLang="cs-CZ" dirty="0" smtClean="0"/>
              <a:t> </a:t>
            </a:r>
            <a:r>
              <a:rPr lang="cs-CZ" altLang="cs-CZ" b="1" dirty="0" smtClean="0"/>
              <a:t>obyčejní</a:t>
            </a:r>
            <a:r>
              <a:rPr lang="cs-CZ" altLang="cs-CZ" dirty="0" smtClean="0"/>
              <a:t>, i když idealizovaní, hrdinové, rozvoj</a:t>
            </a:r>
            <a:r>
              <a:rPr lang="cs-CZ" altLang="cs-CZ" b="1" dirty="0" smtClean="0"/>
              <a:t> písemnictví</a:t>
            </a:r>
          </a:p>
          <a:p>
            <a:endParaRPr lang="el-GR" dirty="0"/>
          </a:p>
        </p:txBody>
      </p:sp>
    </p:spTree>
    <p:extLst>
      <p:ext uri="{BB962C8B-B14F-4D97-AF65-F5344CB8AC3E}">
        <p14:creationId xmlns:p14="http://schemas.microsoft.com/office/powerpoint/2010/main" val="3412977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l-GR" altLang="cs-CZ" sz="3600" b="1" dirty="0" smtClean="0">
                <a:cs typeface="Arial" panose="020B0604020202020204" pitchFamily="34" charset="0"/>
              </a:rPr>
              <a:t/>
            </a:r>
            <a:br>
              <a:rPr lang="el-GR" altLang="cs-CZ" sz="3600" b="1" dirty="0" smtClean="0">
                <a:cs typeface="Arial" panose="020B0604020202020204" pitchFamily="34" charset="0"/>
              </a:rPr>
            </a:br>
            <a:r>
              <a:rPr lang="el-GR" altLang="cs-CZ" sz="3600" b="1" dirty="0">
                <a:cs typeface="Arial" panose="020B0604020202020204" pitchFamily="34" charset="0"/>
              </a:rPr>
              <a:t/>
            </a:r>
            <a:br>
              <a:rPr lang="el-GR" altLang="cs-CZ" sz="3600" b="1" dirty="0">
                <a:cs typeface="Arial" panose="020B0604020202020204" pitchFamily="34" charset="0"/>
              </a:rPr>
            </a:br>
            <a:r>
              <a:rPr lang="el-GR" altLang="cs-CZ" sz="4000" b="1" dirty="0" smtClean="0">
                <a:cs typeface="Arial" panose="020B0604020202020204" pitchFamily="34" charset="0"/>
              </a:rPr>
              <a:t>Α</a:t>
            </a:r>
            <a:r>
              <a:rPr lang="cs-CZ" altLang="cs-CZ" sz="4000" b="1" dirty="0" smtClean="0">
                <a:cs typeface="Arial" panose="020B0604020202020204" pitchFamily="34" charset="0"/>
              </a:rPr>
              <a:t>LEXANDROS </a:t>
            </a:r>
            <a:r>
              <a:rPr lang="cs-CZ" altLang="cs-CZ" sz="4000" b="1" dirty="0">
                <a:cs typeface="Arial" panose="020B0604020202020204" pitchFamily="34" charset="0"/>
              </a:rPr>
              <a:t>SUTSOS: </a:t>
            </a:r>
            <a:r>
              <a:rPr lang="cs-CZ" altLang="cs-CZ" sz="4000" b="1" i="1" dirty="0">
                <a:cs typeface="Arial" panose="020B0604020202020204" pitchFamily="34" charset="0"/>
              </a:rPr>
              <a:t>Ο </a:t>
            </a:r>
            <a:r>
              <a:rPr lang="cs-CZ" altLang="cs-CZ" sz="4000" b="1" i="1" dirty="0" smtClean="0">
                <a:cs typeface="Arial" panose="020B0604020202020204" pitchFamily="34" charset="0"/>
              </a:rPr>
              <a:t>E</a:t>
            </a:r>
            <a:r>
              <a:rPr lang="el-GR" altLang="cs-CZ" sz="4000" b="1" i="1" dirty="0" smtClean="0">
                <a:cs typeface="Arial" panose="020B0604020202020204" pitchFamily="34" charset="0"/>
              </a:rPr>
              <a:t>ξόριστος του 1831 </a:t>
            </a:r>
            <a:r>
              <a:rPr lang="cs-CZ" altLang="cs-CZ" sz="4000" b="1" dirty="0" smtClean="0">
                <a:cs typeface="Arial" panose="020B0604020202020204" pitchFamily="34" charset="0"/>
              </a:rPr>
              <a:t> </a:t>
            </a:r>
            <a:r>
              <a:rPr lang="cs-CZ" altLang="cs-CZ" sz="4000" b="1" dirty="0">
                <a:cs typeface="Arial" panose="020B0604020202020204" pitchFamily="34" charset="0"/>
              </a:rPr>
              <a:t>(</a:t>
            </a:r>
            <a:r>
              <a:rPr lang="cs-CZ" altLang="cs-CZ" sz="4000" b="1" dirty="0" smtClean="0">
                <a:cs typeface="Arial" panose="020B0604020202020204" pitchFamily="34" charset="0"/>
              </a:rPr>
              <a:t>193</a:t>
            </a:r>
            <a:r>
              <a:rPr lang="el-GR" altLang="cs-CZ" sz="4000" b="1" dirty="0" smtClean="0">
                <a:cs typeface="Arial" panose="020B0604020202020204" pitchFamily="34" charset="0"/>
              </a:rPr>
              <a:t>5</a:t>
            </a:r>
            <a:r>
              <a:rPr lang="cs-CZ" altLang="cs-CZ" sz="4000" b="1" dirty="0" smtClean="0">
                <a:cs typeface="Arial" panose="020B0604020202020204" pitchFamily="34" charset="0"/>
              </a:rPr>
              <a:t>)</a:t>
            </a:r>
            <a:r>
              <a:rPr lang="cs-CZ" altLang="cs-CZ" sz="4000" b="1" dirty="0">
                <a:cs typeface="Arial" panose="020B0604020202020204" pitchFamily="34" charset="0"/>
              </a:rPr>
              <a:t/>
            </a:r>
            <a:br>
              <a:rPr lang="cs-CZ" altLang="cs-CZ" sz="4000" b="1" dirty="0">
                <a:cs typeface="Arial" panose="020B0604020202020204" pitchFamily="34" charset="0"/>
              </a:rPr>
            </a:br>
            <a:endParaRPr lang="el-GR" sz="4000" dirty="0"/>
          </a:p>
        </p:txBody>
      </p:sp>
      <p:sp>
        <p:nvSpPr>
          <p:cNvPr id="3" name="Zástupný symbol pro obsah 2"/>
          <p:cNvSpPr>
            <a:spLocks noGrp="1"/>
          </p:cNvSpPr>
          <p:nvPr>
            <p:ph idx="1"/>
          </p:nvPr>
        </p:nvSpPr>
        <p:spPr/>
        <p:txBody>
          <a:bodyPr>
            <a:normAutofit/>
          </a:bodyPr>
          <a:lstStyle/>
          <a:p>
            <a:pPr marL="0" indent="0">
              <a:buNone/>
            </a:pPr>
            <a:r>
              <a:rPr lang="cs-CZ" dirty="0" smtClean="0"/>
              <a:t>Viz Antologie str. 84</a:t>
            </a:r>
            <a:endParaRPr lang="el-GR"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929" y="4857364"/>
            <a:ext cx="2672322" cy="1869807"/>
          </a:xfrm>
          <a:prstGeom prst="rect">
            <a:avLst/>
          </a:prstGeom>
        </p:spPr>
      </p:pic>
    </p:spTree>
    <p:extLst>
      <p:ext uri="{BB962C8B-B14F-4D97-AF65-F5344CB8AC3E}">
        <p14:creationId xmlns:p14="http://schemas.microsoft.com/office/powerpoint/2010/main" val="1561892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t/>
            </a:r>
            <a:br>
              <a:rPr lang="cs-CZ" b="1" dirty="0" smtClean="0"/>
            </a:br>
            <a:r>
              <a:rPr lang="cs-CZ" b="1" dirty="0"/>
              <a:t/>
            </a:r>
            <a:br>
              <a:rPr lang="cs-CZ" b="1" dirty="0"/>
            </a:br>
            <a:r>
              <a:rPr lang="el-GR" sz="4000" b="1" dirty="0" smtClean="0"/>
              <a:t>Ιάκωβος </a:t>
            </a:r>
            <a:r>
              <a:rPr lang="el-GR" sz="4000" b="1" dirty="0"/>
              <a:t>Γ. </a:t>
            </a:r>
            <a:r>
              <a:rPr lang="el-GR" sz="4000" b="1" dirty="0" err="1"/>
              <a:t>Πιτσιπίος</a:t>
            </a:r>
            <a:r>
              <a:rPr lang="el-GR" sz="4000" b="1" dirty="0"/>
              <a:t> </a:t>
            </a:r>
            <a:r>
              <a:rPr lang="el-GR" sz="4000" dirty="0"/>
              <a:t>(</a:t>
            </a:r>
            <a:r>
              <a:rPr lang="el-GR" sz="4000" dirty="0" err="1"/>
              <a:t>Πιτζιπιός</a:t>
            </a:r>
            <a:r>
              <a:rPr lang="el-GR" sz="4000" dirty="0"/>
              <a:t>, 1803-1869?)</a:t>
            </a:r>
            <a:br>
              <a:rPr lang="el-GR" sz="4000" dirty="0"/>
            </a:br>
            <a:endParaRPr lang="el-GR" sz="4000" dirty="0"/>
          </a:p>
        </p:txBody>
      </p:sp>
      <p:sp>
        <p:nvSpPr>
          <p:cNvPr id="3" name="Zástupný symbol pro obsah 2"/>
          <p:cNvSpPr>
            <a:spLocks noGrp="1"/>
          </p:cNvSpPr>
          <p:nvPr>
            <p:ph idx="1"/>
          </p:nvPr>
        </p:nvSpPr>
        <p:spPr/>
        <p:txBody>
          <a:bodyPr>
            <a:normAutofit lnSpcReduction="10000"/>
          </a:bodyPr>
          <a:lstStyle/>
          <a:p>
            <a:r>
              <a:rPr lang="en-GB" sz="2400" dirty="0"/>
              <a:t>1803 Chios</a:t>
            </a:r>
          </a:p>
          <a:p>
            <a:r>
              <a:rPr lang="el-GR" sz="2400" dirty="0"/>
              <a:t>Ιερός Λόχος, </a:t>
            </a:r>
            <a:r>
              <a:rPr lang="en-GB" sz="2400" dirty="0" err="1"/>
              <a:t>Dragatsani</a:t>
            </a:r>
            <a:r>
              <a:rPr lang="en-GB" sz="2400" dirty="0"/>
              <a:t> (dn. </a:t>
            </a:r>
            <a:r>
              <a:rPr lang="en-GB" sz="2400" dirty="0" err="1"/>
              <a:t>Rumunsko</a:t>
            </a:r>
            <a:r>
              <a:rPr lang="en-GB" sz="2400" dirty="0"/>
              <a:t>), </a:t>
            </a:r>
            <a:r>
              <a:rPr lang="en-GB" sz="2400" dirty="0" err="1"/>
              <a:t>červen</a:t>
            </a:r>
            <a:r>
              <a:rPr lang="en-GB" sz="2400" dirty="0"/>
              <a:t> 1821</a:t>
            </a:r>
          </a:p>
          <a:p>
            <a:r>
              <a:rPr lang="en-GB" sz="2400" dirty="0" err="1"/>
              <a:t>Paříž</a:t>
            </a:r>
            <a:r>
              <a:rPr lang="en-GB" sz="2400" dirty="0"/>
              <a:t>, </a:t>
            </a:r>
            <a:r>
              <a:rPr lang="en-GB" sz="2400" dirty="0" err="1" smtClean="0"/>
              <a:t>Oděsa</a:t>
            </a:r>
            <a:r>
              <a:rPr lang="en-GB" sz="2400" dirty="0"/>
              <a:t>, </a:t>
            </a:r>
            <a:r>
              <a:rPr lang="en-GB" sz="2400" dirty="0" err="1"/>
              <a:t>Ermupoli</a:t>
            </a:r>
            <a:r>
              <a:rPr lang="en-GB" sz="2400" dirty="0"/>
              <a:t> (</a:t>
            </a:r>
            <a:r>
              <a:rPr lang="el-GR" sz="2400" i="1" dirty="0"/>
              <a:t>Η ορφανή της Χίου</a:t>
            </a:r>
            <a:r>
              <a:rPr lang="el-GR" sz="2400" dirty="0"/>
              <a:t>), </a:t>
            </a:r>
            <a:endParaRPr lang="el-GR" sz="2400" dirty="0" smtClean="0"/>
          </a:p>
          <a:p>
            <a:pPr marL="0" indent="0">
              <a:buNone/>
            </a:pPr>
            <a:r>
              <a:rPr lang="en-GB" sz="2400" dirty="0" err="1" smtClean="0"/>
              <a:t>Konstantinopol</a:t>
            </a:r>
            <a:r>
              <a:rPr lang="en-GB" sz="2400" dirty="0"/>
              <a:t>, </a:t>
            </a:r>
            <a:r>
              <a:rPr lang="en-GB" sz="2400" dirty="0" err="1"/>
              <a:t>západní</a:t>
            </a:r>
            <a:r>
              <a:rPr lang="en-GB" sz="2400" dirty="0"/>
              <a:t> </a:t>
            </a:r>
            <a:r>
              <a:rPr lang="en-GB" sz="2400" dirty="0" err="1"/>
              <a:t>Evropa</a:t>
            </a:r>
            <a:endParaRPr lang="en-GB" sz="2400" dirty="0"/>
          </a:p>
          <a:p>
            <a:r>
              <a:rPr lang="en-GB" sz="2400" dirty="0" err="1"/>
              <a:t>První</a:t>
            </a:r>
            <a:r>
              <a:rPr lang="en-GB" sz="2400" dirty="0"/>
              <a:t> </a:t>
            </a:r>
            <a:r>
              <a:rPr lang="en-GB" sz="2400" dirty="0" err="1"/>
              <a:t>řecké</a:t>
            </a:r>
            <a:r>
              <a:rPr lang="en-GB" sz="2400" dirty="0"/>
              <a:t> </a:t>
            </a:r>
            <a:r>
              <a:rPr lang="en-GB" sz="2400" dirty="0" err="1"/>
              <a:t>romány</a:t>
            </a:r>
            <a:endParaRPr lang="en-GB" sz="2400" dirty="0"/>
          </a:p>
          <a:p>
            <a:r>
              <a:rPr lang="en-GB" sz="2400" dirty="0" err="1"/>
              <a:t>Časopisy</a:t>
            </a:r>
            <a:r>
              <a:rPr lang="en-GB" sz="2400" dirty="0"/>
              <a:t> s </a:t>
            </a:r>
            <a:r>
              <a:rPr lang="en-GB" sz="2400" dirty="0" err="1"/>
              <a:t>filologickým</a:t>
            </a:r>
            <a:r>
              <a:rPr lang="en-GB" sz="2400" dirty="0"/>
              <a:t>, </a:t>
            </a:r>
            <a:r>
              <a:rPr lang="en-GB" sz="2400" dirty="0" err="1"/>
              <a:t>náboženským</a:t>
            </a:r>
            <a:r>
              <a:rPr lang="en-GB" sz="2400" dirty="0"/>
              <a:t> a </a:t>
            </a:r>
            <a:r>
              <a:rPr lang="en-GB" sz="2400" dirty="0" err="1"/>
              <a:t>politickým</a:t>
            </a:r>
            <a:r>
              <a:rPr lang="en-GB" sz="2400" dirty="0"/>
              <a:t> </a:t>
            </a:r>
            <a:endParaRPr lang="el-GR" sz="2400" dirty="0" smtClean="0"/>
          </a:p>
          <a:p>
            <a:pPr marL="0" indent="0">
              <a:buNone/>
            </a:pPr>
            <a:r>
              <a:rPr lang="en-GB" sz="2400" dirty="0" err="1" smtClean="0"/>
              <a:t>zaměřením</a:t>
            </a:r>
            <a:endParaRPr lang="en-GB" sz="2400" dirty="0"/>
          </a:p>
          <a:p>
            <a:r>
              <a:rPr lang="el-GR" sz="2400" dirty="0"/>
              <a:t>Μεγάλη του Γένους Σχολή, „</a:t>
            </a:r>
            <a:r>
              <a:rPr lang="el-GR" sz="2400" dirty="0" err="1"/>
              <a:t>Πιτσιπιακά</a:t>
            </a:r>
            <a:r>
              <a:rPr lang="el-GR" sz="2400" dirty="0"/>
              <a:t>“ (1949)</a:t>
            </a:r>
          </a:p>
          <a:p>
            <a:r>
              <a:rPr lang="el-GR" sz="2400" dirty="0"/>
              <a:t>Χριστιανική Ανατολική Εταιρεία (</a:t>
            </a:r>
            <a:r>
              <a:rPr lang="el-GR" sz="2400" dirty="0" err="1"/>
              <a:t>zal</a:t>
            </a:r>
            <a:r>
              <a:rPr lang="el-GR" sz="2400" dirty="0"/>
              <a:t>. 1962)</a:t>
            </a:r>
          </a:p>
          <a:p>
            <a:r>
              <a:rPr lang="en-GB" sz="2400" dirty="0" err="1"/>
              <a:t>Jeho</a:t>
            </a:r>
            <a:r>
              <a:rPr lang="en-GB" sz="2400" dirty="0"/>
              <a:t> </a:t>
            </a:r>
            <a:r>
              <a:rPr lang="en-GB" sz="2400" dirty="0" err="1"/>
              <a:t>romány</a:t>
            </a:r>
            <a:r>
              <a:rPr lang="en-GB" sz="2400" dirty="0"/>
              <a:t> </a:t>
            </a:r>
            <a:r>
              <a:rPr lang="en-GB" sz="2400" dirty="0" err="1"/>
              <a:t>nejčtenější</a:t>
            </a:r>
            <a:r>
              <a:rPr lang="en-GB" sz="2400" dirty="0"/>
              <a:t> v 19. </a:t>
            </a:r>
            <a:r>
              <a:rPr lang="en-GB" sz="2400" dirty="0" err="1"/>
              <a:t>století</a:t>
            </a:r>
            <a:endParaRPr lang="en-GB" sz="2400" dirty="0"/>
          </a:p>
          <a:p>
            <a:pPr marL="0" indent="0">
              <a:buNone/>
            </a:pPr>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115" y="150471"/>
            <a:ext cx="1828800" cy="256946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970" y="3342871"/>
            <a:ext cx="4364971" cy="2785865"/>
          </a:xfrm>
          <a:prstGeom prst="rect">
            <a:avLst/>
          </a:prstGeom>
        </p:spPr>
      </p:pic>
    </p:spTree>
    <p:extLst>
      <p:ext uri="{BB962C8B-B14F-4D97-AF65-F5344CB8AC3E}">
        <p14:creationId xmlns:p14="http://schemas.microsoft.com/office/powerpoint/2010/main" val="18492336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el-GR" b="1" i="1" dirty="0" smtClean="0"/>
              <a:t>Η </a:t>
            </a:r>
            <a:r>
              <a:rPr lang="el-GR" b="1" i="1" dirty="0"/>
              <a:t>Ορφανή της Χίου ή Ο θρίαμβος της αρετής </a:t>
            </a:r>
            <a:r>
              <a:rPr lang="el-GR" dirty="0"/>
              <a:t/>
            </a:r>
            <a:br>
              <a:rPr lang="el-GR" dirty="0"/>
            </a:br>
            <a:endParaRPr lang="el-GR" dirty="0"/>
          </a:p>
        </p:txBody>
      </p:sp>
      <p:sp>
        <p:nvSpPr>
          <p:cNvPr id="3" name="Zástupný symbol pro obsah 2"/>
          <p:cNvSpPr>
            <a:spLocks noGrp="1"/>
          </p:cNvSpPr>
          <p:nvPr>
            <p:ph idx="1"/>
          </p:nvPr>
        </p:nvSpPr>
        <p:spPr/>
        <p:txBody>
          <a:bodyPr>
            <a:normAutofit fontScale="85000" lnSpcReduction="20000"/>
          </a:bodyPr>
          <a:lstStyle/>
          <a:p>
            <a:r>
              <a:rPr lang="en-GB" dirty="0" err="1"/>
              <a:t>Ermupoli</a:t>
            </a:r>
            <a:r>
              <a:rPr lang="en-GB" dirty="0"/>
              <a:t> 1839</a:t>
            </a:r>
          </a:p>
          <a:p>
            <a:r>
              <a:rPr lang="el-GR" b="1" i="1" dirty="0" smtClean="0"/>
              <a:t>Προκήρυξη </a:t>
            </a:r>
            <a:r>
              <a:rPr lang="el-GR" b="1" dirty="0" smtClean="0"/>
              <a:t>(Οδησσός 1834)</a:t>
            </a:r>
            <a:r>
              <a:rPr lang="el-GR" dirty="0" smtClean="0"/>
              <a:t>: </a:t>
            </a:r>
            <a:endParaRPr lang="el-GR" dirty="0"/>
          </a:p>
          <a:p>
            <a:pPr marL="0" indent="0">
              <a:lnSpc>
                <a:spcPct val="120000"/>
              </a:lnSpc>
              <a:buNone/>
            </a:pPr>
            <a:r>
              <a:rPr lang="el-GR" i="1" dirty="0"/>
              <a:t>Ολίγα συγγράμματα των παλαιών Ελλήνων </a:t>
            </a:r>
            <a:r>
              <a:rPr lang="el-GR" i="1" dirty="0" err="1"/>
              <a:t>διασώθησαν</a:t>
            </a:r>
            <a:r>
              <a:rPr lang="el-GR" i="1" dirty="0"/>
              <a:t> μέχρι των ημερών μας, εκ του είδους εκείνου, τα οποία οι μεν Ευρωπαίοι </a:t>
            </a:r>
            <a:r>
              <a:rPr lang="el-GR" i="1" dirty="0" err="1"/>
              <a:t>ονομάσουσι</a:t>
            </a:r>
            <a:r>
              <a:rPr lang="el-GR" i="1" dirty="0"/>
              <a:t> </a:t>
            </a:r>
            <a:r>
              <a:rPr lang="el-GR" b="1" dirty="0" err="1"/>
              <a:t>Ρωμανά</a:t>
            </a:r>
            <a:r>
              <a:rPr lang="el-GR" i="1" dirty="0"/>
              <a:t>, οι δε </a:t>
            </a:r>
            <a:r>
              <a:rPr lang="el-GR" i="1" dirty="0" err="1"/>
              <a:t>νεώτεροι</a:t>
            </a:r>
            <a:r>
              <a:rPr lang="el-GR" i="1" dirty="0"/>
              <a:t> Έλληνες </a:t>
            </a:r>
            <a:r>
              <a:rPr lang="el-GR" b="1" dirty="0"/>
              <a:t>Μυθιστορίας</a:t>
            </a:r>
            <a:r>
              <a:rPr lang="el-GR" dirty="0"/>
              <a:t>. </a:t>
            </a:r>
            <a:r>
              <a:rPr lang="el-GR" i="1" dirty="0"/>
              <a:t>Εις δε την Καθομιλουμένη Γλώσσαν μας, δεν </a:t>
            </a:r>
            <a:r>
              <a:rPr lang="el-GR" i="1" dirty="0" err="1"/>
              <a:t>έχομεν</a:t>
            </a:r>
            <a:r>
              <a:rPr lang="el-GR" i="1" dirty="0"/>
              <a:t> ακόμη </a:t>
            </a:r>
            <a:r>
              <a:rPr lang="el-GR" i="1" dirty="0" err="1"/>
              <a:t>κανέν</a:t>
            </a:r>
            <a:r>
              <a:rPr lang="el-GR" i="1" dirty="0"/>
              <a:t> τοιούτο </a:t>
            </a:r>
            <a:r>
              <a:rPr lang="el-GR" i="1" dirty="0" err="1"/>
              <a:t>Πρωτότυπον</a:t>
            </a:r>
            <a:r>
              <a:rPr lang="el-GR" i="1" dirty="0"/>
              <a:t>, μολονότι οι Πρώτοι αυτών </a:t>
            </a:r>
            <a:r>
              <a:rPr lang="el-GR" i="1" dirty="0" err="1"/>
              <a:t>Εισηγηταί</a:t>
            </a:r>
            <a:r>
              <a:rPr lang="el-GR" i="1" dirty="0"/>
              <a:t> </a:t>
            </a:r>
            <a:r>
              <a:rPr lang="el-GR" i="1" dirty="0" err="1"/>
              <a:t>ήσαν</a:t>
            </a:r>
            <a:r>
              <a:rPr lang="el-GR" i="1" dirty="0"/>
              <a:t> οι Έλληνες, ως </a:t>
            </a:r>
            <a:r>
              <a:rPr lang="el-GR" i="1" dirty="0" err="1"/>
              <a:t>εκτεταμένως</a:t>
            </a:r>
            <a:r>
              <a:rPr lang="el-GR" i="1" dirty="0"/>
              <a:t> αναφέρει ο </a:t>
            </a:r>
            <a:r>
              <a:rPr lang="el-GR" i="1" dirty="0" err="1"/>
              <a:t>αοίδημος</a:t>
            </a:r>
            <a:r>
              <a:rPr lang="el-GR" i="1" dirty="0"/>
              <a:t> Κοραής, εις την </a:t>
            </a:r>
            <a:r>
              <a:rPr lang="el-GR" i="1" dirty="0" err="1"/>
              <a:t>υπʼ</a:t>
            </a:r>
            <a:r>
              <a:rPr lang="el-GR" i="1" dirty="0"/>
              <a:t> αυτού </a:t>
            </a:r>
            <a:r>
              <a:rPr lang="el-GR" i="1" dirty="0" err="1"/>
              <a:t>γενομένην</a:t>
            </a:r>
            <a:r>
              <a:rPr lang="el-GR" i="1" dirty="0"/>
              <a:t> </a:t>
            </a:r>
            <a:r>
              <a:rPr lang="el-GR" i="1" dirty="0" err="1"/>
              <a:t>έκδοσιν</a:t>
            </a:r>
            <a:r>
              <a:rPr lang="el-GR" i="1" dirty="0"/>
              <a:t> των </a:t>
            </a:r>
            <a:r>
              <a:rPr lang="el-GR" b="1" dirty="0"/>
              <a:t>Αιθιοπικών</a:t>
            </a:r>
            <a:r>
              <a:rPr lang="el-GR" i="1" dirty="0"/>
              <a:t> του Ηλιοδώρου</a:t>
            </a:r>
            <a:r>
              <a:rPr lang="el-GR" dirty="0"/>
              <a:t>.</a:t>
            </a:r>
          </a:p>
          <a:p>
            <a:r>
              <a:rPr lang="el-GR" dirty="0"/>
              <a:t>ηθική ιστορία</a:t>
            </a:r>
          </a:p>
          <a:p>
            <a:r>
              <a:rPr lang="en-GB" dirty="0" err="1"/>
              <a:t>historie</a:t>
            </a:r>
            <a:r>
              <a:rPr lang="en-GB" dirty="0"/>
              <a:t> </a:t>
            </a:r>
            <a:r>
              <a:rPr lang="en-GB" dirty="0" err="1"/>
              <a:t>ostrova</a:t>
            </a:r>
            <a:endParaRPr lang="en-GB" dirty="0"/>
          </a:p>
          <a:p>
            <a:r>
              <a:rPr lang="en-GB" dirty="0" err="1"/>
              <a:t>slovníček</a:t>
            </a:r>
            <a:r>
              <a:rPr lang="en-GB" dirty="0"/>
              <a:t> </a:t>
            </a:r>
          </a:p>
          <a:p>
            <a:pPr marL="0" indent="0">
              <a:buNone/>
            </a:pPr>
            <a:endParaRPr lang="el-GR" dirty="0"/>
          </a:p>
        </p:txBody>
      </p:sp>
    </p:spTree>
    <p:extLst>
      <p:ext uri="{BB962C8B-B14F-4D97-AF65-F5344CB8AC3E}">
        <p14:creationId xmlns:p14="http://schemas.microsoft.com/office/powerpoint/2010/main" val="3311721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el-GR" b="1" i="1" dirty="0" smtClean="0"/>
              <a:t>Η Ορφανή της Χίου ή Ο θρίαμβος της αρετής </a:t>
            </a:r>
            <a:r>
              <a:rPr lang="el-GR" dirty="0" smtClean="0"/>
              <a:t/>
            </a:r>
            <a:br>
              <a:rPr lang="el-GR" dirty="0" smtClean="0"/>
            </a:br>
            <a:endParaRPr lang="el-GR" dirty="0"/>
          </a:p>
        </p:txBody>
      </p:sp>
      <p:sp>
        <p:nvSpPr>
          <p:cNvPr id="3" name="Zástupný symbol pro obsah 2"/>
          <p:cNvSpPr>
            <a:spLocks noGrp="1"/>
          </p:cNvSpPr>
          <p:nvPr>
            <p:ph idx="1"/>
          </p:nvPr>
        </p:nvSpPr>
        <p:spPr/>
        <p:txBody>
          <a:bodyPr>
            <a:normAutofit/>
          </a:bodyP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cs-CZ" b="1" dirty="0" smtClean="0"/>
              <a:t>Υπόθεση</a:t>
            </a:r>
            <a:r>
              <a:rPr lang="cs-CZ" altLang="cs-CZ" b="1" dirty="0" smtClean="0"/>
              <a:t>:</a:t>
            </a:r>
            <a:endParaRPr lang="cs-CZ" altLang="cs-CZ" b="1" dirty="0"/>
          </a:p>
          <a:p>
            <a:pPr marL="431800" indent="-323850">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cs-CZ" sz="2400" dirty="0" smtClean="0"/>
              <a:t>     </a:t>
            </a:r>
            <a:r>
              <a:rPr lang="cs-CZ" altLang="cs-CZ" sz="2400" dirty="0" smtClean="0"/>
              <a:t>H </a:t>
            </a:r>
            <a:r>
              <a:rPr lang="cs-CZ" altLang="cs-CZ" sz="2400" dirty="0" err="1"/>
              <a:t>Ευλ</a:t>
            </a:r>
            <a:r>
              <a:rPr lang="cs-CZ" altLang="cs-CZ" sz="2400" dirty="0"/>
              <a:t>αλία χάνει τους γονείς της στις σφαγές της Χίου και την αναλαμβάνει η θεία της Λωξάντρα που έχει δύο παιδιά. </a:t>
            </a:r>
            <a:r>
              <a:rPr lang="cs-CZ" altLang="cs-CZ" sz="2400" dirty="0" err="1"/>
              <a:t>Στην</a:t>
            </a:r>
            <a:r>
              <a:rPr lang="cs-CZ" altLang="cs-CZ" sz="2400" dirty="0"/>
              <a:t> </a:t>
            </a:r>
            <a:r>
              <a:rPr lang="cs-CZ" altLang="cs-CZ" sz="2400" dirty="0" err="1"/>
              <a:t>οικογένει</a:t>
            </a:r>
            <a:r>
              <a:rPr lang="cs-CZ" altLang="cs-CZ" sz="2400" dirty="0"/>
              <a:t>α αυτή η Ευλαλία παίζει το ρόλο της Σταχτοπούτας.</a:t>
            </a:r>
          </a:p>
          <a:p>
            <a:pPr marL="431800" indent="-323850">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l-GR" altLang="cs-CZ" sz="2400" dirty="0" smtClean="0"/>
              <a:t>    </a:t>
            </a:r>
            <a:r>
              <a:rPr lang="cs-CZ" altLang="cs-CZ" sz="2400" dirty="0" err="1" smtClean="0"/>
              <a:t>Εκεί</a:t>
            </a:r>
            <a:r>
              <a:rPr lang="cs-CZ" altLang="cs-CZ" sz="2400" dirty="0" smtClean="0"/>
              <a:t> </a:t>
            </a:r>
            <a:r>
              <a:rPr lang="cs-CZ" altLang="cs-CZ" sz="2400" dirty="0"/>
              <a:t>θα </a:t>
            </a:r>
            <a:r>
              <a:rPr lang="cs-CZ" altLang="cs-CZ" sz="2400" dirty="0" err="1"/>
              <a:t>συν</a:t>
            </a:r>
            <a:r>
              <a:rPr lang="cs-CZ" altLang="cs-CZ" sz="2400" dirty="0"/>
              <a:t>αντήσει τον ειλικρινή Αλέξανδρο και θα ορκιστούν αιώνια αγάπη μεταξύ τους. Η </a:t>
            </a:r>
            <a:r>
              <a:rPr lang="cs-CZ" altLang="cs-CZ" sz="2400" dirty="0" smtClean="0"/>
              <a:t>Λ</a:t>
            </a:r>
            <a:r>
              <a:rPr lang="el-GR" altLang="cs-CZ" sz="2400" dirty="0"/>
              <a:t>ω</a:t>
            </a:r>
            <a:r>
              <a:rPr lang="cs-CZ" altLang="cs-CZ" sz="2400" dirty="0" err="1" smtClean="0"/>
              <a:t>ξάντρ</a:t>
            </a:r>
            <a:r>
              <a:rPr lang="cs-CZ" altLang="cs-CZ" sz="2400" dirty="0" smtClean="0"/>
              <a:t>α </a:t>
            </a:r>
            <a:r>
              <a:rPr lang="cs-CZ" altLang="cs-CZ" sz="2400" dirty="0"/>
              <a:t>όμως κάνει το παν για να χωρίσει το ζευγάρι και να επωφεληθεί από την κληρονομιά της ορφανής. </a:t>
            </a:r>
            <a:r>
              <a:rPr lang="cs-CZ" altLang="cs-CZ" sz="2400" dirty="0" err="1"/>
              <a:t>Ύστερ</a:t>
            </a:r>
            <a:r>
              <a:rPr lang="cs-CZ" altLang="cs-CZ" sz="2400" dirty="0"/>
              <a:t>α από διάφορες περιπέτειες οι δύο νέοι παντρεύονται, την ίδια μέρα μάλιστα που η Ευλαλία θα γινόταν καλογριά.</a:t>
            </a:r>
          </a:p>
          <a:p>
            <a:pPr marL="0" indent="0">
              <a:buNone/>
            </a:pPr>
            <a:endParaRPr lang="en-GB" sz="2400" dirty="0"/>
          </a:p>
          <a:p>
            <a:pPr marL="0" indent="0">
              <a:buNone/>
            </a:pPr>
            <a:endParaRPr lang="el-GR" dirty="0"/>
          </a:p>
        </p:txBody>
      </p:sp>
    </p:spTree>
    <p:extLst>
      <p:ext uri="{BB962C8B-B14F-4D97-AF65-F5344CB8AC3E}">
        <p14:creationId xmlns:p14="http://schemas.microsoft.com/office/powerpoint/2010/main" val="18118710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52687"/>
          </a:xfrm>
        </p:spPr>
        <p:txBody>
          <a:bodyPr>
            <a:normAutofit fontScale="90000"/>
          </a:bodyPr>
          <a:lstStyle/>
          <a:p>
            <a:r>
              <a:rPr lang="cs-CZ" dirty="0" smtClean="0"/>
              <a:t/>
            </a:r>
            <a:br>
              <a:rPr lang="cs-CZ" dirty="0" smtClean="0"/>
            </a:br>
            <a:r>
              <a:rPr lang="cs-CZ" dirty="0" smtClean="0"/>
              <a:t/>
            </a:r>
            <a:br>
              <a:rPr lang="cs-CZ" dirty="0" smtClean="0"/>
            </a:br>
            <a:r>
              <a:rPr lang="el-GR" sz="4000" b="1" i="1" dirty="0" smtClean="0"/>
              <a:t>Η </a:t>
            </a:r>
            <a:r>
              <a:rPr lang="el-GR" sz="4000" b="1" i="1" dirty="0"/>
              <a:t>Ορφανή της Χίου ή Ο θρίαμβος της αρετής </a:t>
            </a:r>
            <a:r>
              <a:rPr lang="el-GR" sz="4000" dirty="0"/>
              <a:t/>
            </a:r>
            <a:br>
              <a:rPr lang="el-GR" sz="4000" dirty="0"/>
            </a:br>
            <a:endParaRPr lang="el-GR" sz="4000" dirty="0"/>
          </a:p>
        </p:txBody>
      </p:sp>
      <p:sp>
        <p:nvSpPr>
          <p:cNvPr id="3" name="Zástupný symbol pro obsah 2"/>
          <p:cNvSpPr>
            <a:spLocks noGrp="1"/>
          </p:cNvSpPr>
          <p:nvPr>
            <p:ph idx="1"/>
          </p:nvPr>
        </p:nvSpPr>
        <p:spPr>
          <a:xfrm>
            <a:off x="838200" y="1461247"/>
            <a:ext cx="10515600" cy="4715716"/>
          </a:xfrm>
        </p:spPr>
        <p:txBody>
          <a:bodyPr>
            <a:normAutofit/>
          </a:bodyPr>
          <a:lstStyle/>
          <a:p>
            <a:pPr marL="0" indent="0">
              <a:buNone/>
            </a:pPr>
            <a:endParaRPr lang="cs-CZ" dirty="0" smtClean="0"/>
          </a:p>
          <a:p>
            <a:pPr marL="0" indent="0">
              <a:buNone/>
            </a:pPr>
            <a:r>
              <a:rPr lang="cs-CZ" dirty="0" smtClean="0"/>
              <a:t>Propojení tří rovin:</a:t>
            </a:r>
          </a:p>
          <a:p>
            <a:pPr marL="0" indent="0">
              <a:buNone/>
            </a:pPr>
            <a:endParaRPr lang="cs-CZ" dirty="0" smtClean="0"/>
          </a:p>
          <a:p>
            <a:pPr>
              <a:buFont typeface="Wingdings" panose="05000000000000000000" pitchFamily="2" charset="2"/>
              <a:buChar char="Ø"/>
            </a:pPr>
            <a:r>
              <a:rPr lang="cs-CZ" dirty="0" smtClean="0"/>
              <a:t>Antický román – milostná zápletka, dobrodružství</a:t>
            </a:r>
          </a:p>
          <a:p>
            <a:pPr>
              <a:buFont typeface="Wingdings" panose="05000000000000000000" pitchFamily="2" charset="2"/>
              <a:buChar char="Ø"/>
            </a:pPr>
            <a:r>
              <a:rPr lang="cs-CZ" dirty="0" smtClean="0"/>
              <a:t>Romantický r. – prvek zklamání ze situace v Řecku</a:t>
            </a:r>
          </a:p>
          <a:p>
            <a:pPr>
              <a:buFont typeface="Wingdings" panose="05000000000000000000" pitchFamily="2" charset="2"/>
              <a:buChar char="Ø"/>
            </a:pPr>
            <a:r>
              <a:rPr lang="cs-CZ" dirty="0" smtClean="0"/>
              <a:t>Historický r. – dějiny ostrova </a:t>
            </a:r>
            <a:r>
              <a:rPr lang="cs-CZ" dirty="0" err="1" smtClean="0"/>
              <a:t>Chios</a:t>
            </a:r>
            <a:endParaRPr lang="el-GR" dirty="0" smtClean="0"/>
          </a:p>
          <a:p>
            <a:pPr>
              <a:buFont typeface="Wingdings" panose="05000000000000000000" pitchFamily="2" charset="2"/>
              <a:buChar char="Ø"/>
            </a:pPr>
            <a:r>
              <a:rPr lang="el-GR" dirty="0" smtClean="0"/>
              <a:t>Καινούρια στοιχεία: τίτλος – αναφορά στην ηρωίδα</a:t>
            </a:r>
            <a:endParaRPr lang="el-GR" dirty="0"/>
          </a:p>
        </p:txBody>
      </p:sp>
    </p:spTree>
    <p:extLst>
      <p:ext uri="{BB962C8B-B14F-4D97-AF65-F5344CB8AC3E}">
        <p14:creationId xmlns:p14="http://schemas.microsoft.com/office/powerpoint/2010/main" val="1025548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n-GB" sz="4000" b="1" dirty="0" err="1" smtClean="0"/>
              <a:t>Helénocentrismus</a:t>
            </a:r>
            <a:r>
              <a:rPr lang="en-GB" sz="4000" b="1" dirty="0" smtClean="0"/>
              <a:t> </a:t>
            </a:r>
            <a:r>
              <a:rPr lang="en-GB" sz="4000" b="1" dirty="0"/>
              <a:t>19. </a:t>
            </a:r>
            <a:r>
              <a:rPr lang="en-GB" sz="4000" b="1" dirty="0" err="1"/>
              <a:t>století</a:t>
            </a:r>
            <a:r>
              <a:rPr lang="en-GB" dirty="0"/>
              <a:t/>
            </a:r>
            <a:br>
              <a:rPr lang="en-GB" dirty="0"/>
            </a:br>
            <a:endParaRPr lang="el-GR" dirty="0"/>
          </a:p>
        </p:txBody>
      </p:sp>
      <p:sp>
        <p:nvSpPr>
          <p:cNvPr id="3" name="Zástupný symbol pro obsah 2"/>
          <p:cNvSpPr>
            <a:spLocks noGrp="1"/>
          </p:cNvSpPr>
          <p:nvPr>
            <p:ph idx="1"/>
          </p:nvPr>
        </p:nvSpPr>
        <p:spPr/>
        <p:txBody>
          <a:bodyPr>
            <a:normAutofit fontScale="85000" lnSpcReduction="20000"/>
          </a:bodyPr>
          <a:lstStyle/>
          <a:p>
            <a:r>
              <a:rPr lang="en-GB" dirty="0" err="1"/>
              <a:t>antievropeismus</a:t>
            </a:r>
            <a:r>
              <a:rPr lang="en-GB" dirty="0"/>
              <a:t> ˃ </a:t>
            </a:r>
            <a:r>
              <a:rPr lang="en-GB" dirty="0" err="1"/>
              <a:t>helénocentrismus</a:t>
            </a:r>
            <a:endParaRPr lang="en-GB" dirty="0"/>
          </a:p>
          <a:p>
            <a:r>
              <a:rPr lang="el-GR" i="1" dirty="0"/>
              <a:t>εκνευρισμένη τάση προς την επίδειξη των εθνικών αρετών</a:t>
            </a:r>
            <a:endParaRPr lang="el-GR" dirty="0"/>
          </a:p>
          <a:p>
            <a:r>
              <a:rPr lang="el-GR" dirty="0"/>
              <a:t>(Κ. Δημαράς, </a:t>
            </a:r>
            <a:r>
              <a:rPr lang="el-GR" i="1" dirty="0"/>
              <a:t>Νεοελληνικός διαφωτισμός</a:t>
            </a:r>
            <a:r>
              <a:rPr lang="el-GR" dirty="0"/>
              <a:t>, Αθήνα 1977, σ. 388.)</a:t>
            </a:r>
          </a:p>
          <a:p>
            <a:endParaRPr lang="el-GR" dirty="0"/>
          </a:p>
          <a:p>
            <a:r>
              <a:rPr lang="en-GB" b="1" dirty="0" err="1"/>
              <a:t>Dvě</a:t>
            </a:r>
            <a:r>
              <a:rPr lang="en-GB" b="1" dirty="0"/>
              <a:t> </a:t>
            </a:r>
            <a:r>
              <a:rPr lang="en-GB" b="1" dirty="0" err="1"/>
              <a:t>základní</a:t>
            </a:r>
            <a:r>
              <a:rPr lang="en-GB" b="1" dirty="0"/>
              <a:t> </a:t>
            </a:r>
            <a:r>
              <a:rPr lang="en-GB" b="1" dirty="0" err="1"/>
              <a:t>roviny</a:t>
            </a:r>
            <a:r>
              <a:rPr lang="en-GB" b="1" dirty="0"/>
              <a:t> </a:t>
            </a:r>
            <a:r>
              <a:rPr lang="en-GB" b="1" dirty="0" err="1"/>
              <a:t>nebezpečí</a:t>
            </a:r>
            <a:r>
              <a:rPr lang="en-GB" b="1" dirty="0"/>
              <a:t>, </a:t>
            </a:r>
            <a:r>
              <a:rPr lang="en-GB" b="1" dirty="0" err="1"/>
              <a:t>které</a:t>
            </a:r>
            <a:r>
              <a:rPr lang="en-GB" b="1" dirty="0"/>
              <a:t> </a:t>
            </a:r>
            <a:r>
              <a:rPr lang="en-GB" b="1" dirty="0" err="1"/>
              <a:t>přináší</a:t>
            </a:r>
            <a:r>
              <a:rPr lang="en-GB" b="1" dirty="0"/>
              <a:t> </a:t>
            </a:r>
            <a:r>
              <a:rPr lang="en-GB" b="1" dirty="0" err="1"/>
              <a:t>západní</a:t>
            </a:r>
            <a:r>
              <a:rPr lang="en-GB" b="1" dirty="0"/>
              <a:t> </a:t>
            </a:r>
            <a:r>
              <a:rPr lang="en-GB" b="1" dirty="0" err="1"/>
              <a:t>kultura</a:t>
            </a:r>
            <a:r>
              <a:rPr lang="en-GB" b="1" dirty="0"/>
              <a:t>:</a:t>
            </a:r>
            <a:endParaRPr lang="en-GB" dirty="0"/>
          </a:p>
          <a:p>
            <a:r>
              <a:rPr lang="en-GB" dirty="0"/>
              <a:t>- </a:t>
            </a:r>
            <a:r>
              <a:rPr lang="en-GB" dirty="0" err="1"/>
              <a:t>ohrožení</a:t>
            </a:r>
            <a:r>
              <a:rPr lang="en-GB" dirty="0"/>
              <a:t> </a:t>
            </a:r>
            <a:r>
              <a:rPr lang="en-GB" dirty="0" err="1"/>
              <a:t>tradiční</a:t>
            </a:r>
            <a:r>
              <a:rPr lang="en-GB" dirty="0"/>
              <a:t> </a:t>
            </a:r>
            <a:r>
              <a:rPr lang="en-GB" dirty="0" err="1"/>
              <a:t>morálky</a:t>
            </a:r>
            <a:endParaRPr lang="en-GB" dirty="0"/>
          </a:p>
          <a:p>
            <a:r>
              <a:rPr lang="en-GB" dirty="0"/>
              <a:t>- je v </a:t>
            </a:r>
            <a:r>
              <a:rPr lang="en-GB" dirty="0" err="1"/>
              <a:t>rozporu</a:t>
            </a:r>
            <a:r>
              <a:rPr lang="en-GB" dirty="0"/>
              <a:t> s </a:t>
            </a:r>
            <a:r>
              <a:rPr lang="en-GB" dirty="0" err="1"/>
              <a:t>potřebou</a:t>
            </a:r>
            <a:r>
              <a:rPr lang="en-GB" dirty="0"/>
              <a:t> </a:t>
            </a:r>
            <a:r>
              <a:rPr lang="en-GB" dirty="0" err="1"/>
              <a:t>pozvednutí</a:t>
            </a:r>
            <a:r>
              <a:rPr lang="en-GB" dirty="0"/>
              <a:t> </a:t>
            </a:r>
            <a:r>
              <a:rPr lang="en-GB" dirty="0" err="1"/>
              <a:t>národního</a:t>
            </a:r>
            <a:r>
              <a:rPr lang="en-GB" dirty="0"/>
              <a:t> </a:t>
            </a:r>
            <a:r>
              <a:rPr lang="en-GB" dirty="0" err="1"/>
              <a:t>sebevědomí</a:t>
            </a:r>
            <a:endParaRPr lang="en-GB" dirty="0"/>
          </a:p>
          <a:p>
            <a:endParaRPr lang="el-GR" dirty="0"/>
          </a:p>
          <a:p>
            <a:r>
              <a:rPr lang="en-GB" b="1" dirty="0" err="1"/>
              <a:t>Podněty</a:t>
            </a:r>
            <a:r>
              <a:rPr lang="en-GB" b="1" dirty="0"/>
              <a:t>:</a:t>
            </a:r>
            <a:endParaRPr lang="en-GB" dirty="0"/>
          </a:p>
          <a:p>
            <a:r>
              <a:rPr lang="en-GB" dirty="0"/>
              <a:t>a) </a:t>
            </a:r>
            <a:r>
              <a:rPr lang="en-GB" dirty="0" err="1"/>
              <a:t>politika</a:t>
            </a:r>
            <a:r>
              <a:rPr lang="en-GB" dirty="0"/>
              <a:t> </a:t>
            </a:r>
            <a:r>
              <a:rPr lang="en-GB" dirty="0" err="1"/>
              <a:t>mocností</a:t>
            </a:r>
            <a:endParaRPr lang="en-GB" dirty="0"/>
          </a:p>
          <a:p>
            <a:r>
              <a:rPr lang="en-GB" dirty="0"/>
              <a:t>b) </a:t>
            </a:r>
            <a:r>
              <a:rPr lang="en-GB" dirty="0" err="1"/>
              <a:t>nekritický</a:t>
            </a:r>
            <a:r>
              <a:rPr lang="en-GB" dirty="0"/>
              <a:t> </a:t>
            </a:r>
            <a:r>
              <a:rPr lang="en-GB" dirty="0" err="1"/>
              <a:t>filhelénismus</a:t>
            </a:r>
            <a:endParaRPr lang="en-GB" dirty="0"/>
          </a:p>
          <a:p>
            <a:pPr marL="0" indent="0">
              <a:buNone/>
            </a:pPr>
            <a:endParaRPr lang="el-GR" dirty="0"/>
          </a:p>
        </p:txBody>
      </p:sp>
    </p:spTree>
    <p:extLst>
      <p:ext uri="{BB962C8B-B14F-4D97-AF65-F5344CB8AC3E}">
        <p14:creationId xmlns:p14="http://schemas.microsoft.com/office/powerpoint/2010/main" val="1984100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marL="0" indent="0">
              <a:lnSpc>
                <a:spcPct val="130000"/>
              </a:lnSpc>
              <a:buNone/>
            </a:pPr>
            <a:r>
              <a:rPr lang="el-GR" sz="2400" i="1" dirty="0"/>
              <a:t>H</a:t>
            </a:r>
            <a:r>
              <a:rPr lang="el-GR" sz="2400" dirty="0"/>
              <a:t> </a:t>
            </a:r>
            <a:r>
              <a:rPr lang="el-GR" sz="2400" i="1" dirty="0"/>
              <a:t>Ελλάς </a:t>
            </a:r>
            <a:r>
              <a:rPr lang="el-GR" sz="2400" i="1" dirty="0" err="1"/>
              <a:t>ουδ</a:t>
            </a:r>
            <a:r>
              <a:rPr lang="el-GR" sz="2400" i="1" dirty="0"/>
              <a:t>᾽ Δύσιν </a:t>
            </a:r>
            <a:r>
              <a:rPr lang="el-GR" sz="2400" i="1" dirty="0" err="1"/>
              <a:t>εστίν</a:t>
            </a:r>
            <a:r>
              <a:rPr lang="el-GR" sz="2400" i="1" dirty="0"/>
              <a:t>, </a:t>
            </a:r>
            <a:r>
              <a:rPr lang="el-GR" sz="2400" i="1" dirty="0" err="1"/>
              <a:t>αλλ</a:t>
            </a:r>
            <a:r>
              <a:rPr lang="el-GR" sz="2400" i="1" dirty="0"/>
              <a:t>᾽ εστί </a:t>
            </a:r>
            <a:r>
              <a:rPr lang="el-GR" sz="2400" b="1" i="1" dirty="0"/>
              <a:t>καθαρά </a:t>
            </a:r>
            <a:r>
              <a:rPr lang="el-GR" sz="2400" b="1" i="1" dirty="0" err="1"/>
              <a:t>καθαρωτάτη</a:t>
            </a:r>
            <a:r>
              <a:rPr lang="el-GR" sz="2400" i="1" dirty="0"/>
              <a:t> Ελλάς, και τον </a:t>
            </a:r>
            <a:r>
              <a:rPr lang="el-GR" sz="2400" i="1" dirty="0" err="1"/>
              <a:t>πολιτισμόν</a:t>
            </a:r>
            <a:r>
              <a:rPr lang="el-GR" sz="2400" i="1" dirty="0"/>
              <a:t> αυτής οφείλει εξ αυτής της Ελλάδος λαμβάνειν [...] παν τι μη εκ  των σπλάχνων αυτών του έθνους </a:t>
            </a:r>
            <a:r>
              <a:rPr lang="el-GR" sz="2400" i="1" dirty="0" err="1"/>
              <a:t>εξερχόμενον</a:t>
            </a:r>
            <a:r>
              <a:rPr lang="el-GR" sz="2400" i="1" dirty="0"/>
              <a:t>, </a:t>
            </a:r>
            <a:r>
              <a:rPr lang="el-GR" sz="2400" i="1" dirty="0" err="1"/>
              <a:t>εστίν</a:t>
            </a:r>
            <a:r>
              <a:rPr lang="el-GR" sz="2400" i="1" dirty="0"/>
              <a:t> </a:t>
            </a:r>
            <a:r>
              <a:rPr lang="el-GR" sz="2400" i="1" dirty="0" err="1"/>
              <a:t>οθνείον</a:t>
            </a:r>
            <a:r>
              <a:rPr lang="el-GR" sz="2400" i="1" dirty="0"/>
              <a:t> και </a:t>
            </a:r>
            <a:r>
              <a:rPr lang="el-GR" sz="2400" i="1" dirty="0" err="1"/>
              <a:t>βλαβερόν</a:t>
            </a:r>
            <a:r>
              <a:rPr lang="el-GR" sz="2400" i="1" dirty="0"/>
              <a:t>, πας πολιτισμός οιοσδήποτε, μη απορρέων εξ αυτής της φύσεως και των ηθών αυτού του έθνους, </a:t>
            </a:r>
            <a:r>
              <a:rPr lang="el-GR" sz="2400" i="1" dirty="0" err="1"/>
              <a:t>αλλ</a:t>
            </a:r>
            <a:r>
              <a:rPr lang="el-GR" sz="2400" i="1" dirty="0"/>
              <a:t>᾽ επιβαλλόμενος, η λάθρα εισαγόμενος έξωθεν εις αυτό, </a:t>
            </a:r>
            <a:r>
              <a:rPr lang="el-GR" sz="2400" i="1" dirty="0" err="1"/>
              <a:t>εστίν</a:t>
            </a:r>
            <a:r>
              <a:rPr lang="el-GR" sz="2400" i="1" dirty="0"/>
              <a:t> </a:t>
            </a:r>
            <a:r>
              <a:rPr lang="el-GR" sz="2400" b="1" i="1" dirty="0"/>
              <a:t>ολέθριος προς το έθνος</a:t>
            </a:r>
            <a:r>
              <a:rPr lang="el-GR" sz="2400" i="1" dirty="0" smtClean="0"/>
              <a:t>.</a:t>
            </a:r>
          </a:p>
          <a:p>
            <a:pPr marL="0" indent="0">
              <a:lnSpc>
                <a:spcPct val="130000"/>
              </a:lnSpc>
              <a:buNone/>
            </a:pPr>
            <a:endParaRPr lang="el-GR" sz="2400" dirty="0" smtClean="0"/>
          </a:p>
          <a:p>
            <a:pPr marL="0" indent="0">
              <a:buNone/>
            </a:pPr>
            <a:r>
              <a:rPr lang="el-GR" sz="2000" dirty="0" smtClean="0"/>
              <a:t> (Κ. </a:t>
            </a:r>
            <a:r>
              <a:rPr lang="el-GR" sz="2000" dirty="0" err="1" smtClean="0"/>
              <a:t>Φρεαρίτης</a:t>
            </a:r>
            <a:r>
              <a:rPr lang="el-GR" sz="2000" dirty="0" smtClean="0"/>
              <a:t>, 1855, </a:t>
            </a:r>
            <a:r>
              <a:rPr lang="el-GR" sz="2000" dirty="0" err="1" smtClean="0"/>
              <a:t>citov</a:t>
            </a:r>
            <a:r>
              <a:rPr lang="cs-CZ" sz="2000" dirty="0" err="1" smtClean="0"/>
              <a:t>áno</a:t>
            </a:r>
            <a:r>
              <a:rPr lang="el-GR" sz="2000" dirty="0" smtClean="0"/>
              <a:t> </a:t>
            </a:r>
            <a:r>
              <a:rPr lang="el-GR" sz="2000" dirty="0" err="1" smtClean="0"/>
              <a:t>podle</a:t>
            </a:r>
            <a:r>
              <a:rPr lang="el-GR" sz="2000" dirty="0" smtClean="0"/>
              <a:t> Π. </a:t>
            </a:r>
            <a:r>
              <a:rPr lang="el-GR" sz="2000" dirty="0" err="1" smtClean="0"/>
              <a:t>Βουτουρής</a:t>
            </a:r>
            <a:r>
              <a:rPr lang="el-GR" sz="2000" dirty="0" smtClean="0"/>
              <a:t>, </a:t>
            </a:r>
            <a:r>
              <a:rPr lang="el-GR" sz="2000" i="1" dirty="0" smtClean="0"/>
              <a:t>Ως εις </a:t>
            </a:r>
            <a:r>
              <a:rPr lang="el-GR" sz="2000" i="1" dirty="0" err="1" smtClean="0"/>
              <a:t>Καθρέπτην</a:t>
            </a:r>
            <a:r>
              <a:rPr lang="el-GR" sz="2000" dirty="0" smtClean="0"/>
              <a:t>, Αθήνα 1995, 23.)</a:t>
            </a:r>
          </a:p>
          <a:p>
            <a:endParaRPr lang="el-GR" dirty="0"/>
          </a:p>
          <a:p>
            <a:pPr marL="0" indent="0">
              <a:buNone/>
            </a:pPr>
            <a:endParaRPr lang="el-GR" dirty="0"/>
          </a:p>
        </p:txBody>
      </p:sp>
    </p:spTree>
    <p:extLst>
      <p:ext uri="{BB962C8B-B14F-4D97-AF65-F5344CB8AC3E}">
        <p14:creationId xmlns:p14="http://schemas.microsoft.com/office/powerpoint/2010/main" val="35432252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el-GR" dirty="0" smtClean="0"/>
              <a:t/>
            </a:r>
            <a:br>
              <a:rPr lang="el-GR" dirty="0" smtClean="0"/>
            </a:br>
            <a:r>
              <a:rPr lang="el-GR" dirty="0"/>
              <a:t/>
            </a:r>
            <a:br>
              <a:rPr lang="el-GR" dirty="0"/>
            </a:br>
            <a:r>
              <a:rPr lang="en-GB" sz="4000" b="1" dirty="0" err="1" smtClean="0"/>
              <a:t>Ženy</a:t>
            </a:r>
            <a:r>
              <a:rPr lang="en-GB" sz="4000" b="1" dirty="0" smtClean="0"/>
              <a:t> </a:t>
            </a:r>
            <a:r>
              <a:rPr lang="en-GB" sz="4000" b="1" dirty="0"/>
              <a:t>– </a:t>
            </a:r>
            <a:r>
              <a:rPr lang="en-GB" sz="4000" b="1" dirty="0" err="1"/>
              <a:t>čtenářky</a:t>
            </a:r>
            <a:r>
              <a:rPr lang="en-GB" sz="4000" b="1" dirty="0"/>
              <a:t> (</a:t>
            </a:r>
            <a:r>
              <a:rPr lang="en-GB" sz="4000" b="1" dirty="0" err="1"/>
              <a:t>ohrožení</a:t>
            </a:r>
            <a:r>
              <a:rPr lang="en-GB" sz="4000" b="1" dirty="0"/>
              <a:t> </a:t>
            </a:r>
            <a:r>
              <a:rPr lang="en-GB" sz="4000" b="1" dirty="0" err="1"/>
              <a:t>rodiny</a:t>
            </a:r>
            <a:r>
              <a:rPr lang="en-GB" sz="4000" b="1" dirty="0"/>
              <a:t> a </a:t>
            </a:r>
            <a:r>
              <a:rPr lang="en-GB" sz="4000" b="1" dirty="0" err="1"/>
              <a:t>mravnosti</a:t>
            </a:r>
            <a:r>
              <a:rPr lang="en-GB" sz="4000" b="1" dirty="0"/>
              <a:t>)</a:t>
            </a:r>
            <a:br>
              <a:rPr lang="en-GB" sz="4000" b="1" dirty="0"/>
            </a:br>
            <a:endParaRPr lang="el-GR" sz="4000" b="1" dirty="0"/>
          </a:p>
        </p:txBody>
      </p:sp>
      <p:sp>
        <p:nvSpPr>
          <p:cNvPr id="3" name="Zástupný symbol pro obsah 2"/>
          <p:cNvSpPr>
            <a:spLocks noGrp="1"/>
          </p:cNvSpPr>
          <p:nvPr>
            <p:ph idx="1"/>
          </p:nvPr>
        </p:nvSpPr>
        <p:spPr/>
        <p:txBody>
          <a:bodyPr>
            <a:normAutofit/>
          </a:bodyPr>
          <a:lstStyle/>
          <a:p>
            <a:pPr marL="0" indent="0">
              <a:lnSpc>
                <a:spcPct val="110000"/>
              </a:lnSpc>
              <a:buNone/>
            </a:pPr>
            <a:r>
              <a:rPr lang="el-GR" sz="2600" i="1" dirty="0"/>
              <a:t>Εκείνες των οποίων οι γονείς αδιαφορούσανε </a:t>
            </a:r>
            <a:r>
              <a:rPr lang="el-GR" sz="2600" i="1" dirty="0" err="1"/>
              <a:t>εμάθανε</a:t>
            </a:r>
            <a:r>
              <a:rPr lang="el-GR" sz="2600" i="1" dirty="0"/>
              <a:t> λίγα </a:t>
            </a:r>
            <a:r>
              <a:rPr lang="el-GR" sz="2600" i="1" dirty="0" err="1"/>
              <a:t>γκρεκικά</a:t>
            </a:r>
            <a:r>
              <a:rPr lang="el-GR" sz="2600" i="1" dirty="0"/>
              <a:t>, τα οποία τους χρησιμεύουνε στο σπίτι του ανδρός τους </a:t>
            </a:r>
            <a:r>
              <a:rPr lang="el-GR" sz="2600" i="1" dirty="0" err="1"/>
              <a:t>καθ</a:t>
            </a:r>
            <a:r>
              <a:rPr lang="el-GR" sz="2600" i="1" dirty="0"/>
              <a:t>᾽ εορτή, να </a:t>
            </a:r>
            <a:r>
              <a:rPr lang="el-GR" sz="2600" i="1" dirty="0" err="1"/>
              <a:t>καπακίζουν</a:t>
            </a:r>
            <a:r>
              <a:rPr lang="el-GR" sz="2600" i="1" dirty="0"/>
              <a:t> κανένα εκκλησιαστικό βιβλίο. Οι άλλες όπου </a:t>
            </a:r>
            <a:r>
              <a:rPr lang="el-GR" sz="2600" i="1" dirty="0" err="1"/>
              <a:t>εσταθήκανε</a:t>
            </a:r>
            <a:r>
              <a:rPr lang="el-GR" sz="2600" i="1" dirty="0"/>
              <a:t> στα δημόσια σχολεία, </a:t>
            </a:r>
            <a:r>
              <a:rPr lang="el-GR" sz="2600" i="1" dirty="0" err="1"/>
              <a:t>εμάθανε</a:t>
            </a:r>
            <a:r>
              <a:rPr lang="el-GR" sz="2600" i="1" dirty="0"/>
              <a:t> να διαβάζουν μ᾽ ευκολία όχι μόνον τα </a:t>
            </a:r>
            <a:r>
              <a:rPr lang="el-GR" sz="2600" i="1" dirty="0" err="1"/>
              <a:t>γκρέκικα</a:t>
            </a:r>
            <a:r>
              <a:rPr lang="el-GR" sz="2600" i="1" dirty="0"/>
              <a:t>, αλλά και τα ιταλικά γράμματα, και τούτες </a:t>
            </a:r>
            <a:r>
              <a:rPr lang="el-GR" sz="2600" i="1" dirty="0" err="1"/>
              <a:t>δίδουνται</a:t>
            </a:r>
            <a:r>
              <a:rPr lang="el-GR" sz="2600" i="1" dirty="0"/>
              <a:t> στα μυθιστορήματα</a:t>
            </a:r>
            <a:r>
              <a:rPr lang="el-GR" sz="2600" i="1" dirty="0" smtClean="0"/>
              <a:t>.</a:t>
            </a:r>
          </a:p>
          <a:p>
            <a:pPr marL="0" indent="0">
              <a:lnSpc>
                <a:spcPct val="110000"/>
              </a:lnSpc>
              <a:buNone/>
            </a:pPr>
            <a:endParaRPr lang="el-GR" sz="2000" dirty="0"/>
          </a:p>
          <a:p>
            <a:pPr marL="0" indent="0">
              <a:buNone/>
            </a:pPr>
            <a:r>
              <a:rPr lang="el-GR" sz="2000" dirty="0" smtClean="0"/>
              <a:t>Α</a:t>
            </a:r>
            <a:r>
              <a:rPr lang="el-GR" sz="2000" dirty="0"/>
              <a:t>. </a:t>
            </a:r>
            <a:r>
              <a:rPr lang="el-GR" sz="2000" dirty="0" err="1"/>
              <a:t>Λασκαράτος</a:t>
            </a:r>
            <a:r>
              <a:rPr lang="el-GR" sz="2000" dirty="0"/>
              <a:t>, Τα μυστήρια της Κεφαλλονιάς, in  </a:t>
            </a:r>
            <a:r>
              <a:rPr lang="el-GR" sz="2000" i="1" dirty="0"/>
              <a:t>Άπαντα, Α΄</a:t>
            </a:r>
            <a:r>
              <a:rPr lang="el-GR" sz="2000" dirty="0"/>
              <a:t>, 1959, 79</a:t>
            </a:r>
            <a:r>
              <a:rPr lang="el-GR" sz="2000" dirty="0" smtClean="0"/>
              <a:t>.</a:t>
            </a:r>
            <a:endParaRPr lang="el-GR" sz="2000" dirty="0"/>
          </a:p>
          <a:p>
            <a:endParaRPr lang="el-GR" sz="2000" dirty="0"/>
          </a:p>
          <a:p>
            <a:pPr marL="0" indent="0">
              <a:buNone/>
            </a:pPr>
            <a:r>
              <a:rPr lang="el-GR" sz="2000" dirty="0" err="1" smtClean="0"/>
              <a:t>καπακίζω</a:t>
            </a:r>
            <a:r>
              <a:rPr lang="el-GR" sz="2000" dirty="0" smtClean="0"/>
              <a:t> </a:t>
            </a:r>
            <a:r>
              <a:rPr lang="el-GR" sz="2000" dirty="0"/>
              <a:t>= τραυλίζω</a:t>
            </a:r>
          </a:p>
          <a:p>
            <a:pPr marL="0" indent="0">
              <a:buNone/>
            </a:pPr>
            <a:endParaRPr lang="el-GR" dirty="0"/>
          </a:p>
        </p:txBody>
      </p:sp>
    </p:spTree>
    <p:extLst>
      <p:ext uri="{BB962C8B-B14F-4D97-AF65-F5344CB8AC3E}">
        <p14:creationId xmlns:p14="http://schemas.microsoft.com/office/powerpoint/2010/main" val="3237999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n-GB" sz="4000" b="1" dirty="0" smtClean="0"/>
              <a:t>George </a:t>
            </a:r>
            <a:r>
              <a:rPr lang="en-GB" sz="4000" b="1" dirty="0"/>
              <a:t>Sand (1804-1876)</a:t>
            </a:r>
            <a:r>
              <a:rPr lang="en-GB" sz="4000" dirty="0"/>
              <a:t/>
            </a:r>
            <a:br>
              <a:rPr lang="en-GB" sz="4000" dirty="0"/>
            </a:br>
            <a:endParaRPr lang="el-GR" sz="4000" dirty="0"/>
          </a:p>
        </p:txBody>
      </p:sp>
      <p:pic>
        <p:nvPicPr>
          <p:cNvPr id="4" name="Zástupný symbol pro obsah 3"/>
          <p:cNvPicPr>
            <a:picLocks noGrp="1" noChangeAspect="1"/>
          </p:cNvPicPr>
          <p:nvPr>
            <p:ph idx="1"/>
          </p:nvPr>
        </p:nvPicPr>
        <p:blipFill>
          <a:blip r:embed="rId3"/>
          <a:stretch>
            <a:fillRect/>
          </a:stretch>
        </p:blipFill>
        <p:spPr>
          <a:xfrm>
            <a:off x="4385175" y="1825625"/>
            <a:ext cx="3421650" cy="4351338"/>
          </a:xfrm>
          <a:prstGeom prst="rect">
            <a:avLst/>
          </a:prstGeom>
        </p:spPr>
      </p:pic>
    </p:spTree>
    <p:extLst>
      <p:ext uri="{BB962C8B-B14F-4D97-AF65-F5344CB8AC3E}">
        <p14:creationId xmlns:p14="http://schemas.microsoft.com/office/powerpoint/2010/main" val="4059792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l-GR" sz="4000" b="1" dirty="0" smtClean="0"/>
              <a:t>Ν</a:t>
            </a:r>
            <a:r>
              <a:rPr lang="en-GB" sz="4000" b="1" dirty="0" err="1"/>
              <a:t>egativní</a:t>
            </a:r>
            <a:r>
              <a:rPr lang="en-GB" sz="4000" b="1" dirty="0"/>
              <a:t> </a:t>
            </a:r>
            <a:r>
              <a:rPr lang="en-GB" sz="4000" b="1" dirty="0" err="1"/>
              <a:t>vliv</a:t>
            </a:r>
            <a:r>
              <a:rPr lang="en-GB" sz="4000" b="1" dirty="0"/>
              <a:t> </a:t>
            </a:r>
            <a:r>
              <a:rPr lang="en-GB" sz="4000" b="1" dirty="0" err="1"/>
              <a:t>překladů</a:t>
            </a:r>
            <a:r>
              <a:rPr lang="en-GB" sz="4000" b="1" dirty="0"/>
              <a:t> </a:t>
            </a:r>
            <a:r>
              <a:rPr lang="en-GB" sz="4000" b="1" dirty="0" err="1"/>
              <a:t>západních</a:t>
            </a:r>
            <a:r>
              <a:rPr lang="en-GB" sz="4000" b="1" dirty="0"/>
              <a:t> </a:t>
            </a:r>
            <a:r>
              <a:rPr lang="en-GB" sz="4000" b="1" dirty="0" err="1"/>
              <a:t>románů</a:t>
            </a:r>
            <a:r>
              <a:rPr lang="en-GB" dirty="0"/>
              <a:t/>
            </a:r>
            <a:br>
              <a:rPr lang="en-GB" dirty="0"/>
            </a:br>
            <a:endParaRPr lang="el-GR" dirty="0"/>
          </a:p>
        </p:txBody>
      </p:sp>
      <p:sp>
        <p:nvSpPr>
          <p:cNvPr id="3" name="Zástupný symbol pro obsah 2"/>
          <p:cNvSpPr>
            <a:spLocks noGrp="1"/>
          </p:cNvSpPr>
          <p:nvPr>
            <p:ph idx="1"/>
          </p:nvPr>
        </p:nvSpPr>
        <p:spPr/>
        <p:txBody>
          <a:bodyPr>
            <a:normAutofit fontScale="32500" lnSpcReduction="20000"/>
          </a:bodyPr>
          <a:lstStyle/>
          <a:p>
            <a:pPr marL="0" indent="0">
              <a:lnSpc>
                <a:spcPct val="130000"/>
              </a:lnSpc>
              <a:buNone/>
            </a:pPr>
            <a:r>
              <a:rPr lang="el-GR" sz="6200" i="1" dirty="0"/>
              <a:t>[...] η </a:t>
            </a:r>
            <a:r>
              <a:rPr lang="el-GR" sz="6200" i="1" dirty="0" err="1"/>
              <a:t>ανάγνωσις</a:t>
            </a:r>
            <a:r>
              <a:rPr lang="el-GR" sz="6200" i="1" dirty="0"/>
              <a:t> των </a:t>
            </a:r>
            <a:r>
              <a:rPr lang="el-GR" sz="6200" i="1" dirty="0" err="1"/>
              <a:t>πλειοτέρων</a:t>
            </a:r>
            <a:r>
              <a:rPr lang="el-GR" sz="6200" i="1" dirty="0"/>
              <a:t> μυθιστορημάτων εξάπτει (</a:t>
            </a:r>
            <a:r>
              <a:rPr lang="el-GR" sz="6200" i="1" dirty="0" err="1"/>
              <a:t>dráždí</a:t>
            </a:r>
            <a:r>
              <a:rPr lang="el-GR" sz="6200" i="1" dirty="0"/>
              <a:t>) την </a:t>
            </a:r>
            <a:r>
              <a:rPr lang="el-GR" sz="6200" i="1" dirty="0" err="1"/>
              <a:t>φαντασίαν</a:t>
            </a:r>
            <a:r>
              <a:rPr lang="el-GR" sz="6200" i="1" dirty="0"/>
              <a:t>, φθείρει </a:t>
            </a:r>
            <a:r>
              <a:rPr lang="el-GR" sz="6200" i="1" dirty="0" err="1"/>
              <a:t>πολλάκις</a:t>
            </a:r>
            <a:r>
              <a:rPr lang="el-GR" sz="6200" i="1" dirty="0"/>
              <a:t> και νουν και </a:t>
            </a:r>
            <a:r>
              <a:rPr lang="el-GR" sz="6200" i="1" dirty="0" err="1"/>
              <a:t>καρδίαν</a:t>
            </a:r>
            <a:r>
              <a:rPr lang="el-GR" sz="6200" i="1" dirty="0"/>
              <a:t> και εμποιεί αισθήματα βλαπτικά της τε </a:t>
            </a:r>
            <a:r>
              <a:rPr lang="el-GR" sz="6200" i="1" dirty="0" err="1"/>
              <a:t>υγίεας</a:t>
            </a:r>
            <a:r>
              <a:rPr lang="el-GR" sz="6200" i="1" dirty="0"/>
              <a:t> και ηθικής των αναγνωστών [...]. Κατά τας παρατηρήσεις δε πολλών ιατρών, η </a:t>
            </a:r>
            <a:r>
              <a:rPr lang="el-GR" sz="6200" i="1" dirty="0" err="1"/>
              <a:t>ανάγνωσις</a:t>
            </a:r>
            <a:r>
              <a:rPr lang="el-GR" sz="6200" i="1" dirty="0"/>
              <a:t> των μυθιστορημάτων είναι μία των αιτιών της μανίας και του υστερισμού παρά ταις κυρίας. Αλλά έως πότε αυτός ο κάκιστος πιθηκισμός [...] θα κρατώσιν ημάς ούτω ταπεινούς και χαμαιζήλους και ματαιόφρονας; καιρός πλέον ν᾽ ανανήψωμεν και Έλληνες και </a:t>
            </a:r>
            <a:r>
              <a:rPr lang="el-GR" sz="6200" i="1" dirty="0" smtClean="0"/>
              <a:t>Ελ</a:t>
            </a:r>
            <a:r>
              <a:rPr lang="el-GR" sz="6200" i="1" dirty="0"/>
              <a:t>λ</a:t>
            </a:r>
            <a:r>
              <a:rPr lang="el-GR" sz="6200" i="1" dirty="0" smtClean="0"/>
              <a:t>ηνίδες</a:t>
            </a:r>
            <a:r>
              <a:rPr lang="el-GR" sz="6200" i="1" dirty="0"/>
              <a:t>.</a:t>
            </a:r>
            <a:endParaRPr lang="el-GR" sz="6200" dirty="0"/>
          </a:p>
          <a:p>
            <a:pPr marL="0" indent="0">
              <a:lnSpc>
                <a:spcPct val="130000"/>
              </a:lnSpc>
              <a:buNone/>
            </a:pPr>
            <a:r>
              <a:rPr lang="el-GR" sz="4200" dirty="0" smtClean="0"/>
              <a:t>Δ</a:t>
            </a:r>
            <a:r>
              <a:rPr lang="el-GR" sz="4200" dirty="0"/>
              <a:t>. Ι. </a:t>
            </a:r>
            <a:r>
              <a:rPr lang="el-GR" sz="4200" dirty="0" err="1"/>
              <a:t>Μαυροφρύδης</a:t>
            </a:r>
            <a:r>
              <a:rPr lang="el-GR" sz="4200" dirty="0"/>
              <a:t>, </a:t>
            </a:r>
            <a:r>
              <a:rPr lang="el-GR" sz="4200" i="1" dirty="0"/>
              <a:t>Φιλίστωρ</a:t>
            </a:r>
            <a:r>
              <a:rPr lang="el-GR" sz="4200" dirty="0"/>
              <a:t> 1, Μάιος 1861, 417418</a:t>
            </a:r>
            <a:r>
              <a:rPr lang="el-GR" sz="4200" dirty="0" smtClean="0"/>
              <a:t>.</a:t>
            </a:r>
            <a:endParaRPr lang="el-GR" sz="4200" dirty="0"/>
          </a:p>
          <a:p>
            <a:pPr marL="0" indent="0">
              <a:lnSpc>
                <a:spcPct val="130000"/>
              </a:lnSpc>
              <a:buNone/>
            </a:pPr>
            <a:r>
              <a:rPr lang="el-GR" sz="6200" i="1" dirty="0" smtClean="0"/>
              <a:t>Τα </a:t>
            </a:r>
            <a:r>
              <a:rPr lang="el-GR" sz="6200" i="1" dirty="0"/>
              <a:t>χρέη του Υμεναίου είναι χρέη αληθή, και η διαγωγή (</a:t>
            </a:r>
            <a:r>
              <a:rPr lang="el-GR" sz="6200" i="1" dirty="0" err="1"/>
              <a:t>chování</a:t>
            </a:r>
            <a:r>
              <a:rPr lang="el-GR" sz="6200" i="1" dirty="0"/>
              <a:t>) της μητρός επηρεάζει την </a:t>
            </a:r>
            <a:r>
              <a:rPr lang="el-GR" sz="6200" i="1" dirty="0" err="1"/>
              <a:t>τύχην</a:t>
            </a:r>
            <a:r>
              <a:rPr lang="el-GR" sz="6200" i="1" dirty="0"/>
              <a:t> των τέκνων. Η εύκολος ηθική την οποίαν </a:t>
            </a:r>
            <a:r>
              <a:rPr lang="el-GR" sz="6200" i="1" dirty="0" err="1"/>
              <a:t>ζητούσι</a:t>
            </a:r>
            <a:r>
              <a:rPr lang="el-GR" sz="6200" i="1" dirty="0"/>
              <a:t> να </a:t>
            </a:r>
            <a:r>
              <a:rPr lang="el-GR" sz="6200" i="1" dirty="0" err="1"/>
              <a:t>παρεισάξωσιν</a:t>
            </a:r>
            <a:r>
              <a:rPr lang="el-GR" sz="6200" i="1" dirty="0"/>
              <a:t> εις την Ελλάδα ευρωπαϊκά έθιμα και ήθη! ηθική, ω Κοραλία μου, αποβαίνουσα πάντοτε προς </a:t>
            </a:r>
            <a:r>
              <a:rPr lang="el-GR" sz="6200" i="1" dirty="0" err="1"/>
              <a:t>δυστυχίαν</a:t>
            </a:r>
            <a:r>
              <a:rPr lang="el-GR" sz="6200" i="1" dirty="0"/>
              <a:t> των γυναικών και προς </a:t>
            </a:r>
            <a:r>
              <a:rPr lang="el-GR" sz="6200" i="1" dirty="0" err="1"/>
              <a:t>διαφθοράν</a:t>
            </a:r>
            <a:r>
              <a:rPr lang="el-GR" sz="6200" i="1" dirty="0"/>
              <a:t> της κοινωνίας.</a:t>
            </a:r>
            <a:endParaRPr lang="el-GR" sz="6200" dirty="0"/>
          </a:p>
          <a:p>
            <a:pPr marL="0" indent="0">
              <a:lnSpc>
                <a:spcPct val="130000"/>
              </a:lnSpc>
              <a:buNone/>
            </a:pPr>
            <a:r>
              <a:rPr lang="el-GR" sz="4200" dirty="0" smtClean="0"/>
              <a:t>Π</a:t>
            </a:r>
            <a:r>
              <a:rPr lang="el-GR" sz="4200" dirty="0"/>
              <a:t>. Σούτσος, </a:t>
            </a:r>
            <a:r>
              <a:rPr lang="el-GR" sz="4200" i="1" dirty="0"/>
              <a:t>Ο Λέανδρος</a:t>
            </a:r>
            <a:r>
              <a:rPr lang="el-GR" sz="4200" dirty="0"/>
              <a:t>, Ναύπλιο 1834</a:t>
            </a:r>
            <a:r>
              <a:rPr lang="el-GR" sz="4200" dirty="0" smtClean="0"/>
              <a:t>, </a:t>
            </a:r>
            <a:r>
              <a:rPr lang="el-GR" sz="4200" dirty="0"/>
              <a:t>26</a:t>
            </a:r>
            <a:r>
              <a:rPr lang="el-GR" sz="4200" dirty="0" smtClean="0"/>
              <a:t>.</a:t>
            </a:r>
            <a:endParaRPr lang="el-GR" sz="4200" dirty="0"/>
          </a:p>
          <a:p>
            <a:pPr marL="0" indent="0">
              <a:buNone/>
            </a:pPr>
            <a:endParaRPr lang="el-GR" dirty="0"/>
          </a:p>
        </p:txBody>
      </p:sp>
    </p:spTree>
    <p:extLst>
      <p:ext uri="{BB962C8B-B14F-4D97-AF65-F5344CB8AC3E}">
        <p14:creationId xmlns:p14="http://schemas.microsoft.com/office/powerpoint/2010/main" val="210089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45920"/>
          </a:xfrm>
        </p:spPr>
        <p:txBody>
          <a:bodyPr/>
          <a:lstStyle/>
          <a:p>
            <a:r>
              <a:rPr lang="cs-CZ" altLang="cs-CZ" b="1" dirty="0" smtClean="0"/>
              <a:t>EPOS A ROMÁN (</a:t>
            </a:r>
            <a:r>
              <a:rPr lang="cs-CZ" altLang="cs-CZ" u="sng" dirty="0" smtClean="0"/>
              <a:t>Thomas </a:t>
            </a:r>
            <a:r>
              <a:rPr lang="cs-CZ" altLang="cs-CZ" u="sng" dirty="0" err="1" smtClean="0"/>
              <a:t>H</a:t>
            </a:r>
            <a:r>
              <a:rPr lang="cs-CZ" altLang="cs-CZ" u="sng" dirty="0" err="1" smtClean="0">
                <a:cs typeface="Arial" panose="020B0604020202020204" pitchFamily="34" charset="0"/>
              </a:rPr>
              <a:t>ägg</a:t>
            </a:r>
            <a:r>
              <a:rPr lang="cs-CZ" altLang="cs-CZ" u="sng" dirty="0" smtClean="0">
                <a:cs typeface="Arial" panose="020B0604020202020204" pitchFamily="34" charset="0"/>
              </a:rPr>
              <a:t>)</a:t>
            </a:r>
            <a:endParaRPr lang="el-GR" dirty="0"/>
          </a:p>
        </p:txBody>
      </p:sp>
      <p:sp>
        <p:nvSpPr>
          <p:cNvPr id="3" name="Zástupný symbol pro obsah 2"/>
          <p:cNvSpPr>
            <a:spLocks noGrp="1"/>
          </p:cNvSpPr>
          <p:nvPr>
            <p:ph idx="1"/>
          </p:nvPr>
        </p:nvSpPr>
        <p:spPr>
          <a:xfrm>
            <a:off x="838200" y="1337187"/>
            <a:ext cx="10515600" cy="5181600"/>
          </a:xfrm>
        </p:spPr>
        <p:txBody>
          <a:bodyPr>
            <a:normAutofit fontScale="85000" lnSpcReduction="20000"/>
          </a:bodyPr>
          <a:lstStyle/>
          <a:p>
            <a:pPr marL="0" indent="0" algn="ctr">
              <a:spcAft>
                <a:spcPct val="0"/>
              </a:spcAft>
              <a:buNone/>
            </a:pPr>
            <a:endParaRPr lang="cs-CZ" altLang="cs-CZ" sz="3200" u="sng" dirty="0" smtClean="0">
              <a:cs typeface="Arial" panose="020B0604020202020204" pitchFamily="34" charset="0"/>
            </a:endParaRPr>
          </a:p>
          <a:p>
            <a:pPr marL="0" indent="0">
              <a:spcAft>
                <a:spcPct val="0"/>
              </a:spcAft>
              <a:buNone/>
            </a:pPr>
            <a:r>
              <a:rPr lang="cs-CZ" altLang="cs-CZ" dirty="0" smtClean="0">
                <a:cs typeface="Arial" panose="020B0604020202020204" pitchFamily="34" charset="0"/>
              </a:rPr>
              <a:t>1) motivy:</a:t>
            </a:r>
          </a:p>
          <a:p>
            <a:pPr marL="0" indent="0">
              <a:spcAft>
                <a:spcPct val="0"/>
              </a:spcAft>
              <a:buNone/>
            </a:pPr>
            <a:r>
              <a:rPr lang="cs-CZ" altLang="cs-CZ" dirty="0" smtClean="0">
                <a:cs typeface="Arial" panose="020B0604020202020204" pitchFamily="34" charset="0"/>
              </a:rPr>
              <a:t>a) základní motivy, dějová linie</a:t>
            </a:r>
          </a:p>
          <a:p>
            <a:pPr marL="0" indent="0">
              <a:spcAft>
                <a:spcPct val="0"/>
              </a:spcAft>
              <a:buNone/>
            </a:pPr>
            <a:r>
              <a:rPr lang="cs-CZ" altLang="cs-CZ" dirty="0" smtClean="0">
                <a:cs typeface="Arial" panose="020B0604020202020204" pitchFamily="34" charset="0"/>
              </a:rPr>
              <a:t> (rozdělení a shledání dvojce, nástrahy</a:t>
            </a:r>
            <a:r>
              <a:rPr lang="cs-CZ" altLang="cs-CZ" dirty="0" smtClean="0">
                <a:cs typeface="Arial" panose="020B0604020202020204" pitchFamily="34" charset="0"/>
              </a:rPr>
              <a:t>,</a:t>
            </a:r>
            <a:r>
              <a:rPr lang="el-GR" altLang="cs-CZ" dirty="0" smtClean="0">
                <a:cs typeface="Arial" panose="020B0604020202020204" pitchFamily="34" charset="0"/>
              </a:rPr>
              <a:t> </a:t>
            </a:r>
            <a:r>
              <a:rPr lang="cs-CZ" altLang="cs-CZ" dirty="0" smtClean="0">
                <a:cs typeface="Arial" panose="020B0604020202020204" pitchFamily="34" charset="0"/>
              </a:rPr>
              <a:t>cesta </a:t>
            </a:r>
            <a:r>
              <a:rPr lang="cs-CZ" altLang="cs-CZ" dirty="0" smtClean="0">
                <a:cs typeface="Arial" panose="020B0604020202020204" pitchFamily="34" charset="0"/>
              </a:rPr>
              <a:t>a bloudění)</a:t>
            </a:r>
          </a:p>
          <a:p>
            <a:pPr marL="0" indent="0">
              <a:spcAft>
                <a:spcPct val="0"/>
              </a:spcAft>
              <a:buNone/>
            </a:pPr>
            <a:r>
              <a:rPr lang="cs-CZ" altLang="cs-CZ" dirty="0" smtClean="0">
                <a:cs typeface="Arial" panose="020B0604020202020204" pitchFamily="34" charset="0"/>
              </a:rPr>
              <a:t>b) vedlejší motivy:</a:t>
            </a:r>
          </a:p>
          <a:p>
            <a:pPr marL="0" indent="0">
              <a:spcAft>
                <a:spcPct val="0"/>
              </a:spcAft>
              <a:buNone/>
            </a:pPr>
            <a:r>
              <a:rPr lang="cs-CZ" altLang="cs-CZ" dirty="0" smtClean="0">
                <a:cs typeface="Arial" panose="020B0604020202020204" pitchFamily="34" charset="0"/>
              </a:rPr>
              <a:t>sen, věštby</a:t>
            </a:r>
          </a:p>
          <a:p>
            <a:pPr marL="0" indent="0">
              <a:spcAft>
                <a:spcPct val="0"/>
              </a:spcAft>
              <a:buNone/>
            </a:pPr>
            <a:r>
              <a:rPr lang="cs-CZ" altLang="cs-CZ" dirty="0" smtClean="0">
                <a:cs typeface="Arial" panose="020B0604020202020204" pitchFamily="34" charset="0"/>
              </a:rPr>
              <a:t>2) narativní techniky:</a:t>
            </a:r>
          </a:p>
          <a:p>
            <a:pPr marL="0" indent="0">
              <a:spcAft>
                <a:spcPct val="0"/>
              </a:spcAft>
              <a:buNone/>
            </a:pPr>
            <a:r>
              <a:rPr lang="cs-CZ" altLang="cs-CZ" dirty="0" smtClean="0">
                <a:cs typeface="Arial" panose="020B0604020202020204" pitchFamily="34" charset="0"/>
              </a:rPr>
              <a:t>- převyprávění děje v závěru</a:t>
            </a:r>
          </a:p>
          <a:p>
            <a:pPr marL="0" indent="0">
              <a:spcAft>
                <a:spcPct val="0"/>
              </a:spcAft>
              <a:buNone/>
            </a:pPr>
            <a:r>
              <a:rPr lang="cs-CZ" altLang="cs-CZ" dirty="0" smtClean="0">
                <a:cs typeface="Arial" panose="020B0604020202020204" pitchFamily="34" charset="0"/>
              </a:rPr>
              <a:t>- </a:t>
            </a:r>
            <a:r>
              <a:rPr lang="cs-CZ" altLang="cs-CZ" dirty="0" err="1" smtClean="0">
                <a:cs typeface="Arial" panose="020B0604020202020204" pitchFamily="34" charset="0"/>
              </a:rPr>
              <a:t>ich</a:t>
            </a:r>
            <a:r>
              <a:rPr lang="cs-CZ" altLang="cs-CZ" dirty="0" smtClean="0">
                <a:cs typeface="Arial" panose="020B0604020202020204" pitchFamily="34" charset="0"/>
              </a:rPr>
              <a:t> forma</a:t>
            </a:r>
          </a:p>
          <a:p>
            <a:pPr marL="0" indent="0">
              <a:spcAft>
                <a:spcPct val="0"/>
              </a:spcAft>
              <a:buNone/>
            </a:pPr>
            <a:r>
              <a:rPr lang="cs-CZ" altLang="cs-CZ" dirty="0" smtClean="0">
                <a:cs typeface="Arial" panose="020B0604020202020204" pitchFamily="34" charset="0"/>
              </a:rPr>
              <a:t>- in media res</a:t>
            </a:r>
          </a:p>
          <a:p>
            <a:pPr marL="0" indent="0">
              <a:spcAft>
                <a:spcPct val="0"/>
              </a:spcAft>
              <a:buNone/>
            </a:pPr>
            <a:r>
              <a:rPr lang="cs-CZ" altLang="cs-CZ" dirty="0" smtClean="0">
                <a:cs typeface="Arial" panose="020B0604020202020204" pitchFamily="34" charset="0"/>
              </a:rPr>
              <a:t>- popis paralelních událostí</a:t>
            </a:r>
          </a:p>
          <a:p>
            <a:pPr marL="0" indent="0">
              <a:spcAft>
                <a:spcPct val="0"/>
              </a:spcAft>
              <a:buNone/>
            </a:pPr>
            <a:r>
              <a:rPr lang="cs-CZ" altLang="cs-CZ" dirty="0" smtClean="0">
                <a:cs typeface="Arial" panose="020B0604020202020204" pitchFamily="34" charset="0"/>
              </a:rPr>
              <a:t>- způsob vyvolávání napětí</a:t>
            </a:r>
          </a:p>
          <a:p>
            <a:pPr marL="0" indent="0">
              <a:spcAft>
                <a:spcPct val="0"/>
              </a:spcAft>
              <a:buNone/>
            </a:pPr>
            <a:r>
              <a:rPr lang="cs-CZ" altLang="cs-CZ" dirty="0" smtClean="0">
                <a:cs typeface="Arial" panose="020B0604020202020204" pitchFamily="34" charset="0"/>
              </a:rPr>
              <a:t>- úloha věšteb – posunutí děje </a:t>
            </a:r>
          </a:p>
          <a:p>
            <a:pPr marL="0" indent="0">
              <a:buNone/>
            </a:pPr>
            <a:endParaRPr lang="el-GR" dirty="0"/>
          </a:p>
        </p:txBody>
      </p:sp>
    </p:spTree>
    <p:extLst>
      <p:ext uri="{BB962C8B-B14F-4D97-AF65-F5344CB8AC3E}">
        <p14:creationId xmlns:p14="http://schemas.microsoft.com/office/powerpoint/2010/main" val="35413126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l-GR" sz="4000" b="1" dirty="0" smtClean="0"/>
              <a:t>Ν</a:t>
            </a:r>
            <a:r>
              <a:rPr lang="en-GB" sz="4000" b="1" dirty="0" err="1"/>
              <a:t>egativní</a:t>
            </a:r>
            <a:r>
              <a:rPr lang="en-GB" sz="4000" b="1" dirty="0"/>
              <a:t> </a:t>
            </a:r>
            <a:r>
              <a:rPr lang="en-GB" sz="4000" b="1" dirty="0" err="1"/>
              <a:t>vliv</a:t>
            </a:r>
            <a:r>
              <a:rPr lang="en-GB" sz="4000" b="1" dirty="0"/>
              <a:t> </a:t>
            </a:r>
            <a:r>
              <a:rPr lang="en-GB" sz="4000" b="1" dirty="0" err="1"/>
              <a:t>překladů</a:t>
            </a:r>
            <a:r>
              <a:rPr lang="en-GB" sz="4000" b="1" dirty="0"/>
              <a:t> </a:t>
            </a:r>
            <a:r>
              <a:rPr lang="en-GB" sz="4000" b="1" dirty="0" err="1"/>
              <a:t>západních</a:t>
            </a:r>
            <a:r>
              <a:rPr lang="en-GB" sz="4000" b="1" dirty="0"/>
              <a:t> </a:t>
            </a:r>
            <a:r>
              <a:rPr lang="en-GB" sz="4000" b="1" dirty="0" err="1"/>
              <a:t>románů</a:t>
            </a:r>
            <a:r>
              <a:rPr lang="en-GB" sz="4000" b="1" dirty="0"/>
              <a:t/>
            </a:r>
            <a:br>
              <a:rPr lang="en-GB" sz="4000" b="1" dirty="0"/>
            </a:br>
            <a:endParaRPr lang="el-GR" sz="4000" b="1" dirty="0"/>
          </a:p>
        </p:txBody>
      </p:sp>
      <p:sp>
        <p:nvSpPr>
          <p:cNvPr id="3" name="Zástupný symbol pro obsah 2"/>
          <p:cNvSpPr>
            <a:spLocks noGrp="1"/>
          </p:cNvSpPr>
          <p:nvPr>
            <p:ph idx="1"/>
          </p:nvPr>
        </p:nvSpPr>
        <p:spPr/>
        <p:txBody>
          <a:bodyPr>
            <a:normAutofit/>
          </a:bodyPr>
          <a:lstStyle/>
          <a:p>
            <a:pPr marL="0" indent="0">
              <a:lnSpc>
                <a:spcPct val="110000"/>
              </a:lnSpc>
              <a:buNone/>
            </a:pPr>
            <a:r>
              <a:rPr lang="el-GR" sz="2400" i="1" dirty="0"/>
              <a:t>Μην επιτρέπετε εις τας θυγατέρας υμών να </a:t>
            </a:r>
            <a:r>
              <a:rPr lang="el-GR" sz="2400" i="1" dirty="0" err="1"/>
              <a:t>αναγιγνώσκωσι</a:t>
            </a:r>
            <a:r>
              <a:rPr lang="el-GR" sz="2400" i="1" dirty="0"/>
              <a:t> μυθιστορήματα, διότι και τα άριστα των μυθιστορημάτων  </a:t>
            </a:r>
            <a:r>
              <a:rPr lang="el-GR" sz="2400" i="1" dirty="0" err="1"/>
              <a:t>διδάσκουσιν</a:t>
            </a:r>
            <a:r>
              <a:rPr lang="el-GR" sz="2400" i="1" dirty="0"/>
              <a:t> </a:t>
            </a:r>
            <a:r>
              <a:rPr lang="el-GR" sz="2400" i="1" dirty="0" err="1"/>
              <a:t>λεληθότως</a:t>
            </a:r>
            <a:r>
              <a:rPr lang="el-GR" sz="2400" i="1" dirty="0"/>
              <a:t> (</a:t>
            </a:r>
            <a:r>
              <a:rPr lang="el-GR" sz="2400" i="1" dirty="0" err="1"/>
              <a:t>skrytě</a:t>
            </a:r>
            <a:r>
              <a:rPr lang="el-GR" sz="2400" i="1" dirty="0"/>
              <a:t>) ψευδείς ιδέας περί της κοινωνίας και του βίου. Η </a:t>
            </a:r>
            <a:r>
              <a:rPr lang="el-GR" sz="2400" i="1" dirty="0" err="1"/>
              <a:t>νεανίς</a:t>
            </a:r>
            <a:r>
              <a:rPr lang="el-GR" sz="2400" i="1" dirty="0"/>
              <a:t> </a:t>
            </a:r>
            <a:r>
              <a:rPr lang="el-GR" sz="2400" i="1" dirty="0" err="1"/>
              <a:t>υπανδρευομένη</a:t>
            </a:r>
            <a:r>
              <a:rPr lang="el-GR" sz="2400" i="1" dirty="0"/>
              <a:t> απογοητεύεται βλέπουσα τον </a:t>
            </a:r>
            <a:r>
              <a:rPr lang="el-GR" sz="2400" i="1" dirty="0" err="1"/>
              <a:t>σύμβιον</a:t>
            </a:r>
            <a:r>
              <a:rPr lang="el-GR" sz="2400" i="1" dirty="0"/>
              <a:t> αυτής ουδόλως </a:t>
            </a:r>
            <a:r>
              <a:rPr lang="el-GR" sz="2400" i="1" dirty="0" err="1"/>
              <a:t>ομοιάζοντα</a:t>
            </a:r>
            <a:r>
              <a:rPr lang="el-GR" sz="2400" i="1" dirty="0"/>
              <a:t> προς τον άνδρα, τον οποίον η φαντασία της </a:t>
            </a:r>
            <a:r>
              <a:rPr lang="el-GR" sz="2400" i="1" dirty="0" err="1"/>
              <a:t>έπλασεν</a:t>
            </a:r>
            <a:r>
              <a:rPr lang="el-GR" sz="2400" i="1" dirty="0"/>
              <a:t> εκ της αναγνώσεως των μυθιστορημάτων. </a:t>
            </a:r>
            <a:r>
              <a:rPr lang="el-GR" sz="2400" i="1" dirty="0" err="1"/>
              <a:t>Υπάρχουσι</a:t>
            </a:r>
            <a:r>
              <a:rPr lang="el-GR" sz="2400" i="1" dirty="0"/>
              <a:t> δε παραδείγματα ότι τούτον </a:t>
            </a:r>
            <a:r>
              <a:rPr lang="el-GR" sz="2400" i="1" dirty="0" err="1"/>
              <a:t>έγινεν</a:t>
            </a:r>
            <a:r>
              <a:rPr lang="el-GR" sz="2400" i="1" dirty="0"/>
              <a:t> αιτία της δυστυχίας και του αίσχους (</a:t>
            </a:r>
            <a:r>
              <a:rPr lang="el-GR" sz="2400" i="1" dirty="0" err="1"/>
              <a:t>hanby</a:t>
            </a:r>
            <a:r>
              <a:rPr lang="el-GR" sz="2400" i="1" dirty="0"/>
              <a:t>) πολλών γυναικών.</a:t>
            </a:r>
            <a:endParaRPr lang="el-GR" sz="2400" dirty="0"/>
          </a:p>
          <a:p>
            <a:pPr marL="0" indent="0">
              <a:buNone/>
            </a:pPr>
            <a:r>
              <a:rPr lang="el-GR" sz="2000" dirty="0" smtClean="0"/>
              <a:t>Π</a:t>
            </a:r>
            <a:r>
              <a:rPr lang="el-GR" sz="2000" dirty="0"/>
              <a:t>. Ι. </a:t>
            </a:r>
            <a:r>
              <a:rPr lang="el-GR" sz="2000" dirty="0" err="1"/>
              <a:t>Φέρμπος</a:t>
            </a:r>
            <a:r>
              <a:rPr lang="el-GR" sz="2000" dirty="0"/>
              <a:t>,  </a:t>
            </a:r>
            <a:r>
              <a:rPr lang="el-GR" sz="2000" b="1" i="1" dirty="0"/>
              <a:t>Οδηγός ελληνοπρεπούς συμπεριφοράς</a:t>
            </a:r>
            <a:r>
              <a:rPr lang="el-GR" sz="2000" dirty="0"/>
              <a:t>, Αθήνα </a:t>
            </a:r>
            <a:r>
              <a:rPr lang="el-GR" sz="2000" dirty="0" smtClean="0"/>
              <a:t>1898,</a:t>
            </a:r>
            <a:r>
              <a:rPr lang="cs-CZ" sz="2000" dirty="0" smtClean="0"/>
              <a:t> </a:t>
            </a:r>
            <a:r>
              <a:rPr lang="el-GR" sz="2000" dirty="0" smtClean="0"/>
              <a:t>1112.</a:t>
            </a:r>
            <a:endParaRPr lang="el-GR" sz="2000" dirty="0"/>
          </a:p>
          <a:p>
            <a:pPr marL="0" indent="0">
              <a:buNone/>
            </a:pPr>
            <a:endParaRPr lang="el-GR" dirty="0"/>
          </a:p>
        </p:txBody>
      </p:sp>
    </p:spTree>
    <p:extLst>
      <p:ext uri="{BB962C8B-B14F-4D97-AF65-F5344CB8AC3E}">
        <p14:creationId xmlns:p14="http://schemas.microsoft.com/office/powerpoint/2010/main" val="39347930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n-GB" sz="4000" b="1" dirty="0" smtClean="0"/>
              <a:t>Dialog </a:t>
            </a:r>
            <a:r>
              <a:rPr lang="en-GB" sz="4000" b="1" dirty="0" err="1"/>
              <a:t>zastánců</a:t>
            </a:r>
            <a:r>
              <a:rPr lang="en-GB" sz="4000" b="1" dirty="0"/>
              <a:t> a </a:t>
            </a:r>
            <a:r>
              <a:rPr lang="en-GB" sz="4000" b="1" dirty="0" err="1"/>
              <a:t>odpůrců</a:t>
            </a:r>
            <a:r>
              <a:rPr lang="en-GB" sz="4000" b="1" dirty="0"/>
              <a:t> </a:t>
            </a:r>
            <a:r>
              <a:rPr lang="en-GB" sz="4000" b="1" dirty="0" err="1"/>
              <a:t>románu</a:t>
            </a:r>
            <a:r>
              <a:rPr lang="en-GB" sz="4000" b="1" dirty="0"/>
              <a:t/>
            </a:r>
            <a:br>
              <a:rPr lang="en-GB" sz="4000" b="1" dirty="0"/>
            </a:br>
            <a:endParaRPr lang="el-GR" sz="4000" b="1" dirty="0"/>
          </a:p>
        </p:txBody>
      </p:sp>
      <p:sp>
        <p:nvSpPr>
          <p:cNvPr id="3" name="Zástupný symbol pro obsah 2"/>
          <p:cNvSpPr>
            <a:spLocks noGrp="1"/>
          </p:cNvSpPr>
          <p:nvPr>
            <p:ph idx="1"/>
          </p:nvPr>
        </p:nvSpPr>
        <p:spPr/>
        <p:txBody>
          <a:bodyPr>
            <a:normAutofit fontScale="92500"/>
          </a:bodyPr>
          <a:lstStyle/>
          <a:p>
            <a:pPr marL="0" indent="0">
              <a:lnSpc>
                <a:spcPct val="110000"/>
              </a:lnSpc>
              <a:buNone/>
            </a:pPr>
            <a:r>
              <a:rPr lang="el-GR" sz="2600" i="1" dirty="0"/>
              <a:t>Περί των κακοήθων άρα μυθιστοριών ουδεμία διχογνωμία, αποφεύγομεν μεν αυτάς </a:t>
            </a:r>
            <a:r>
              <a:rPr lang="el-GR" sz="2600" i="1" dirty="0" smtClean="0"/>
              <a:t>[...], αλλ᾽ </a:t>
            </a:r>
            <a:r>
              <a:rPr lang="el-GR" sz="2600" i="1" dirty="0"/>
              <a:t>μετ᾽ αυτών δεν παραδίδομεν εις το πυρ και τας χρησίμους, ως δεν παραδίδομεν εις αυτό και όλα τα σήμερον εκδιδόμενα ελληνιστί βιβλία, διότι μετ᾽ αυτών συνεδημοσιεύθησαν και τα βλάσφημα </a:t>
            </a:r>
            <a:r>
              <a:rPr lang="el-GR" sz="2600" dirty="0"/>
              <a:t>Μυστήρια της Κεφαλλονιάς</a:t>
            </a:r>
            <a:r>
              <a:rPr lang="el-GR" sz="2600" i="1" dirty="0"/>
              <a:t>. </a:t>
            </a:r>
            <a:endParaRPr lang="el-GR" sz="2600" i="1" dirty="0" smtClean="0"/>
          </a:p>
          <a:p>
            <a:pPr marL="0" indent="0">
              <a:lnSpc>
                <a:spcPct val="110000"/>
              </a:lnSpc>
              <a:buNone/>
            </a:pPr>
            <a:r>
              <a:rPr lang="el-GR" sz="2600" i="1" u="sng" dirty="0" smtClean="0"/>
              <a:t>Κατά </a:t>
            </a:r>
            <a:r>
              <a:rPr lang="el-GR" sz="2600" i="1" u="sng" dirty="0"/>
              <a:t>τι και δια τι</a:t>
            </a:r>
            <a:r>
              <a:rPr lang="el-GR" sz="2600" i="1" dirty="0"/>
              <a:t> </a:t>
            </a:r>
            <a:r>
              <a:rPr lang="el-GR" sz="2600" dirty="0"/>
              <a:t>ο Αυθέντης του Μωρέως </a:t>
            </a:r>
            <a:r>
              <a:rPr lang="el-GR" sz="2600" i="1" dirty="0"/>
              <a:t>του Κ.Α.Ρ. Ραγκαβή, </a:t>
            </a:r>
            <a:r>
              <a:rPr lang="el-GR" sz="2600" i="1" dirty="0" err="1"/>
              <a:t>πατριωτικώτατον</a:t>
            </a:r>
            <a:r>
              <a:rPr lang="el-GR" sz="2600" i="1" dirty="0"/>
              <a:t> </a:t>
            </a:r>
            <a:r>
              <a:rPr lang="el-GR" sz="2600" i="1" dirty="0" err="1"/>
              <a:t>επεισόδιον</a:t>
            </a:r>
            <a:r>
              <a:rPr lang="el-GR" sz="2600" i="1" dirty="0"/>
              <a:t> της ιστορίας της Πελοποννήσου του ΙΓ΄ αιώνος, ή ο </a:t>
            </a:r>
            <a:r>
              <a:rPr lang="el-GR" sz="2600" dirty="0"/>
              <a:t>Θάνος </a:t>
            </a:r>
            <a:r>
              <a:rPr lang="el-GR" sz="2600" dirty="0" err="1"/>
              <a:t>Βλέκας</a:t>
            </a:r>
            <a:r>
              <a:rPr lang="el-GR" sz="2600" i="1" dirty="0"/>
              <a:t> του Κ. Π. Καλλιγά, </a:t>
            </a:r>
            <a:r>
              <a:rPr lang="el-GR" sz="2600" i="1" dirty="0" err="1"/>
              <a:t>ευφυεστάτη</a:t>
            </a:r>
            <a:r>
              <a:rPr lang="el-GR" sz="2600" i="1" dirty="0"/>
              <a:t> (</a:t>
            </a:r>
            <a:r>
              <a:rPr lang="el-GR" sz="2600" i="1" dirty="0" err="1"/>
              <a:t>duchaplný</a:t>
            </a:r>
            <a:r>
              <a:rPr lang="el-GR" sz="2600" i="1" dirty="0"/>
              <a:t>) </a:t>
            </a:r>
            <a:r>
              <a:rPr lang="el-GR" sz="2600" i="1" dirty="0" err="1"/>
              <a:t>μαστίγωσις</a:t>
            </a:r>
            <a:r>
              <a:rPr lang="el-GR" sz="2600" i="1" dirty="0"/>
              <a:t> των παρεκτροπών της </a:t>
            </a:r>
            <a:r>
              <a:rPr lang="el-GR" sz="2600" i="1" dirty="0" err="1"/>
              <a:t>καθ</a:t>
            </a:r>
            <a:r>
              <a:rPr lang="el-GR" sz="2600" i="1" dirty="0"/>
              <a:t>᾽ ημάς πολιτείας και κοινωνίας, </a:t>
            </a:r>
            <a:r>
              <a:rPr lang="el-GR" sz="2600" i="1" u="sng" dirty="0"/>
              <a:t>φθείρουσι τα ήθη</a:t>
            </a:r>
            <a:r>
              <a:rPr lang="el-GR" sz="2600" i="1" dirty="0"/>
              <a:t> της </a:t>
            </a:r>
            <a:r>
              <a:rPr lang="el-GR" sz="2600" i="1" dirty="0" err="1"/>
              <a:t>Ελληνίδος</a:t>
            </a:r>
            <a:r>
              <a:rPr lang="el-GR" sz="2600" i="1" dirty="0"/>
              <a:t> νεολαίας; </a:t>
            </a:r>
            <a:endParaRPr lang="el-GR" sz="2600" dirty="0"/>
          </a:p>
          <a:p>
            <a:endParaRPr lang="el-GR" dirty="0"/>
          </a:p>
          <a:p>
            <a:pPr marL="0" indent="0">
              <a:buNone/>
            </a:pPr>
            <a:r>
              <a:rPr lang="el-GR" sz="2200" i="1" dirty="0"/>
              <a:t>Πανδώρα</a:t>
            </a:r>
            <a:r>
              <a:rPr lang="el-GR" sz="2200" dirty="0"/>
              <a:t> 7, 1856-1857, </a:t>
            </a:r>
            <a:r>
              <a:rPr lang="el-GR" sz="2200" dirty="0" smtClean="0"/>
              <a:t>139</a:t>
            </a:r>
            <a:r>
              <a:rPr lang="el-GR" sz="2200" dirty="0"/>
              <a:t>.</a:t>
            </a:r>
          </a:p>
          <a:p>
            <a:pPr marL="0" indent="0">
              <a:buNone/>
            </a:pPr>
            <a:endParaRPr lang="el-GR" dirty="0"/>
          </a:p>
        </p:txBody>
      </p:sp>
    </p:spTree>
    <p:extLst>
      <p:ext uri="{BB962C8B-B14F-4D97-AF65-F5344CB8AC3E}">
        <p14:creationId xmlns:p14="http://schemas.microsoft.com/office/powerpoint/2010/main" val="13990818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n-GB" sz="4000" b="1" dirty="0" err="1" smtClean="0"/>
              <a:t>Požadavek</a:t>
            </a:r>
            <a:r>
              <a:rPr lang="en-GB" sz="4000" b="1" dirty="0" smtClean="0"/>
              <a:t> </a:t>
            </a:r>
            <a:r>
              <a:rPr lang="en-GB" sz="4000" b="1" dirty="0" err="1"/>
              <a:t>na</a:t>
            </a:r>
            <a:r>
              <a:rPr lang="en-GB" sz="4000" b="1" dirty="0"/>
              <a:t> </a:t>
            </a:r>
            <a:r>
              <a:rPr lang="en-GB" sz="4000" b="1" dirty="0" err="1"/>
              <a:t>vznik</a:t>
            </a:r>
            <a:r>
              <a:rPr lang="en-GB" sz="4000" b="1" dirty="0"/>
              <a:t> „</a:t>
            </a:r>
            <a:r>
              <a:rPr lang="en-GB" sz="4000" b="1" dirty="0" err="1"/>
              <a:t>národního</a:t>
            </a:r>
            <a:r>
              <a:rPr lang="en-GB" sz="4000" b="1" dirty="0"/>
              <a:t>“ </a:t>
            </a:r>
            <a:r>
              <a:rPr lang="en-GB" sz="4000" b="1" dirty="0" err="1"/>
              <a:t>románu</a:t>
            </a:r>
            <a:r>
              <a:rPr lang="en-GB" sz="4000" b="1" dirty="0"/>
              <a:t/>
            </a:r>
            <a:br>
              <a:rPr lang="en-GB" sz="4000" b="1" dirty="0"/>
            </a:br>
            <a:endParaRPr lang="el-GR" sz="4000" b="1" dirty="0"/>
          </a:p>
        </p:txBody>
      </p:sp>
      <p:sp>
        <p:nvSpPr>
          <p:cNvPr id="3" name="Zástupný symbol pro obsah 2"/>
          <p:cNvSpPr>
            <a:spLocks noGrp="1"/>
          </p:cNvSpPr>
          <p:nvPr>
            <p:ph idx="1"/>
          </p:nvPr>
        </p:nvSpPr>
        <p:spPr/>
        <p:txBody>
          <a:bodyPr>
            <a:normAutofit fontScale="70000" lnSpcReduction="20000"/>
          </a:bodyPr>
          <a:lstStyle/>
          <a:p>
            <a:pPr marL="0" indent="0">
              <a:lnSpc>
                <a:spcPct val="120000"/>
              </a:lnSpc>
              <a:buNone/>
            </a:pPr>
            <a:r>
              <a:rPr lang="el-GR" sz="3100" i="1" dirty="0"/>
              <a:t>Είναι λοιπόν κατεπείγον να </a:t>
            </a:r>
            <a:r>
              <a:rPr lang="el-GR" sz="3100" i="1" dirty="0" err="1"/>
              <a:t>αντιστρατευθώμεν</a:t>
            </a:r>
            <a:r>
              <a:rPr lang="el-GR" sz="3100" i="1" dirty="0"/>
              <a:t> εις την </a:t>
            </a:r>
            <a:r>
              <a:rPr lang="el-GR" sz="3100" i="1" dirty="0" err="1"/>
              <a:t>ολεθρίαν</a:t>
            </a:r>
            <a:r>
              <a:rPr lang="el-GR" sz="3100" i="1" dirty="0"/>
              <a:t> </a:t>
            </a:r>
            <a:r>
              <a:rPr lang="el-GR" sz="3100" i="1" dirty="0" err="1"/>
              <a:t>επιρροήν</a:t>
            </a:r>
            <a:r>
              <a:rPr lang="el-GR" sz="3100" i="1" dirty="0"/>
              <a:t> του ξένου μυθιστορήματος, δημιουργούντες το </a:t>
            </a:r>
            <a:r>
              <a:rPr lang="el-GR" sz="3100" b="1" i="1" dirty="0" err="1"/>
              <a:t>εθνικόν</a:t>
            </a:r>
            <a:r>
              <a:rPr lang="el-GR" sz="3100" b="1" i="1" dirty="0"/>
              <a:t> μυθιστόρημα </a:t>
            </a:r>
            <a:r>
              <a:rPr lang="el-GR" sz="3100" i="1" dirty="0"/>
              <a:t>[...] ας </a:t>
            </a:r>
            <a:r>
              <a:rPr lang="el-GR" sz="3100" i="1" dirty="0" err="1"/>
              <a:t>προφυλάξωμεν</a:t>
            </a:r>
            <a:r>
              <a:rPr lang="el-GR" sz="3100" i="1" dirty="0"/>
              <a:t> λοιπόν τα τέκνα ημών, ας </a:t>
            </a:r>
            <a:r>
              <a:rPr lang="el-GR" sz="3100" i="1" dirty="0" err="1"/>
              <a:t>προφυλαχθώμεν</a:t>
            </a:r>
            <a:r>
              <a:rPr lang="el-GR" sz="3100" i="1" dirty="0"/>
              <a:t> ημείς αυτοί των εκ της εσπερίας προερχομένων δηλητηριωδών εκείνων αναγνωσμάτων</a:t>
            </a:r>
            <a:r>
              <a:rPr lang="el-GR" i="1" dirty="0"/>
              <a:t>.</a:t>
            </a:r>
            <a:endParaRPr lang="el-GR" dirty="0"/>
          </a:p>
          <a:p>
            <a:pPr marL="0" indent="0">
              <a:buNone/>
            </a:pPr>
            <a:r>
              <a:rPr lang="el-GR" sz="2600" dirty="0"/>
              <a:t>Α. </a:t>
            </a:r>
            <a:r>
              <a:rPr lang="el-GR" sz="2600" dirty="0" err="1"/>
              <a:t>Ζανετάκης</a:t>
            </a:r>
            <a:r>
              <a:rPr lang="el-GR" sz="2600" dirty="0"/>
              <a:t> Στεφανόπουλος, </a:t>
            </a:r>
            <a:r>
              <a:rPr lang="el-GR" sz="2600" i="1" dirty="0"/>
              <a:t>Προλεγόμενα στο Άγιος Μηνάς. Ποίημα </a:t>
            </a:r>
            <a:r>
              <a:rPr lang="el-GR" sz="2600" i="1" dirty="0" err="1"/>
              <a:t>λυρικοεπικόν</a:t>
            </a:r>
            <a:r>
              <a:rPr lang="el-GR" sz="2600" dirty="0"/>
              <a:t>, Αθήνα 1860, σ. 85.</a:t>
            </a:r>
          </a:p>
          <a:p>
            <a:endParaRPr lang="el-GR" sz="2600" dirty="0" smtClean="0"/>
          </a:p>
          <a:p>
            <a:pPr marL="0" indent="0">
              <a:lnSpc>
                <a:spcPct val="120000"/>
              </a:lnSpc>
              <a:buNone/>
            </a:pPr>
            <a:r>
              <a:rPr lang="el-GR" sz="3100" i="1" dirty="0" err="1" smtClean="0"/>
              <a:t>Eκ</a:t>
            </a:r>
            <a:r>
              <a:rPr lang="el-GR" sz="3100" i="1" dirty="0" smtClean="0"/>
              <a:t> </a:t>
            </a:r>
            <a:r>
              <a:rPr lang="el-GR" sz="3100" i="1" dirty="0"/>
              <a:t>της </a:t>
            </a:r>
            <a:r>
              <a:rPr lang="el-GR" sz="3100" i="1" dirty="0" err="1"/>
              <a:t>νεωτέρας</a:t>
            </a:r>
            <a:r>
              <a:rPr lang="el-GR" sz="3100" i="1" dirty="0"/>
              <a:t> λοιπόν ιστορίας ημών, ας </a:t>
            </a:r>
            <a:r>
              <a:rPr lang="el-GR" sz="3100" i="1" dirty="0" err="1"/>
              <a:t>αντλήσωμεν</a:t>
            </a:r>
            <a:r>
              <a:rPr lang="el-GR" sz="3100" i="1" dirty="0"/>
              <a:t> παρθένους και </a:t>
            </a:r>
            <a:r>
              <a:rPr lang="el-GR" sz="3100" b="1" i="1" dirty="0" err="1"/>
              <a:t>εθνικάς</a:t>
            </a:r>
            <a:r>
              <a:rPr lang="el-GR" sz="3100" b="1" i="1" dirty="0"/>
              <a:t> υποθέσεις</a:t>
            </a:r>
            <a:r>
              <a:rPr lang="el-GR" sz="3100" i="1" dirty="0"/>
              <a:t>! Ας </a:t>
            </a:r>
            <a:r>
              <a:rPr lang="el-GR" sz="3100" i="1" dirty="0" err="1"/>
              <a:t>αποσκορακίσωμεν</a:t>
            </a:r>
            <a:r>
              <a:rPr lang="el-GR" sz="3100" i="1" dirty="0"/>
              <a:t> (</a:t>
            </a:r>
            <a:r>
              <a:rPr lang="el-GR" sz="3100" i="1" dirty="0" err="1"/>
              <a:t>vymýtit</a:t>
            </a:r>
            <a:r>
              <a:rPr lang="el-GR" sz="3100" i="1" dirty="0"/>
              <a:t>) της ξενικής μυθιστορίας τα σκαιά βατταρίσματα (</a:t>
            </a:r>
            <a:r>
              <a:rPr lang="el-GR" sz="3100" i="1" dirty="0" err="1"/>
              <a:t>žvanění</a:t>
            </a:r>
            <a:r>
              <a:rPr lang="el-GR" sz="3100" i="1" dirty="0"/>
              <a:t>) τα δηλητηριάζοντα την </a:t>
            </a:r>
            <a:r>
              <a:rPr lang="el-GR" sz="3100" i="1" dirty="0" err="1"/>
              <a:t>ψυχήν</a:t>
            </a:r>
            <a:r>
              <a:rPr lang="el-GR" sz="3100" i="1" dirty="0"/>
              <a:t>! Ας </a:t>
            </a:r>
            <a:r>
              <a:rPr lang="el-GR" sz="3100" i="1" dirty="0" err="1"/>
              <a:t>κρούσωμεν</a:t>
            </a:r>
            <a:r>
              <a:rPr lang="el-GR" sz="3100" i="1" dirty="0"/>
              <a:t> </a:t>
            </a:r>
            <a:r>
              <a:rPr lang="el-GR" sz="3100" i="1" dirty="0" err="1"/>
              <a:t>νευρωδέστερον</a:t>
            </a:r>
            <a:r>
              <a:rPr lang="el-GR" sz="3100" i="1" dirty="0"/>
              <a:t> και </a:t>
            </a:r>
            <a:r>
              <a:rPr lang="el-GR" sz="3100" i="1" dirty="0" err="1"/>
              <a:t>ανδρικώτερον</a:t>
            </a:r>
            <a:r>
              <a:rPr lang="el-GR" sz="3100" i="1" dirty="0"/>
              <a:t> την φόρμιγγα (</a:t>
            </a:r>
            <a:r>
              <a:rPr lang="el-GR" sz="3100" i="1" dirty="0" err="1"/>
              <a:t>lyra</a:t>
            </a:r>
            <a:r>
              <a:rPr lang="el-GR" sz="3100" i="1" dirty="0"/>
              <a:t>), απαθανατίζοντες τους ήρωές μας και απαθανατίζοντες συγχρόνως </a:t>
            </a:r>
            <a:r>
              <a:rPr lang="el-GR" sz="3100" i="1" dirty="0" err="1"/>
              <a:t>μετ</a:t>
            </a:r>
            <a:r>
              <a:rPr lang="el-GR" sz="3100" i="1" dirty="0"/>
              <a:t> αυτών.</a:t>
            </a:r>
            <a:endParaRPr lang="el-GR" sz="3100" dirty="0"/>
          </a:p>
          <a:p>
            <a:pPr marL="0" indent="0">
              <a:buNone/>
            </a:pPr>
            <a:r>
              <a:rPr lang="el-GR" sz="2600" dirty="0" smtClean="0"/>
              <a:t>Ι</a:t>
            </a:r>
            <a:r>
              <a:rPr lang="el-GR" sz="2600" dirty="0"/>
              <a:t>. Θ. Ορφανίδης,  </a:t>
            </a:r>
            <a:r>
              <a:rPr lang="el-GR" sz="2600" i="1" dirty="0"/>
              <a:t>Προλεγόμενα στο Άγιος Μηνάς. Ποίημα </a:t>
            </a:r>
            <a:r>
              <a:rPr lang="el-GR" sz="2600" i="1" dirty="0" err="1"/>
              <a:t>λυρικοεπικόν</a:t>
            </a:r>
            <a:r>
              <a:rPr lang="el-GR" sz="2600" dirty="0"/>
              <a:t>, Αθήνα 1860</a:t>
            </a:r>
            <a:r>
              <a:rPr lang="el-GR" sz="2600" dirty="0" smtClean="0"/>
              <a:t>.</a:t>
            </a:r>
            <a:endParaRPr lang="el-GR" sz="2600" dirty="0"/>
          </a:p>
          <a:p>
            <a:pPr marL="0" indent="0">
              <a:buNone/>
            </a:pPr>
            <a:endParaRPr lang="el-GR" dirty="0"/>
          </a:p>
        </p:txBody>
      </p:sp>
    </p:spTree>
    <p:extLst>
      <p:ext uri="{BB962C8B-B14F-4D97-AF65-F5344CB8AC3E}">
        <p14:creationId xmlns:p14="http://schemas.microsoft.com/office/powerpoint/2010/main" val="470638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r>
              <a:rPr lang="en-GB" b="1" dirty="0" err="1"/>
              <a:t>Jakob</a:t>
            </a:r>
            <a:r>
              <a:rPr lang="en-GB" b="1" dirty="0"/>
              <a:t> Philipp </a:t>
            </a:r>
            <a:r>
              <a:rPr lang="en-GB" b="1" dirty="0" err="1"/>
              <a:t>Fallmerayer</a:t>
            </a:r>
            <a:r>
              <a:rPr lang="en-GB" dirty="0"/>
              <a:t> (1790–1861)</a:t>
            </a:r>
          </a:p>
          <a:p>
            <a:endParaRPr lang="el-GR" dirty="0"/>
          </a:p>
          <a:p>
            <a:r>
              <a:rPr lang="el-GR" b="1" dirty="0"/>
              <a:t>Κωνσταντίνος </a:t>
            </a:r>
            <a:r>
              <a:rPr lang="el-GR" b="1" dirty="0" err="1"/>
              <a:t>Παπαρρηγόπουλος</a:t>
            </a:r>
            <a:r>
              <a:rPr lang="el-GR" dirty="0"/>
              <a:t> (1815–1891)</a:t>
            </a:r>
          </a:p>
          <a:p>
            <a:pPr marL="0" indent="0">
              <a:buNone/>
            </a:pPr>
            <a:r>
              <a:rPr lang="cs-CZ" i="1" dirty="0" smtClean="0"/>
              <a:t>   </a:t>
            </a:r>
            <a:r>
              <a:rPr lang="el-GR" i="1" dirty="0" smtClean="0"/>
              <a:t>Ιστορία </a:t>
            </a:r>
            <a:r>
              <a:rPr lang="el-GR" i="1" dirty="0"/>
              <a:t>του Ελληνικού Έθνους</a:t>
            </a:r>
            <a:r>
              <a:rPr lang="el-GR" dirty="0"/>
              <a:t> (</a:t>
            </a:r>
            <a:r>
              <a:rPr lang="el-GR" dirty="0" err="1"/>
              <a:t>od</a:t>
            </a:r>
            <a:r>
              <a:rPr lang="el-GR" dirty="0"/>
              <a:t> 1860)</a:t>
            </a:r>
          </a:p>
          <a:p>
            <a:endParaRPr lang="el-GR" dirty="0"/>
          </a:p>
          <a:p>
            <a:endParaRPr lang="el-GR" dirty="0"/>
          </a:p>
          <a:p>
            <a:pPr marL="0" indent="0">
              <a:buNone/>
            </a:pPr>
            <a:endParaRPr lang="el-GR" dirty="0"/>
          </a:p>
        </p:txBody>
      </p:sp>
    </p:spTree>
    <p:extLst>
      <p:ext uri="{BB962C8B-B14F-4D97-AF65-F5344CB8AC3E}">
        <p14:creationId xmlns:p14="http://schemas.microsoft.com/office/powerpoint/2010/main" val="13574372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
            </a:r>
            <a:br>
              <a:rPr lang="cs-CZ" dirty="0" smtClean="0"/>
            </a:br>
            <a:r>
              <a:rPr lang="cs-CZ" sz="3600" b="1" dirty="0" smtClean="0"/>
              <a:t>Hledání národní literatury</a:t>
            </a:r>
            <a:endParaRPr lang="el-GR" sz="3600" b="1" dirty="0"/>
          </a:p>
        </p:txBody>
      </p:sp>
      <p:sp>
        <p:nvSpPr>
          <p:cNvPr id="3" name="Zástupný symbol pro obsah 2"/>
          <p:cNvSpPr>
            <a:spLocks noGrp="1"/>
          </p:cNvSpPr>
          <p:nvPr>
            <p:ph idx="1"/>
          </p:nvPr>
        </p:nvSpPr>
        <p:spPr/>
        <p:txBody>
          <a:bodyPr>
            <a:normAutofit fontScale="70000" lnSpcReduction="20000"/>
          </a:bodyPr>
          <a:lstStyle/>
          <a:p>
            <a:r>
              <a:rPr lang="en-GB" dirty="0" err="1"/>
              <a:t>Erotokritos</a:t>
            </a:r>
            <a:endParaRPr lang="en-GB" dirty="0"/>
          </a:p>
          <a:p>
            <a:r>
              <a:rPr lang="en-GB" dirty="0" err="1"/>
              <a:t>Poémy</a:t>
            </a:r>
            <a:r>
              <a:rPr lang="en-GB" dirty="0"/>
              <a:t> </a:t>
            </a:r>
            <a:r>
              <a:rPr lang="en-GB" dirty="0" err="1"/>
              <a:t>na</a:t>
            </a:r>
            <a:r>
              <a:rPr lang="en-GB" dirty="0"/>
              <a:t> </a:t>
            </a:r>
            <a:r>
              <a:rPr lang="en-GB" dirty="0" err="1"/>
              <a:t>vlastenecká</a:t>
            </a:r>
            <a:r>
              <a:rPr lang="en-GB" dirty="0"/>
              <a:t> </a:t>
            </a:r>
            <a:r>
              <a:rPr lang="en-GB" dirty="0" err="1"/>
              <a:t>témata</a:t>
            </a:r>
            <a:endParaRPr lang="en-GB" dirty="0"/>
          </a:p>
          <a:p>
            <a:r>
              <a:rPr lang="en-GB" dirty="0"/>
              <a:t>Drama:</a:t>
            </a:r>
          </a:p>
          <a:p>
            <a:pPr>
              <a:lnSpc>
                <a:spcPct val="120000"/>
              </a:lnSpc>
              <a:buFont typeface="Wingdings" panose="05000000000000000000" pitchFamily="2" charset="2"/>
              <a:buChar char="Ø"/>
            </a:pPr>
            <a:r>
              <a:rPr lang="el-GR" i="1" dirty="0"/>
              <a:t>Πατρίς και Πίστις, Θρησκεία και Ελευθερία, ιδού οι δύο πόλοι του </a:t>
            </a:r>
            <a:r>
              <a:rPr lang="el-GR" i="1" dirty="0" err="1"/>
              <a:t>άξονος</a:t>
            </a:r>
            <a:r>
              <a:rPr lang="el-GR" i="1" dirty="0"/>
              <a:t>, περί ον θέλει στρέφεται το </a:t>
            </a:r>
            <a:r>
              <a:rPr lang="el-GR" i="1" dirty="0" err="1"/>
              <a:t>νεόν</a:t>
            </a:r>
            <a:r>
              <a:rPr lang="el-GR" i="1" dirty="0"/>
              <a:t> </a:t>
            </a:r>
            <a:r>
              <a:rPr lang="el-GR" i="1" dirty="0" err="1"/>
              <a:t>ελληνικόν</a:t>
            </a:r>
            <a:r>
              <a:rPr lang="el-GR" i="1" dirty="0"/>
              <a:t> δράμα.</a:t>
            </a:r>
            <a:endParaRPr lang="el-GR" dirty="0"/>
          </a:p>
          <a:p>
            <a:pPr>
              <a:lnSpc>
                <a:spcPct val="120000"/>
              </a:lnSpc>
              <a:buFont typeface="Wingdings" panose="05000000000000000000" pitchFamily="2" charset="2"/>
              <a:buChar char="Ø"/>
            </a:pPr>
            <a:r>
              <a:rPr lang="el-GR" dirty="0"/>
              <a:t>Δ. Ν. </a:t>
            </a:r>
            <a:r>
              <a:rPr lang="el-GR" dirty="0" err="1"/>
              <a:t>Βερναδάκης</a:t>
            </a:r>
            <a:r>
              <a:rPr lang="el-GR" dirty="0"/>
              <a:t>, Προλεγόμενα περί εθνικού ελληνικού δράματος, στο</a:t>
            </a:r>
            <a:r>
              <a:rPr lang="el-GR" i="1" dirty="0"/>
              <a:t> Δράματ</a:t>
            </a:r>
            <a:r>
              <a:rPr lang="el-GR" dirty="0"/>
              <a:t>α, τ. Α΄, Αθήνα 1903.</a:t>
            </a:r>
          </a:p>
          <a:p>
            <a:pPr>
              <a:lnSpc>
                <a:spcPct val="120000"/>
              </a:lnSpc>
              <a:buFont typeface="Wingdings" panose="05000000000000000000" pitchFamily="2" charset="2"/>
              <a:buChar char="Ø"/>
            </a:pPr>
            <a:r>
              <a:rPr lang="el-GR" i="1" dirty="0"/>
              <a:t>Η κωμωδία πρέπει να </a:t>
            </a:r>
            <a:r>
              <a:rPr lang="el-GR" i="1" dirty="0" err="1"/>
              <a:t>μιμήται</a:t>
            </a:r>
            <a:r>
              <a:rPr lang="el-GR" i="1" dirty="0"/>
              <a:t> καλώς τα ήθη και έθη και την </a:t>
            </a:r>
            <a:r>
              <a:rPr lang="el-GR" i="1" dirty="0" err="1"/>
              <a:t>διαγωγήν</a:t>
            </a:r>
            <a:r>
              <a:rPr lang="el-GR" i="1" dirty="0"/>
              <a:t> του έθνους δια το οποίον γίνεται [...] Οι </a:t>
            </a:r>
            <a:r>
              <a:rPr lang="el-GR" i="1" dirty="0" err="1"/>
              <a:t>κυρώτεροι</a:t>
            </a:r>
            <a:r>
              <a:rPr lang="el-GR" i="1" dirty="0"/>
              <a:t> χαρακτήρες των αρετών και κακιών είναι βέβαια οι αυτοί εις όλα τα έθνη, αλλά είναι και </a:t>
            </a:r>
            <a:r>
              <a:rPr lang="el-GR" i="1" dirty="0" err="1"/>
              <a:t>τινες</a:t>
            </a:r>
            <a:r>
              <a:rPr lang="el-GR" i="1" dirty="0"/>
              <a:t> </a:t>
            </a:r>
            <a:r>
              <a:rPr lang="el-GR" i="1" dirty="0" err="1"/>
              <a:t>τροπολογίαι</a:t>
            </a:r>
            <a:r>
              <a:rPr lang="el-GR" i="1" dirty="0"/>
              <a:t>, και </a:t>
            </a:r>
            <a:r>
              <a:rPr lang="el-GR" i="1" dirty="0" err="1"/>
              <a:t>περιστάστεις</a:t>
            </a:r>
            <a:r>
              <a:rPr lang="el-GR" i="1" dirty="0"/>
              <a:t> του δράματος, αι </a:t>
            </a:r>
            <a:r>
              <a:rPr lang="el-GR" i="1" dirty="0" err="1"/>
              <a:t>οποίαι</a:t>
            </a:r>
            <a:r>
              <a:rPr lang="el-GR" i="1" dirty="0"/>
              <a:t> </a:t>
            </a:r>
            <a:r>
              <a:rPr lang="el-GR" i="1" dirty="0" err="1"/>
              <a:t>συμμεταβάλλονται</a:t>
            </a:r>
            <a:r>
              <a:rPr lang="el-GR" i="1" dirty="0"/>
              <a:t> κατά την </a:t>
            </a:r>
            <a:r>
              <a:rPr lang="el-GR" i="1" dirty="0" err="1"/>
              <a:t>αγωγήν</a:t>
            </a:r>
            <a:r>
              <a:rPr lang="el-GR" i="1" dirty="0"/>
              <a:t>, και την </a:t>
            </a:r>
            <a:r>
              <a:rPr lang="el-GR" i="1" dirty="0" err="1"/>
              <a:t>διοίκησιν</a:t>
            </a:r>
            <a:r>
              <a:rPr lang="el-GR" i="1" dirty="0"/>
              <a:t>, και τας γνώσεις τούτου ή εκείνου έθνους.</a:t>
            </a:r>
            <a:endParaRPr lang="el-GR" dirty="0"/>
          </a:p>
          <a:p>
            <a:pPr>
              <a:lnSpc>
                <a:spcPct val="120000"/>
              </a:lnSpc>
              <a:buFont typeface="Wingdings" panose="05000000000000000000" pitchFamily="2" charset="2"/>
              <a:buChar char="Ø"/>
            </a:pPr>
            <a:r>
              <a:rPr lang="el-GR" dirty="0"/>
              <a:t>Κ. Οικονόμος, </a:t>
            </a:r>
            <a:r>
              <a:rPr lang="el-GR" i="1" dirty="0"/>
              <a:t>Ο φιλάργυρος του Μολιέρου</a:t>
            </a:r>
            <a:r>
              <a:rPr lang="el-GR" dirty="0"/>
              <a:t>, Αθήνα 1970, σ. 25.</a:t>
            </a:r>
          </a:p>
          <a:p>
            <a:pPr marL="0" indent="0">
              <a:buNone/>
            </a:pPr>
            <a:endParaRPr lang="el-GR" dirty="0"/>
          </a:p>
        </p:txBody>
      </p:sp>
    </p:spTree>
    <p:extLst>
      <p:ext uri="{BB962C8B-B14F-4D97-AF65-F5344CB8AC3E}">
        <p14:creationId xmlns:p14="http://schemas.microsoft.com/office/powerpoint/2010/main" val="36786264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
            </a:r>
            <a:br>
              <a:rPr lang="cs-CZ" dirty="0" smtClean="0"/>
            </a:br>
            <a:r>
              <a:rPr lang="cs-CZ" dirty="0"/>
              <a:t/>
            </a:r>
            <a:br>
              <a:rPr lang="cs-CZ" dirty="0"/>
            </a:br>
            <a:r>
              <a:rPr lang="en-GB" sz="4000" b="1" dirty="0" err="1" smtClean="0"/>
              <a:t>Historický</a:t>
            </a:r>
            <a:r>
              <a:rPr lang="en-GB" sz="4000" b="1" dirty="0" smtClean="0"/>
              <a:t> </a:t>
            </a:r>
            <a:r>
              <a:rPr lang="en-GB" sz="4000" b="1" dirty="0" err="1"/>
              <a:t>román</a:t>
            </a:r>
            <a:r>
              <a:rPr lang="en-GB" dirty="0"/>
              <a:t/>
            </a:r>
            <a:br>
              <a:rPr lang="en-GB" dirty="0"/>
            </a:br>
            <a:endParaRPr lang="el-GR" dirty="0"/>
          </a:p>
        </p:txBody>
      </p:sp>
      <p:sp>
        <p:nvSpPr>
          <p:cNvPr id="3" name="Zástupný symbol pro obsah 2"/>
          <p:cNvSpPr>
            <a:spLocks noGrp="1"/>
          </p:cNvSpPr>
          <p:nvPr>
            <p:ph idx="1"/>
          </p:nvPr>
        </p:nvSpPr>
        <p:spPr/>
        <p:txBody>
          <a:bodyPr>
            <a:normAutofit/>
          </a:bodyPr>
          <a:lstStyle/>
          <a:p>
            <a:r>
              <a:rPr lang="en-GB" dirty="0" err="1"/>
              <a:t>Objevuje</a:t>
            </a:r>
            <a:r>
              <a:rPr lang="en-GB" dirty="0"/>
              <a:t> se v </a:t>
            </a:r>
            <a:r>
              <a:rPr lang="en-GB" dirty="0" err="1"/>
              <a:t>polovině</a:t>
            </a:r>
            <a:r>
              <a:rPr lang="en-GB" dirty="0"/>
              <a:t> 19. </a:t>
            </a:r>
            <a:r>
              <a:rPr lang="en-GB" dirty="0" err="1"/>
              <a:t>století</a:t>
            </a:r>
            <a:endParaRPr lang="en-GB" dirty="0"/>
          </a:p>
          <a:p>
            <a:r>
              <a:rPr lang="en-GB" dirty="0" err="1"/>
              <a:t>Reaguje</a:t>
            </a:r>
            <a:r>
              <a:rPr lang="en-GB" dirty="0"/>
              <a:t> </a:t>
            </a:r>
            <a:r>
              <a:rPr lang="en-GB" dirty="0" err="1"/>
              <a:t>na</a:t>
            </a:r>
            <a:r>
              <a:rPr lang="en-GB" dirty="0"/>
              <a:t> </a:t>
            </a:r>
            <a:r>
              <a:rPr lang="en-GB" dirty="0" err="1" smtClean="0"/>
              <a:t>požadavky</a:t>
            </a:r>
            <a:r>
              <a:rPr lang="el-GR" i="1" dirty="0" smtClean="0"/>
              <a:t>:</a:t>
            </a:r>
            <a:r>
              <a:rPr lang="en-GB" i="1" dirty="0" smtClean="0"/>
              <a:t> </a:t>
            </a:r>
            <a:endParaRPr lang="en-GB" i="1" dirty="0"/>
          </a:p>
          <a:p>
            <a:pPr>
              <a:buFont typeface="Wingdings" panose="05000000000000000000" pitchFamily="2" charset="2"/>
              <a:buChar char="Ø"/>
            </a:pPr>
            <a:r>
              <a:rPr lang="el-GR" i="1" dirty="0" smtClean="0"/>
              <a:t>ελληνικότητα</a:t>
            </a:r>
            <a:endParaRPr lang="el-GR" i="1" dirty="0"/>
          </a:p>
          <a:p>
            <a:pPr>
              <a:buFont typeface="Wingdings" panose="05000000000000000000" pitchFamily="2" charset="2"/>
              <a:buChar char="Ø"/>
            </a:pPr>
            <a:r>
              <a:rPr lang="el-GR" i="1" dirty="0"/>
              <a:t>α</a:t>
            </a:r>
            <a:r>
              <a:rPr lang="el-GR" i="1" dirty="0" smtClean="0"/>
              <a:t>ληθής ιστορία</a:t>
            </a:r>
            <a:endParaRPr lang="el-GR" i="1" dirty="0"/>
          </a:p>
          <a:p>
            <a:pPr marL="0" indent="0">
              <a:buNone/>
            </a:pPr>
            <a:endParaRPr lang="el-GR" i="1" dirty="0"/>
          </a:p>
        </p:txBody>
      </p:sp>
    </p:spTree>
    <p:extLst>
      <p:ext uri="{BB962C8B-B14F-4D97-AF65-F5344CB8AC3E}">
        <p14:creationId xmlns:p14="http://schemas.microsoft.com/office/powerpoint/2010/main" val="40457671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3600" b="1" dirty="0" smtClean="0"/>
              <a:t/>
            </a:r>
            <a:br>
              <a:rPr lang="cs-CZ" sz="3600" b="1" dirty="0" smtClean="0"/>
            </a:br>
            <a:r>
              <a:rPr lang="cs-CZ" sz="3600" b="1" dirty="0"/>
              <a:t/>
            </a:r>
            <a:br>
              <a:rPr lang="cs-CZ" sz="3600" b="1" dirty="0"/>
            </a:br>
            <a:r>
              <a:rPr lang="cs-CZ" sz="4000" b="1" dirty="0" err="1" smtClean="0"/>
              <a:t>Pikarský</a:t>
            </a:r>
            <a:r>
              <a:rPr lang="cs-CZ" sz="4000" b="1" dirty="0" smtClean="0"/>
              <a:t> / pikareskní román </a:t>
            </a:r>
            <a:endParaRPr lang="el-GR" sz="4000" b="1" dirty="0"/>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Ø"/>
            </a:pPr>
            <a:r>
              <a:rPr lang="cs-CZ" sz="2200" b="1" dirty="0" smtClean="0"/>
              <a:t>Termín:</a:t>
            </a:r>
            <a:r>
              <a:rPr lang="cs-CZ" sz="2200" dirty="0" smtClean="0"/>
              <a:t> </a:t>
            </a:r>
          </a:p>
          <a:p>
            <a:pPr marL="0" indent="0">
              <a:buNone/>
            </a:pPr>
            <a:r>
              <a:rPr lang="el-GR" sz="2200" i="1" dirty="0" err="1" smtClean="0"/>
              <a:t>πικαρικό</a:t>
            </a:r>
            <a:r>
              <a:rPr lang="el-GR" sz="2200" i="1" dirty="0" smtClean="0"/>
              <a:t> μυθιστόρημα</a:t>
            </a:r>
            <a:r>
              <a:rPr lang="cs-CZ" sz="2200" i="1" dirty="0" smtClean="0"/>
              <a:t>, </a:t>
            </a:r>
            <a:r>
              <a:rPr lang="sk-SK" sz="2200" i="1" dirty="0"/>
              <a:t>novela </a:t>
            </a:r>
            <a:r>
              <a:rPr lang="sk-SK" sz="2200" i="1" dirty="0" err="1" smtClean="0"/>
              <a:t>picaresca</a:t>
            </a:r>
            <a:r>
              <a:rPr lang="sk-SK" sz="2200" i="1" dirty="0" smtClean="0"/>
              <a:t>, </a:t>
            </a:r>
            <a:r>
              <a:rPr lang="sk-SK" sz="2200" i="1" dirty="0" err="1" smtClean="0"/>
              <a:t>picaresque</a:t>
            </a:r>
            <a:r>
              <a:rPr lang="sk-SK" sz="2200" i="1" dirty="0" smtClean="0"/>
              <a:t> </a:t>
            </a:r>
            <a:r>
              <a:rPr lang="sk-SK" sz="2200" i="1" dirty="0" err="1"/>
              <a:t>novel</a:t>
            </a:r>
            <a:r>
              <a:rPr lang="sk-SK" sz="2200" dirty="0"/>
              <a:t>, </a:t>
            </a:r>
            <a:r>
              <a:rPr lang="sk-SK" sz="2200" i="1" dirty="0" err="1" smtClean="0"/>
              <a:t>roman</a:t>
            </a:r>
            <a:r>
              <a:rPr lang="sk-SK" sz="2200" i="1" dirty="0" smtClean="0"/>
              <a:t> </a:t>
            </a:r>
            <a:r>
              <a:rPr lang="sk-SK" sz="2200" i="1" dirty="0" err="1"/>
              <a:t>picaresque</a:t>
            </a:r>
            <a:r>
              <a:rPr lang="sk-SK" sz="2200" dirty="0" smtClean="0"/>
              <a:t>, </a:t>
            </a:r>
            <a:r>
              <a:rPr lang="sk-SK" sz="2200" i="1" dirty="0" err="1" smtClean="0"/>
              <a:t>romanzo</a:t>
            </a:r>
            <a:r>
              <a:rPr lang="sk-SK" sz="2200" i="1" dirty="0" smtClean="0"/>
              <a:t> </a:t>
            </a:r>
            <a:r>
              <a:rPr lang="sk-SK" sz="2200" i="1" dirty="0" err="1"/>
              <a:t>picaresco</a:t>
            </a:r>
            <a:r>
              <a:rPr lang="sk-SK" sz="2200" dirty="0"/>
              <a:t>, </a:t>
            </a:r>
            <a:r>
              <a:rPr lang="sk-SK" sz="2200" i="1" dirty="0" err="1"/>
              <a:t>pikarescher</a:t>
            </a:r>
            <a:r>
              <a:rPr lang="sk-SK" sz="2200" i="1" dirty="0"/>
              <a:t> </a:t>
            </a:r>
            <a:r>
              <a:rPr lang="sk-SK" sz="2200" i="1" dirty="0" smtClean="0"/>
              <a:t>Roman</a:t>
            </a:r>
          </a:p>
          <a:p>
            <a:pPr marL="0" indent="0">
              <a:buNone/>
            </a:pPr>
            <a:endParaRPr lang="sk-SK" sz="2200" i="1" dirty="0" smtClean="0"/>
          </a:p>
          <a:p>
            <a:pPr>
              <a:buFont typeface="Wingdings" panose="05000000000000000000" pitchFamily="2" charset="2"/>
              <a:buChar char="Ø"/>
            </a:pPr>
            <a:r>
              <a:rPr lang="sk-SK" sz="2200" b="1" dirty="0" err="1" smtClean="0"/>
              <a:t>Definice</a:t>
            </a:r>
            <a:r>
              <a:rPr lang="sk-SK" sz="2200" b="1" dirty="0" smtClean="0"/>
              <a:t>: </a:t>
            </a:r>
          </a:p>
          <a:p>
            <a:pPr marL="0" indent="0" algn="just">
              <a:lnSpc>
                <a:spcPct val="120000"/>
              </a:lnSpc>
              <a:buNone/>
            </a:pPr>
            <a:r>
              <a:rPr lang="cs-CZ" sz="2200" dirty="0" smtClean="0"/>
              <a:t>Pikareskním </a:t>
            </a:r>
            <a:r>
              <a:rPr lang="cs-CZ" sz="2200" dirty="0"/>
              <a:t>románem zpravidla označujeme dílo, jehož hlavní osu </a:t>
            </a:r>
            <a:r>
              <a:rPr lang="cs-CZ" sz="2200" dirty="0" smtClean="0"/>
              <a:t>tvoří </a:t>
            </a:r>
            <a:r>
              <a:rPr lang="cs-CZ" sz="2200" dirty="0"/>
              <a:t>vyprávění </a:t>
            </a:r>
            <a:r>
              <a:rPr lang="cs-CZ" sz="2200" b="1" dirty="0"/>
              <a:t>sdílného taškáře</a:t>
            </a:r>
            <a:r>
              <a:rPr lang="cs-CZ" sz="2200" dirty="0"/>
              <a:t>, který v několika epizodách </a:t>
            </a:r>
            <a:r>
              <a:rPr lang="cs-CZ" sz="2200" b="1" dirty="0"/>
              <a:t>vypráví</a:t>
            </a:r>
            <a:r>
              <a:rPr lang="cs-CZ" sz="2200" dirty="0"/>
              <a:t> svůj </a:t>
            </a:r>
            <a:r>
              <a:rPr lang="cs-CZ" sz="2200" b="1" dirty="0"/>
              <a:t>životní příběh</a:t>
            </a:r>
            <a:r>
              <a:rPr lang="cs-CZ" sz="2200" dirty="0"/>
              <a:t>. „Základem syžetu je </a:t>
            </a:r>
            <a:r>
              <a:rPr lang="cs-CZ" sz="2200" b="1" dirty="0" err="1"/>
              <a:t>topos</a:t>
            </a:r>
            <a:r>
              <a:rPr lang="cs-CZ" sz="2200" b="1" dirty="0"/>
              <a:t> cesty</a:t>
            </a:r>
            <a:r>
              <a:rPr lang="cs-CZ" sz="2200" dirty="0"/>
              <a:t>, který na rozdíl od dobrodružného románu nenavozuje jen vzrušující napětí, ale spolu s </a:t>
            </a:r>
            <a:r>
              <a:rPr lang="cs-CZ" sz="2200" b="1" dirty="0"/>
              <a:t>hojnými reáliemi </a:t>
            </a:r>
            <a:r>
              <a:rPr lang="cs-CZ" sz="2200" dirty="0"/>
              <a:t>zprostředkuje i funkci </a:t>
            </a:r>
            <a:r>
              <a:rPr lang="cs-CZ" sz="2200" b="1" dirty="0"/>
              <a:t>poznávací, humorně zábavnou, satirickou</a:t>
            </a:r>
            <a:r>
              <a:rPr lang="cs-CZ" sz="2200" dirty="0"/>
              <a:t>, odhalující společenské mechanismy a jeho charakter.“</a:t>
            </a:r>
            <a:endParaRPr lang="el-GR" sz="2200" dirty="0"/>
          </a:p>
          <a:p>
            <a:pPr marL="0" indent="0">
              <a:buNone/>
            </a:pPr>
            <a:r>
              <a:rPr lang="cs-CZ" sz="1700" dirty="0"/>
              <a:t>MOCNÁ, </a:t>
            </a:r>
            <a:r>
              <a:rPr lang="cs-CZ" sz="1700" dirty="0" smtClean="0"/>
              <a:t>D., </a:t>
            </a:r>
            <a:r>
              <a:rPr lang="cs-CZ" sz="1700" dirty="0"/>
              <a:t>PETERKA, </a:t>
            </a:r>
            <a:r>
              <a:rPr lang="cs-CZ" sz="1700" dirty="0" smtClean="0"/>
              <a:t>J. </a:t>
            </a:r>
            <a:r>
              <a:rPr lang="cs-CZ" sz="1700" dirty="0"/>
              <a:t>a kol. </a:t>
            </a:r>
            <a:r>
              <a:rPr lang="cs-CZ" sz="1700" i="1" dirty="0"/>
              <a:t>Encyklopedie literárních žánrů</a:t>
            </a:r>
            <a:r>
              <a:rPr lang="cs-CZ" sz="1700" dirty="0"/>
              <a:t>. Praha-Litomyšl: Paseka, 2004., </a:t>
            </a:r>
            <a:r>
              <a:rPr lang="cs-CZ" sz="1700" dirty="0" smtClean="0"/>
              <a:t>s. </a:t>
            </a:r>
            <a:r>
              <a:rPr lang="cs-CZ" sz="1700" dirty="0"/>
              <a:t>451</a:t>
            </a:r>
            <a:r>
              <a:rPr lang="cs-CZ" sz="1700" dirty="0" smtClean="0"/>
              <a:t>.</a:t>
            </a:r>
          </a:p>
          <a:p>
            <a:pPr marL="0" indent="0">
              <a:buNone/>
            </a:pPr>
            <a:endParaRPr lang="cs-CZ" sz="1900" dirty="0" smtClean="0"/>
          </a:p>
        </p:txBody>
      </p:sp>
    </p:spTree>
    <p:extLst>
      <p:ext uri="{BB962C8B-B14F-4D97-AF65-F5344CB8AC3E}">
        <p14:creationId xmlns:p14="http://schemas.microsoft.com/office/powerpoint/2010/main" val="18891733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
            </a:r>
            <a:br>
              <a:rPr lang="cs-CZ" dirty="0" smtClean="0"/>
            </a:br>
            <a:r>
              <a:rPr lang="cs-CZ" sz="3600" b="1" dirty="0" err="1" smtClean="0"/>
              <a:t>Pícaro</a:t>
            </a:r>
            <a:endParaRPr lang="el-GR" sz="3600" b="1"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b="1" i="1" dirty="0" err="1"/>
              <a:t>Pícaro</a:t>
            </a:r>
            <a:r>
              <a:rPr lang="cs-CZ" dirty="0"/>
              <a:t>, slovo španělského původu, je do češtiny zpravidla překládáno jako taškář, šibal, šejdíř, pobuda, lump</a:t>
            </a:r>
            <a:endParaRPr lang="el-GR" dirty="0"/>
          </a:p>
          <a:p>
            <a:pPr>
              <a:buFont typeface="Wingdings" panose="05000000000000000000" pitchFamily="2" charset="2"/>
              <a:buChar char="Ø"/>
            </a:pPr>
            <a:endParaRPr lang="cs-CZ" dirty="0" smtClean="0"/>
          </a:p>
          <a:p>
            <a:pPr>
              <a:buFont typeface="Wingdings" panose="05000000000000000000" pitchFamily="2" charset="2"/>
              <a:buChar char="Ø"/>
            </a:pPr>
            <a:r>
              <a:rPr lang="cs-CZ" b="1" dirty="0" smtClean="0"/>
              <a:t>Etymologie:</a:t>
            </a:r>
          </a:p>
          <a:p>
            <a:r>
              <a:rPr lang="cs-CZ" b="1" i="1" dirty="0" err="1"/>
              <a:t>picar</a:t>
            </a:r>
            <a:r>
              <a:rPr lang="cs-CZ" b="1" dirty="0"/>
              <a:t> </a:t>
            </a:r>
            <a:r>
              <a:rPr lang="cs-CZ" dirty="0"/>
              <a:t>- píchnout, uštipovat, </a:t>
            </a:r>
            <a:r>
              <a:rPr lang="cs-CZ" dirty="0" smtClean="0"/>
              <a:t>kousat, ve </a:t>
            </a:r>
            <a:r>
              <a:rPr lang="cs-CZ" b="1" dirty="0" smtClean="0"/>
              <a:t>zlodějském argotu</a:t>
            </a:r>
            <a:r>
              <a:rPr lang="cs-CZ" dirty="0" smtClean="0"/>
              <a:t> </a:t>
            </a:r>
            <a:r>
              <a:rPr lang="cs-CZ" dirty="0"/>
              <a:t>jako synonymum ke slovu </a:t>
            </a:r>
            <a:r>
              <a:rPr lang="cs-CZ" b="1" dirty="0"/>
              <a:t>krást </a:t>
            </a:r>
            <a:r>
              <a:rPr lang="cs-CZ" dirty="0" smtClean="0"/>
              <a:t> </a:t>
            </a:r>
          </a:p>
          <a:p>
            <a:r>
              <a:rPr lang="cs-CZ" dirty="0"/>
              <a:t>f</a:t>
            </a:r>
            <a:r>
              <a:rPr lang="cs-CZ" dirty="0" smtClean="0"/>
              <a:t>rancouzský kraj </a:t>
            </a:r>
            <a:r>
              <a:rPr lang="cs-CZ" dirty="0" err="1" smtClean="0"/>
              <a:t>Picardia</a:t>
            </a:r>
            <a:endParaRPr lang="cs-CZ" dirty="0" smtClean="0"/>
          </a:p>
          <a:p>
            <a:pPr marL="0" indent="0">
              <a:buNone/>
            </a:pPr>
            <a:endParaRPr lang="el-GR" dirty="0"/>
          </a:p>
        </p:txBody>
      </p:sp>
    </p:spTree>
    <p:extLst>
      <p:ext uri="{BB962C8B-B14F-4D97-AF65-F5344CB8AC3E}">
        <p14:creationId xmlns:p14="http://schemas.microsoft.com/office/powerpoint/2010/main" val="41987912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
            </a:r>
            <a:br>
              <a:rPr lang="cs-CZ" dirty="0" smtClean="0"/>
            </a:br>
            <a:r>
              <a:rPr lang="cs-CZ" sz="3600" b="1" dirty="0" smtClean="0"/>
              <a:t>Historický kontext</a:t>
            </a:r>
            <a:endParaRPr lang="el-GR" sz="3600" b="1" dirty="0"/>
          </a:p>
        </p:txBody>
      </p:sp>
      <p:sp>
        <p:nvSpPr>
          <p:cNvPr id="3" name="Zástupný symbol pro obsah 2"/>
          <p:cNvSpPr>
            <a:spLocks noGrp="1"/>
          </p:cNvSpPr>
          <p:nvPr>
            <p:ph idx="1"/>
          </p:nvPr>
        </p:nvSpPr>
        <p:spPr/>
        <p:txBody>
          <a:bodyPr>
            <a:normAutofit fontScale="92500"/>
          </a:bodyPr>
          <a:lstStyle/>
          <a:p>
            <a:pPr>
              <a:buFont typeface="Wingdings" panose="05000000000000000000" pitchFamily="2" charset="2"/>
              <a:buChar char="Ø"/>
            </a:pPr>
            <a:r>
              <a:rPr lang="cs-CZ" i="1" dirty="0" smtClean="0"/>
              <a:t>Isabela Kastilská a Filip Aragonský</a:t>
            </a:r>
          </a:p>
          <a:p>
            <a:pPr>
              <a:buFont typeface="Wingdings" panose="05000000000000000000" pitchFamily="2" charset="2"/>
              <a:buChar char="Ø"/>
            </a:pPr>
            <a:r>
              <a:rPr lang="cs-CZ" i="1" dirty="0"/>
              <a:t>r</a:t>
            </a:r>
            <a:r>
              <a:rPr lang="cs-CZ" i="1" dirty="0" smtClean="0"/>
              <a:t>ozšíření vlivu (x Francie)</a:t>
            </a:r>
          </a:p>
          <a:p>
            <a:pPr>
              <a:buFont typeface="Wingdings" panose="05000000000000000000" pitchFamily="2" charset="2"/>
              <a:buChar char="Ø"/>
            </a:pPr>
            <a:r>
              <a:rPr lang="cs-CZ" i="1" dirty="0" err="1"/>
              <a:t>r</a:t>
            </a:r>
            <a:r>
              <a:rPr lang="cs-CZ" i="1" dirty="0" err="1" smtClean="0"/>
              <a:t>econquista</a:t>
            </a:r>
            <a:endParaRPr lang="cs-CZ" i="1" dirty="0" smtClean="0"/>
          </a:p>
          <a:p>
            <a:pPr>
              <a:buFont typeface="Wingdings" panose="05000000000000000000" pitchFamily="2" charset="2"/>
              <a:buChar char="Ø"/>
            </a:pPr>
            <a:r>
              <a:rPr lang="cs-CZ" i="1" dirty="0"/>
              <a:t>v</a:t>
            </a:r>
            <a:r>
              <a:rPr lang="cs-CZ" i="1" dirty="0" smtClean="0"/>
              <a:t>yhnání Židů</a:t>
            </a:r>
          </a:p>
          <a:p>
            <a:pPr>
              <a:buFont typeface="Wingdings" panose="05000000000000000000" pitchFamily="2" charset="2"/>
              <a:buChar char="Ø"/>
            </a:pPr>
            <a:r>
              <a:rPr lang="cs-CZ" i="1" dirty="0"/>
              <a:t>i</a:t>
            </a:r>
            <a:r>
              <a:rPr lang="cs-CZ" i="1" dirty="0" smtClean="0"/>
              <a:t>nkvizice </a:t>
            </a:r>
          </a:p>
          <a:p>
            <a:pPr>
              <a:buFont typeface="Wingdings" panose="05000000000000000000" pitchFamily="2" charset="2"/>
              <a:buChar char="Ø"/>
            </a:pPr>
            <a:r>
              <a:rPr lang="cs-CZ" i="1" dirty="0" err="1"/>
              <a:t>c</a:t>
            </a:r>
            <a:r>
              <a:rPr lang="cs-CZ" i="1" dirty="0" err="1" smtClean="0"/>
              <a:t>onquista</a:t>
            </a:r>
            <a:r>
              <a:rPr lang="cs-CZ" i="1" dirty="0" smtClean="0"/>
              <a:t> </a:t>
            </a:r>
          </a:p>
          <a:p>
            <a:pPr>
              <a:buFont typeface="Wingdings" panose="05000000000000000000" pitchFamily="2" charset="2"/>
              <a:buChar char="Ø"/>
            </a:pPr>
            <a:r>
              <a:rPr lang="cs-CZ" i="1" dirty="0" smtClean="0"/>
              <a:t>Habsburkové</a:t>
            </a:r>
          </a:p>
          <a:p>
            <a:pPr>
              <a:buFont typeface="Wingdings" panose="05000000000000000000" pitchFamily="2" charset="2"/>
              <a:buChar char="Ø"/>
            </a:pPr>
            <a:r>
              <a:rPr lang="cs-CZ" i="1" dirty="0" smtClean="0"/>
              <a:t>Španělsko přední evropskou mocností (Nizozemí, část Itálie, Portugalsko)</a:t>
            </a:r>
          </a:p>
          <a:p>
            <a:pPr>
              <a:buFont typeface="Wingdings" panose="05000000000000000000" pitchFamily="2" charset="2"/>
              <a:buChar char="Ø"/>
            </a:pPr>
            <a:r>
              <a:rPr lang="cs-CZ" i="1" dirty="0" smtClean="0"/>
              <a:t>hospodářská krize – dopad na střední třídu</a:t>
            </a:r>
            <a:endParaRPr lang="el-GR" dirty="0"/>
          </a:p>
          <a:p>
            <a:pPr marL="0" indent="0">
              <a:buNone/>
            </a:pPr>
            <a:endParaRPr lang="el-GR"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700" y="1462020"/>
            <a:ext cx="3837702" cy="2458528"/>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248" y="2971786"/>
            <a:ext cx="2409645" cy="1855427"/>
          </a:xfrm>
          <a:prstGeom prst="rect">
            <a:avLst/>
          </a:prstGeom>
        </p:spPr>
      </p:pic>
    </p:spTree>
    <p:extLst>
      <p:ext uri="{BB962C8B-B14F-4D97-AF65-F5344CB8AC3E}">
        <p14:creationId xmlns:p14="http://schemas.microsoft.com/office/powerpoint/2010/main" val="4144203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
            </a:r>
            <a:br>
              <a:rPr lang="cs-CZ" sz="3600" dirty="0" smtClean="0"/>
            </a:br>
            <a:r>
              <a:rPr lang="cs-CZ" sz="3600" dirty="0" smtClean="0"/>
              <a:t>Literární vývoj</a:t>
            </a:r>
            <a:endParaRPr lang="el-GR" sz="3600" dirty="0"/>
          </a:p>
        </p:txBody>
      </p:sp>
      <p:sp>
        <p:nvSpPr>
          <p:cNvPr id="3" name="Zástupný symbol pro obsah 2"/>
          <p:cNvSpPr>
            <a:spLocks noGrp="1"/>
          </p:cNvSpPr>
          <p:nvPr>
            <p:ph idx="1"/>
          </p:nvPr>
        </p:nvSpPr>
        <p:spPr/>
        <p:txBody>
          <a:bodyPr/>
          <a:lstStyle/>
          <a:p>
            <a:r>
              <a:rPr lang="cs-CZ" dirty="0" smtClean="0"/>
              <a:t>Rytířské romány</a:t>
            </a:r>
          </a:p>
          <a:p>
            <a:r>
              <a:rPr lang="cs-CZ" dirty="0" smtClean="0"/>
              <a:t>První gramatika španělštiny</a:t>
            </a:r>
          </a:p>
          <a:p>
            <a:r>
              <a:rPr lang="cs-CZ" dirty="0" smtClean="0"/>
              <a:t>Fernando de </a:t>
            </a:r>
            <a:r>
              <a:rPr lang="cs-CZ" dirty="0" err="1" smtClean="0"/>
              <a:t>Rochas</a:t>
            </a:r>
            <a:r>
              <a:rPr lang="cs-CZ" dirty="0" smtClean="0"/>
              <a:t>: </a:t>
            </a:r>
            <a:r>
              <a:rPr lang="cs-CZ" i="1" dirty="0" smtClean="0"/>
              <a:t>La Celestina</a:t>
            </a:r>
          </a:p>
          <a:p>
            <a:r>
              <a:rPr lang="cs-CZ" dirty="0" smtClean="0"/>
              <a:t>Erasmus Rotterdamský</a:t>
            </a:r>
            <a:r>
              <a:rPr lang="cs-CZ" i="1" dirty="0" smtClean="0"/>
              <a:t>: </a:t>
            </a:r>
            <a:r>
              <a:rPr lang="cs-CZ" i="1" dirty="0"/>
              <a:t>Chvála bláznivosti (</a:t>
            </a:r>
            <a:r>
              <a:rPr lang="cs-CZ" i="1" dirty="0" err="1"/>
              <a:t>Encomium</a:t>
            </a:r>
            <a:r>
              <a:rPr lang="cs-CZ" i="1" dirty="0"/>
              <a:t> </a:t>
            </a:r>
            <a:r>
              <a:rPr lang="cs-CZ" i="1" dirty="0" err="1" smtClean="0"/>
              <a:t>moriae</a:t>
            </a:r>
            <a:r>
              <a:rPr lang="cs-CZ" i="1" dirty="0" smtClean="0"/>
              <a:t>, 1509)</a:t>
            </a:r>
          </a:p>
          <a:p>
            <a:r>
              <a:rPr lang="cs-CZ" i="1" dirty="0"/>
              <a:t>Život </a:t>
            </a:r>
            <a:r>
              <a:rPr lang="cs-CZ" i="1" dirty="0" err="1"/>
              <a:t>Lazarilla</a:t>
            </a:r>
            <a:r>
              <a:rPr lang="cs-CZ" i="1" dirty="0"/>
              <a:t> z </a:t>
            </a:r>
            <a:r>
              <a:rPr lang="cs-CZ" i="1" dirty="0" err="1"/>
              <a:t>Tormesu</a:t>
            </a:r>
            <a:r>
              <a:rPr lang="cs-CZ" i="1" dirty="0"/>
              <a:t>, jeho příhody a nehody</a:t>
            </a:r>
            <a:r>
              <a:rPr lang="cs-CZ" dirty="0"/>
              <a:t> (La vid de </a:t>
            </a:r>
            <a:r>
              <a:rPr lang="cs-CZ" dirty="0" err="1"/>
              <a:t>Lazarillo</a:t>
            </a:r>
            <a:r>
              <a:rPr lang="cs-CZ" dirty="0"/>
              <a:t> de </a:t>
            </a:r>
            <a:r>
              <a:rPr lang="cs-CZ" dirty="0" err="1"/>
              <a:t>Tormes</a:t>
            </a:r>
            <a:r>
              <a:rPr lang="cs-CZ" dirty="0"/>
              <a:t> y de </a:t>
            </a:r>
            <a:r>
              <a:rPr lang="cs-CZ" dirty="0" err="1"/>
              <a:t>sus</a:t>
            </a:r>
            <a:r>
              <a:rPr lang="cs-CZ" dirty="0"/>
              <a:t> </a:t>
            </a:r>
            <a:r>
              <a:rPr lang="cs-CZ" dirty="0" err="1"/>
              <a:t>fortunas</a:t>
            </a:r>
            <a:r>
              <a:rPr lang="cs-CZ" dirty="0"/>
              <a:t> y </a:t>
            </a:r>
            <a:r>
              <a:rPr lang="cs-CZ" dirty="0" err="1"/>
              <a:t>adverdadas</a:t>
            </a:r>
            <a:r>
              <a:rPr lang="cs-CZ" dirty="0"/>
              <a:t>, </a:t>
            </a:r>
            <a:r>
              <a:rPr lang="cs-CZ" dirty="0" smtClean="0"/>
              <a:t>1554</a:t>
            </a:r>
          </a:p>
          <a:p>
            <a:r>
              <a:rPr lang="cs-CZ" dirty="0" err="1" smtClean="0"/>
              <a:t>Mateo</a:t>
            </a:r>
            <a:r>
              <a:rPr lang="cs-CZ" dirty="0" smtClean="0"/>
              <a:t> Aleman</a:t>
            </a:r>
            <a:r>
              <a:rPr lang="cs-CZ" i="1" dirty="0" smtClean="0"/>
              <a:t>: </a:t>
            </a:r>
            <a:r>
              <a:rPr lang="cs-CZ" dirty="0" smtClean="0"/>
              <a:t> </a:t>
            </a:r>
            <a:r>
              <a:rPr lang="cs-CZ" i="1" dirty="0" err="1"/>
              <a:t>Guzmán</a:t>
            </a:r>
            <a:r>
              <a:rPr lang="cs-CZ" i="1" dirty="0"/>
              <a:t> z </a:t>
            </a:r>
            <a:r>
              <a:rPr lang="cs-CZ" i="1" dirty="0" err="1" smtClean="0"/>
              <a:t>Alfarache</a:t>
            </a:r>
            <a:r>
              <a:rPr lang="cs-CZ" dirty="0" smtClean="0"/>
              <a:t>, 1599</a:t>
            </a:r>
            <a:endParaRPr lang="cs-CZ" i="1" dirty="0"/>
          </a:p>
        </p:txBody>
      </p:sp>
    </p:spTree>
    <p:extLst>
      <p:ext uri="{BB962C8B-B14F-4D97-AF65-F5344CB8AC3E}">
        <p14:creationId xmlns:p14="http://schemas.microsoft.com/office/powerpoint/2010/main" val="100500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785249"/>
          </a:xfrm>
        </p:spPr>
        <p:txBody>
          <a:bodyPr>
            <a:normAutofit fontScale="90000"/>
          </a:bodyPr>
          <a:lstStyle/>
          <a:p>
            <a:r>
              <a:rPr lang="cs-CZ" altLang="cs-CZ" b="1" dirty="0" smtClean="0">
                <a:cs typeface="Arial" panose="020B0604020202020204" pitchFamily="34" charset="0"/>
              </a:rPr>
              <a:t>Charakteristické znaky antického románu</a:t>
            </a:r>
            <a:br>
              <a:rPr lang="cs-CZ" altLang="cs-CZ" b="1" dirty="0" smtClean="0">
                <a:cs typeface="Arial" panose="020B0604020202020204" pitchFamily="34" charset="0"/>
              </a:rPr>
            </a:br>
            <a:endParaRPr lang="el-GR" dirty="0"/>
          </a:p>
        </p:txBody>
      </p:sp>
      <p:sp>
        <p:nvSpPr>
          <p:cNvPr id="3" name="Zástupný symbol pro obsah 2"/>
          <p:cNvSpPr>
            <a:spLocks noGrp="1"/>
          </p:cNvSpPr>
          <p:nvPr>
            <p:ph idx="1"/>
          </p:nvPr>
        </p:nvSpPr>
        <p:spPr>
          <a:xfrm>
            <a:off x="838200" y="1307690"/>
            <a:ext cx="10515600" cy="5299587"/>
          </a:xfrm>
        </p:spPr>
        <p:txBody>
          <a:bodyPr>
            <a:normAutofit fontScale="85000" lnSpcReduction="20000"/>
          </a:bodyPr>
          <a:lstStyle/>
          <a:p>
            <a:pPr algn="ctr">
              <a:lnSpc>
                <a:spcPct val="140000"/>
              </a:lnSpc>
              <a:spcAft>
                <a:spcPct val="0"/>
              </a:spcAft>
            </a:pPr>
            <a:r>
              <a:rPr lang="cs-CZ" altLang="cs-CZ" dirty="0" smtClean="0">
                <a:cs typeface="Arial" panose="020B0604020202020204" pitchFamily="34" charset="0"/>
              </a:rPr>
              <a:t>„</a:t>
            </a:r>
            <a:r>
              <a:rPr lang="cs-CZ" altLang="cs-CZ" dirty="0" err="1" smtClean="0">
                <a:cs typeface="Arial" panose="020B0604020202020204" pitchFamily="34" charset="0"/>
              </a:rPr>
              <a:t>multižánr</a:t>
            </a:r>
            <a:r>
              <a:rPr lang="cs-CZ" altLang="cs-CZ" dirty="0" smtClean="0">
                <a:cs typeface="Arial" panose="020B0604020202020204" pitchFamily="34" charset="0"/>
              </a:rPr>
              <a:t>“</a:t>
            </a:r>
          </a:p>
          <a:p>
            <a:pPr algn="ctr">
              <a:lnSpc>
                <a:spcPct val="140000"/>
              </a:lnSpc>
              <a:spcAft>
                <a:spcPct val="0"/>
              </a:spcAft>
            </a:pPr>
            <a:r>
              <a:rPr lang="cs-CZ" altLang="cs-CZ" dirty="0" smtClean="0">
                <a:cs typeface="Arial" panose="020B0604020202020204" pitchFamily="34" charset="0"/>
              </a:rPr>
              <a:t>intertextualita</a:t>
            </a:r>
          </a:p>
          <a:p>
            <a:pPr algn="ctr">
              <a:lnSpc>
                <a:spcPct val="140000"/>
              </a:lnSpc>
              <a:spcAft>
                <a:spcPct val="0"/>
              </a:spcAft>
            </a:pPr>
            <a:r>
              <a:rPr lang="cs-CZ" altLang="cs-CZ" b="1" dirty="0" smtClean="0">
                <a:cs typeface="Arial" panose="020B0604020202020204" pitchFamily="34" charset="0"/>
              </a:rPr>
              <a:t>prozaická</a:t>
            </a:r>
            <a:r>
              <a:rPr lang="cs-CZ" altLang="cs-CZ" dirty="0" smtClean="0">
                <a:cs typeface="Arial" panose="020B0604020202020204" pitchFamily="34" charset="0"/>
              </a:rPr>
              <a:t> forma</a:t>
            </a:r>
          </a:p>
          <a:p>
            <a:pPr algn="ctr">
              <a:lnSpc>
                <a:spcPct val="140000"/>
              </a:lnSpc>
              <a:spcAft>
                <a:spcPct val="0"/>
              </a:spcAft>
            </a:pPr>
            <a:r>
              <a:rPr lang="cs-CZ" altLang="cs-CZ" dirty="0" err="1" smtClean="0">
                <a:cs typeface="Arial" panose="020B0604020202020204" pitchFamily="34" charset="0"/>
              </a:rPr>
              <a:t>ich</a:t>
            </a:r>
            <a:r>
              <a:rPr lang="cs-CZ" altLang="cs-CZ" dirty="0" smtClean="0">
                <a:cs typeface="Arial" panose="020B0604020202020204" pitchFamily="34" charset="0"/>
              </a:rPr>
              <a:t>-forma i </a:t>
            </a:r>
            <a:r>
              <a:rPr lang="cs-CZ" altLang="cs-CZ" dirty="0" err="1" smtClean="0">
                <a:cs typeface="Arial" panose="020B0604020202020204" pitchFamily="34" charset="0"/>
              </a:rPr>
              <a:t>er</a:t>
            </a:r>
            <a:r>
              <a:rPr lang="cs-CZ" altLang="cs-CZ" dirty="0" smtClean="0">
                <a:cs typeface="Arial" panose="020B0604020202020204" pitchFamily="34" charset="0"/>
              </a:rPr>
              <a:t>-forma</a:t>
            </a:r>
          </a:p>
          <a:p>
            <a:pPr algn="ctr">
              <a:lnSpc>
                <a:spcPct val="140000"/>
              </a:lnSpc>
              <a:spcAft>
                <a:spcPct val="0"/>
              </a:spcAft>
            </a:pPr>
            <a:r>
              <a:rPr lang="cs-CZ" altLang="cs-CZ" dirty="0" smtClean="0">
                <a:cs typeface="Arial" panose="020B0604020202020204" pitchFamily="34" charset="0"/>
              </a:rPr>
              <a:t>hlavní postavy – </a:t>
            </a:r>
            <a:r>
              <a:rPr lang="cs-CZ" altLang="cs-CZ" b="1" dirty="0" smtClean="0">
                <a:cs typeface="Arial" panose="020B0604020202020204" pitchFamily="34" charset="0"/>
              </a:rPr>
              <a:t>obyčejní lidé</a:t>
            </a:r>
            <a:r>
              <a:rPr lang="cs-CZ" altLang="cs-CZ" dirty="0" smtClean="0">
                <a:cs typeface="Arial" panose="020B0604020202020204" pitchFamily="34" charset="0"/>
              </a:rPr>
              <a:t>: dvojce milenců, idealizace</a:t>
            </a:r>
          </a:p>
          <a:p>
            <a:pPr algn="ctr">
              <a:lnSpc>
                <a:spcPct val="140000"/>
              </a:lnSpc>
              <a:spcAft>
                <a:spcPct val="0"/>
              </a:spcAft>
            </a:pPr>
            <a:r>
              <a:rPr lang="cs-CZ" altLang="cs-CZ" dirty="0" smtClean="0">
                <a:cs typeface="Arial" panose="020B0604020202020204" pitchFamily="34" charset="0"/>
              </a:rPr>
              <a:t>osudy hrdinů řízené bohyní </a:t>
            </a:r>
            <a:r>
              <a:rPr lang="cs-CZ" altLang="cs-CZ" b="1" dirty="0" err="1" smtClean="0">
                <a:cs typeface="Arial" panose="020B0604020202020204" pitchFamily="34" charset="0"/>
              </a:rPr>
              <a:t>Tyché</a:t>
            </a:r>
            <a:r>
              <a:rPr lang="cs-CZ" altLang="cs-CZ" dirty="0" smtClean="0">
                <a:cs typeface="Arial" panose="020B0604020202020204" pitchFamily="34" charset="0"/>
              </a:rPr>
              <a:t> (netouží po hrdinství)</a:t>
            </a:r>
          </a:p>
          <a:p>
            <a:pPr algn="ctr">
              <a:lnSpc>
                <a:spcPct val="140000"/>
              </a:lnSpc>
              <a:spcAft>
                <a:spcPct val="0"/>
              </a:spcAft>
            </a:pPr>
            <a:r>
              <a:rPr lang="cs-CZ" altLang="cs-CZ" dirty="0" smtClean="0">
                <a:cs typeface="Arial" panose="020B0604020202020204" pitchFamily="34" charset="0"/>
              </a:rPr>
              <a:t>typizace postav</a:t>
            </a:r>
          </a:p>
          <a:p>
            <a:pPr algn="ctr">
              <a:lnSpc>
                <a:spcPct val="140000"/>
              </a:lnSpc>
              <a:spcAft>
                <a:spcPct val="0"/>
              </a:spcAft>
            </a:pPr>
            <a:r>
              <a:rPr lang="cs-CZ" altLang="cs-CZ" dirty="0" smtClean="0">
                <a:cs typeface="Arial" panose="020B0604020202020204" pitchFamily="34" charset="0"/>
              </a:rPr>
              <a:t>„ztuhlost“ dějového půdorysu</a:t>
            </a:r>
          </a:p>
          <a:p>
            <a:pPr algn="ctr">
              <a:lnSpc>
                <a:spcPct val="140000"/>
              </a:lnSpc>
              <a:spcAft>
                <a:spcPct val="0"/>
              </a:spcAft>
            </a:pPr>
            <a:r>
              <a:rPr lang="cs-CZ" altLang="cs-CZ" dirty="0" err="1" smtClean="0">
                <a:cs typeface="Arial" panose="020B0604020202020204" pitchFamily="34" charset="0"/>
              </a:rPr>
              <a:t>topoi</a:t>
            </a:r>
            <a:endParaRPr lang="cs-CZ" altLang="cs-CZ" dirty="0" smtClean="0">
              <a:cs typeface="Arial" panose="020B0604020202020204" pitchFamily="34" charset="0"/>
            </a:endParaRPr>
          </a:p>
          <a:p>
            <a:endParaRPr lang="el-GR" dirty="0"/>
          </a:p>
        </p:txBody>
      </p:sp>
    </p:spTree>
    <p:extLst>
      <p:ext uri="{BB962C8B-B14F-4D97-AF65-F5344CB8AC3E}">
        <p14:creationId xmlns:p14="http://schemas.microsoft.com/office/powerpoint/2010/main" val="15640543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dirty="0"/>
          </a:p>
        </p:txBody>
      </p:sp>
      <p:sp>
        <p:nvSpPr>
          <p:cNvPr id="3" name="Zástupný symbol pro obsah 2"/>
          <p:cNvSpPr>
            <a:spLocks noGrp="1"/>
          </p:cNvSpPr>
          <p:nvPr>
            <p:ph idx="1"/>
          </p:nvPr>
        </p:nvSpPr>
        <p:spPr/>
        <p:txBody>
          <a:bodyPr>
            <a:normAutofit lnSpcReduction="10000"/>
          </a:bodyPr>
          <a:lstStyle/>
          <a:p>
            <a:pPr marL="0" indent="0">
              <a:buNone/>
            </a:pPr>
            <a:r>
              <a:rPr lang="el-GR" dirty="0"/>
              <a:t>Ἐνῶ ὡμιλοῦσαμεν, παρουσιάζεται μονόχειρ παλαιός στρατιωτικός, ὅστις μέ παρεκάλεσε νά τόν δανείσω 100 δραχμᾶς, διότι στερεῖται, μέ εἶπε, τοῦ ἐπιουσίου ἄρτου. Πῶς; τόν ἐρωτῶ· σύ φαίνεται, ἠγωνίσθης, δέν ἔχεις σύνταξιν; Ἔχω, μ' ἀποκρίνεται, μά δέ μοῦ ἀρκεῖ οὔτε γιά καπνό. Μοῦ ἀποσχέθηκαν πώς θά μοῦ δώκουν κάτι περισσότερο, μά δέ ξέρω πότε θά γίνῃ. Ἔχω ἕνα χρόνο πού κάθουμαι στήν Ἀθήνα, γιά ταύτην τήν ὀλπίδα, καί ὅλο μέ στέλνουν ἀπ' τό σήμερα στό αὔριο, καί ἀπ' τόν </a:t>
            </a:r>
            <a:r>
              <a:rPr lang="el-GR" i="1" dirty="0"/>
              <a:t>Ἄννα στόν Καϊάφα</a:t>
            </a:r>
            <a:r>
              <a:rPr lang="el-GR" dirty="0"/>
              <a:t>. Τόν ἐλυπήθην, καί τόν ἔδωκα τάς 100 δραχμάς. Μολονοπού δέν ἠθέλησα νά λάβω ὁμολογίαν, αὐτός ἐπέμενε, καί ἔγραψε τήν ἀκόλουθον Λακωνικήν ἀπόδειξιν. «Χρεωστῶ 100 δραχμές τοῦ Κύρ Φαβίνη, καί νά εἶμαι ἄτιμος ἄνθρωπος ἄν δέν τές πληρώσω ὅταν αὐγατίσῃ ὁ μισθός μου».</a:t>
            </a:r>
          </a:p>
        </p:txBody>
      </p:sp>
    </p:spTree>
    <p:extLst>
      <p:ext uri="{BB962C8B-B14F-4D97-AF65-F5344CB8AC3E}">
        <p14:creationId xmlns:p14="http://schemas.microsoft.com/office/powerpoint/2010/main" val="19185268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a:buFontTx/>
              <a:buChar char="-"/>
            </a:pPr>
            <a:r>
              <a:rPr lang="cs-CZ" dirty="0" smtClean="0"/>
              <a:t>Romantické prvky (tradiční řecký román) – dvojce, rozdělení, cesta, příkoří, shledání, manželství</a:t>
            </a:r>
          </a:p>
          <a:p>
            <a:pPr>
              <a:buFontTx/>
              <a:buChar char="-"/>
            </a:pPr>
            <a:r>
              <a:rPr lang="cs-CZ" dirty="0" smtClean="0"/>
              <a:t>Realistické prvky – kritika společnosti, ironický odstup</a:t>
            </a:r>
          </a:p>
          <a:p>
            <a:pPr>
              <a:buFontTx/>
              <a:buChar char="-"/>
            </a:pPr>
            <a:r>
              <a:rPr lang="cs-CZ" dirty="0" smtClean="0"/>
              <a:t>Osvícenské myšlenky – vztah ke vzdělání</a:t>
            </a:r>
            <a:endParaRPr lang="el-GR" dirty="0"/>
          </a:p>
        </p:txBody>
      </p:sp>
    </p:spTree>
    <p:extLst>
      <p:ext uri="{BB962C8B-B14F-4D97-AF65-F5344CB8AC3E}">
        <p14:creationId xmlns:p14="http://schemas.microsoft.com/office/powerpoint/2010/main" val="13343194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36146"/>
          </a:xfrm>
        </p:spPr>
        <p:txBody>
          <a:bodyPr/>
          <a:lstStyle/>
          <a:p>
            <a:endParaRPr lang="el-GR" dirty="0"/>
          </a:p>
        </p:txBody>
      </p:sp>
      <p:sp>
        <p:nvSpPr>
          <p:cNvPr id="3" name="Zástupný symbol pro obsah 2"/>
          <p:cNvSpPr>
            <a:spLocks noGrp="1"/>
          </p:cNvSpPr>
          <p:nvPr>
            <p:ph idx="1"/>
          </p:nvPr>
        </p:nvSpPr>
        <p:spPr>
          <a:xfrm>
            <a:off x="838200" y="1344706"/>
            <a:ext cx="10515600" cy="4832257"/>
          </a:xfrm>
        </p:spPr>
        <p:txBody>
          <a:bodyPr>
            <a:normAutofit lnSpcReduction="10000"/>
          </a:bodyPr>
          <a:lstStyle/>
          <a:p>
            <a:pPr marL="0" indent="0">
              <a:buNone/>
            </a:pPr>
            <a:r>
              <a:rPr lang="cs-CZ" b="1" u="sng" dirty="0"/>
              <a:t>Charakteristické znaky – přehled:</a:t>
            </a:r>
            <a:endParaRPr lang="cs-CZ" dirty="0"/>
          </a:p>
          <a:p>
            <a:r>
              <a:rPr lang="cs-CZ" dirty="0" smtClean="0"/>
              <a:t>Specifický jazykový styl </a:t>
            </a:r>
          </a:p>
          <a:p>
            <a:r>
              <a:rPr lang="cs-CZ" dirty="0" smtClean="0"/>
              <a:t>postava </a:t>
            </a:r>
            <a:r>
              <a:rPr lang="cs-CZ" dirty="0" err="1" smtClean="0"/>
              <a:t>pikara</a:t>
            </a:r>
            <a:endParaRPr lang="cs-CZ" dirty="0"/>
          </a:p>
          <a:p>
            <a:pPr lvl="0"/>
            <a:r>
              <a:rPr lang="cs-CZ" dirty="0" err="1" smtClean="0"/>
              <a:t>pseudobiografický</a:t>
            </a:r>
            <a:r>
              <a:rPr lang="cs-CZ" dirty="0" smtClean="0"/>
              <a:t> </a:t>
            </a:r>
            <a:r>
              <a:rPr lang="cs-CZ" dirty="0" err="1" smtClean="0"/>
              <a:t>příbeh</a:t>
            </a:r>
            <a:endParaRPr lang="cs-CZ" dirty="0" smtClean="0"/>
          </a:p>
          <a:p>
            <a:pPr lvl="0"/>
            <a:r>
              <a:rPr lang="cs-CZ" dirty="0" smtClean="0"/>
              <a:t>Putování – horizontální i vertikální</a:t>
            </a:r>
            <a:endParaRPr lang="cs-CZ" dirty="0"/>
          </a:p>
          <a:p>
            <a:pPr lvl="0"/>
            <a:r>
              <a:rPr lang="cs-CZ" dirty="0" smtClean="0"/>
              <a:t>satirický </a:t>
            </a:r>
            <a:r>
              <a:rPr lang="cs-CZ" dirty="0"/>
              <a:t>a parodický </a:t>
            </a:r>
            <a:r>
              <a:rPr lang="cs-CZ" dirty="0" smtClean="0"/>
              <a:t>způsob vyjadřování protagonisty i vedlejších postav (lidový jazyk, vulgarismy)</a:t>
            </a:r>
            <a:endParaRPr lang="cs-CZ" dirty="0"/>
          </a:p>
          <a:p>
            <a:pPr lvl="0"/>
            <a:r>
              <a:rPr lang="cs-CZ" dirty="0" smtClean="0"/>
              <a:t>kritika společnosti </a:t>
            </a:r>
            <a:endParaRPr lang="cs-CZ" dirty="0"/>
          </a:p>
          <a:p>
            <a:pPr lvl="0"/>
            <a:r>
              <a:rPr lang="cs-CZ" dirty="0" smtClean="0"/>
              <a:t>důraz na materialistický aspekt </a:t>
            </a:r>
          </a:p>
          <a:p>
            <a:pPr lvl="0"/>
            <a:r>
              <a:rPr lang="cs-CZ" dirty="0" smtClean="0"/>
              <a:t>princip </a:t>
            </a:r>
            <a:r>
              <a:rPr lang="cs-CZ" dirty="0"/>
              <a:t>služby mnohým </a:t>
            </a:r>
            <a:r>
              <a:rPr lang="cs-CZ" dirty="0" smtClean="0"/>
              <a:t>pánům</a:t>
            </a:r>
            <a:endParaRPr lang="cs-CZ" dirty="0"/>
          </a:p>
          <a:p>
            <a:pPr marL="0" indent="0">
              <a:buNone/>
            </a:pPr>
            <a:endParaRPr lang="el-GR" dirty="0"/>
          </a:p>
        </p:txBody>
      </p:sp>
    </p:spTree>
    <p:extLst>
      <p:ext uri="{BB962C8B-B14F-4D97-AF65-F5344CB8AC3E}">
        <p14:creationId xmlns:p14="http://schemas.microsoft.com/office/powerpoint/2010/main" val="2682476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l-GR" dirty="0" smtClean="0"/>
              <a:t>Γρηγόριος Παλαιολόγος</a:t>
            </a:r>
            <a:endParaRPr lang="el-GR" dirty="0"/>
          </a:p>
        </p:txBody>
      </p:sp>
      <p:sp>
        <p:nvSpPr>
          <p:cNvPr id="3" name="Zástupný symbol pro obsah 2"/>
          <p:cNvSpPr>
            <a:spLocks noGrp="1"/>
          </p:cNvSpPr>
          <p:nvPr>
            <p:ph idx="1"/>
          </p:nvPr>
        </p:nvSpPr>
        <p:spPr/>
        <p:txBody>
          <a:bodyPr>
            <a:normAutofit/>
          </a:bodyPr>
          <a:lstStyle/>
          <a:p>
            <a:pPr marL="0" indent="0">
              <a:buNone/>
            </a:pPr>
            <a:r>
              <a:rPr lang="el-GR" i="1" dirty="0" smtClean="0"/>
              <a:t>Πολυπαθής -</a:t>
            </a:r>
            <a:r>
              <a:rPr lang="el-GR" dirty="0" smtClean="0"/>
              <a:t> </a:t>
            </a:r>
            <a:r>
              <a:rPr lang="el-GR" dirty="0"/>
              <a:t>ο ελληνικός </a:t>
            </a:r>
            <a:r>
              <a:rPr lang="el-GR" dirty="0" smtClean="0"/>
              <a:t>Ζιλβλάσιος (1839)</a:t>
            </a:r>
          </a:p>
          <a:p>
            <a:pPr marL="0" indent="0">
              <a:buNone/>
            </a:pPr>
            <a:r>
              <a:rPr lang="el-GR" i="1" dirty="0" smtClean="0"/>
              <a:t>Ζωγράφος </a:t>
            </a:r>
            <a:r>
              <a:rPr lang="el-GR" dirty="0" smtClean="0"/>
              <a:t>1842</a:t>
            </a:r>
          </a:p>
          <a:p>
            <a:pPr marL="0" indent="0">
              <a:buNone/>
            </a:pPr>
            <a:endParaRPr lang="el-GR" i="1" dirty="0"/>
          </a:p>
          <a:p>
            <a:pPr marL="0" indent="0">
              <a:buNone/>
            </a:pPr>
            <a:endParaRPr lang="el-GR"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963" y="1198095"/>
            <a:ext cx="3364992" cy="5120640"/>
          </a:xfrm>
          <a:prstGeom prst="rect">
            <a:avLst/>
          </a:prstGeom>
        </p:spPr>
      </p:pic>
    </p:spTree>
    <p:extLst>
      <p:ext uri="{BB962C8B-B14F-4D97-AF65-F5344CB8AC3E}">
        <p14:creationId xmlns:p14="http://schemas.microsoft.com/office/powerpoint/2010/main" val="6135528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1221627"/>
          </a:xfrm>
        </p:spPr>
        <p:txBody>
          <a:bodyPr>
            <a:normAutofit/>
          </a:bodyPr>
          <a:lstStyle/>
          <a:p>
            <a:r>
              <a:rPr lang="cs-CZ" sz="3600" dirty="0" smtClean="0"/>
              <a:t>A</a:t>
            </a:r>
            <a:r>
              <a:rPr lang="el-GR" sz="3600" dirty="0" smtClean="0"/>
              <a:t>λέξανδρος Ρίζος Ραγκαβής (1809-1892)</a:t>
            </a:r>
            <a:endParaRPr lang="el-GR" sz="3600"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dirty="0" smtClean="0"/>
              <a:t>Fanariota</a:t>
            </a:r>
          </a:p>
          <a:p>
            <a:pPr>
              <a:buFont typeface="Wingdings" panose="05000000000000000000" pitchFamily="2" charset="2"/>
              <a:buChar char="Ø"/>
            </a:pPr>
            <a:r>
              <a:rPr lang="cs-CZ" dirty="0" smtClean="0"/>
              <a:t>Studia v Evropě</a:t>
            </a:r>
          </a:p>
          <a:p>
            <a:pPr>
              <a:buFont typeface="Wingdings" panose="05000000000000000000" pitchFamily="2" charset="2"/>
              <a:buChar char="Ø"/>
            </a:pPr>
            <a:r>
              <a:rPr lang="cs-CZ" dirty="0" smtClean="0"/>
              <a:t>Přátelství s K. </a:t>
            </a:r>
            <a:r>
              <a:rPr lang="cs-CZ" dirty="0" err="1" smtClean="0"/>
              <a:t>Paparrigopulosem</a:t>
            </a:r>
            <a:endParaRPr lang="cs-CZ" dirty="0" smtClean="0"/>
          </a:p>
          <a:p>
            <a:pPr>
              <a:buFont typeface="Wingdings" panose="05000000000000000000" pitchFamily="2" charset="2"/>
              <a:buChar char="Ø"/>
            </a:pPr>
            <a:r>
              <a:rPr lang="el-GR" dirty="0" smtClean="0"/>
              <a:t>Αρχαιολογική εταιρία</a:t>
            </a:r>
          </a:p>
          <a:p>
            <a:pPr>
              <a:buFont typeface="Wingdings" panose="05000000000000000000" pitchFamily="2" charset="2"/>
              <a:buChar char="Ø"/>
            </a:pPr>
            <a:r>
              <a:rPr lang="cs-CZ" dirty="0" smtClean="0"/>
              <a:t>Diplomatická kariéra</a:t>
            </a:r>
          </a:p>
          <a:p>
            <a:pPr>
              <a:buFont typeface="Wingdings" panose="05000000000000000000" pitchFamily="2" charset="2"/>
              <a:buChar char="Ø"/>
            </a:pPr>
            <a:r>
              <a:rPr lang="el-GR" dirty="0" smtClean="0"/>
              <a:t>Πανδώρα</a:t>
            </a:r>
          </a:p>
          <a:p>
            <a:pPr>
              <a:buFont typeface="Wingdings" panose="05000000000000000000" pitchFamily="2" charset="2"/>
              <a:buChar char="Ø"/>
            </a:pPr>
            <a:r>
              <a:rPr lang="cs-CZ" dirty="0" smtClean="0"/>
              <a:t>Zakladatel řeckého historického románu</a:t>
            </a:r>
            <a:endParaRPr lang="el-GR" dirty="0" smtClean="0"/>
          </a:p>
          <a:p>
            <a:pPr>
              <a:buFont typeface="Wingdings" panose="05000000000000000000" pitchFamily="2" charset="2"/>
              <a:buChar char="Ø"/>
            </a:pPr>
            <a:r>
              <a:rPr lang="el-GR" b="1" i="1" dirty="0" smtClean="0"/>
              <a:t>Ο Αυθέντης του Μορέως </a:t>
            </a:r>
            <a:r>
              <a:rPr lang="el-GR" dirty="0" smtClean="0"/>
              <a:t>- 185</a:t>
            </a:r>
            <a:r>
              <a:rPr lang="cs-CZ" dirty="0" smtClean="0"/>
              <a:t>0</a:t>
            </a:r>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356" y="1738312"/>
            <a:ext cx="2095500" cy="3076575"/>
          </a:xfrm>
          <a:prstGeom prst="rect">
            <a:avLst/>
          </a:prstGeom>
        </p:spPr>
      </p:pic>
    </p:spTree>
    <p:extLst>
      <p:ext uri="{BB962C8B-B14F-4D97-AF65-F5344CB8AC3E}">
        <p14:creationId xmlns:p14="http://schemas.microsoft.com/office/powerpoint/2010/main" val="32509461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r>
              <a:rPr lang="cs-CZ" sz="3600" b="1" dirty="0" smtClean="0"/>
              <a:t>X</a:t>
            </a:r>
            <a:r>
              <a:rPr lang="el-GR" sz="3600" b="1" dirty="0" smtClean="0"/>
              <a:t>ρονικόν του Μ</a:t>
            </a:r>
            <a:r>
              <a:rPr lang="cs-CZ" sz="3600" b="1" dirty="0" smtClean="0"/>
              <a:t>o</a:t>
            </a:r>
            <a:r>
              <a:rPr lang="el-GR" sz="3600" b="1" dirty="0" smtClean="0"/>
              <a:t>ρέως</a:t>
            </a:r>
            <a:endParaRPr lang="el-GR" sz="3600" b="1" dirty="0"/>
          </a:p>
        </p:txBody>
      </p:sp>
      <p:sp>
        <p:nvSpPr>
          <p:cNvPr id="5" name="Zástupný symbol pro obsah 4"/>
          <p:cNvSpPr>
            <a:spLocks noGrp="1"/>
          </p:cNvSpPr>
          <p:nvPr>
            <p:ph idx="1"/>
          </p:nvPr>
        </p:nvSpPr>
        <p:spPr/>
        <p:txBody>
          <a:bodyPr>
            <a:normAutofit fontScale="92500" lnSpcReduction="20000"/>
          </a:bodyPr>
          <a:lstStyle/>
          <a:p>
            <a:r>
              <a:rPr lang="cs-CZ" sz="2000" dirty="0" smtClean="0"/>
              <a:t>Čtvrtá křížová výprava</a:t>
            </a:r>
          </a:p>
          <a:p>
            <a:r>
              <a:rPr lang="cs-CZ" sz="2000" dirty="0" smtClean="0"/>
              <a:t>Založení </a:t>
            </a:r>
            <a:r>
              <a:rPr lang="cs-CZ" sz="2000" dirty="0" err="1" smtClean="0"/>
              <a:t>Achajského</a:t>
            </a:r>
            <a:r>
              <a:rPr lang="cs-CZ" sz="2000" dirty="0" smtClean="0"/>
              <a:t> knížectví</a:t>
            </a:r>
          </a:p>
          <a:p>
            <a:r>
              <a:rPr lang="cs-CZ" sz="2000" dirty="0" err="1" smtClean="0"/>
              <a:t>Guillaume</a:t>
            </a:r>
            <a:r>
              <a:rPr lang="cs-CZ" sz="2000" dirty="0" smtClean="0"/>
              <a:t> </a:t>
            </a:r>
            <a:r>
              <a:rPr lang="cs-CZ" sz="2000" dirty="0"/>
              <a:t>de </a:t>
            </a:r>
            <a:r>
              <a:rPr lang="cs-CZ" sz="2000" dirty="0" err="1"/>
              <a:t>Champlitte</a:t>
            </a:r>
            <a:r>
              <a:rPr lang="cs-CZ" sz="2000" dirty="0"/>
              <a:t> (</a:t>
            </a:r>
            <a:r>
              <a:rPr lang="el-GR" sz="2000" dirty="0"/>
              <a:t>Γουλιέλμος </a:t>
            </a:r>
            <a:r>
              <a:rPr lang="el-GR" sz="2000" dirty="0" smtClean="0"/>
              <a:t>Σαμπλίτης</a:t>
            </a:r>
            <a:r>
              <a:rPr lang="cs-CZ" sz="2000" dirty="0" smtClean="0"/>
              <a:t>)              </a:t>
            </a:r>
          </a:p>
          <a:p>
            <a:r>
              <a:rPr lang="el-GR" sz="2000" dirty="0"/>
              <a:t>Goffroy </a:t>
            </a:r>
            <a:r>
              <a:rPr lang="cs-CZ" sz="2000" dirty="0"/>
              <a:t>de </a:t>
            </a:r>
            <a:r>
              <a:rPr lang="cs-CZ" sz="2000" dirty="0" err="1" smtClean="0"/>
              <a:t>Villehardouin</a:t>
            </a:r>
            <a:endParaRPr lang="cs-CZ" sz="2000" dirty="0" smtClean="0"/>
          </a:p>
          <a:p>
            <a:r>
              <a:rPr lang="cs-CZ" sz="2000" dirty="0" smtClean="0"/>
              <a:t>Do 1305 (aragonská verze do 70. let)</a:t>
            </a:r>
          </a:p>
          <a:p>
            <a:r>
              <a:rPr lang="cs-CZ" sz="2000" dirty="0" smtClean="0"/>
              <a:t>4 verze, verš i próza</a:t>
            </a:r>
          </a:p>
          <a:p>
            <a:r>
              <a:rPr lang="el-GR" sz="2000" dirty="0" smtClean="0"/>
              <a:t>Γασμούλος</a:t>
            </a:r>
          </a:p>
          <a:p>
            <a:r>
              <a:rPr lang="el-GR" sz="2200" dirty="0" smtClean="0"/>
              <a:t>J.A</a:t>
            </a:r>
            <a:r>
              <a:rPr lang="el-GR" sz="2200" dirty="0"/>
              <a:t>. Buchon, </a:t>
            </a:r>
            <a:r>
              <a:rPr lang="el-GR" sz="2200" i="1" dirty="0"/>
              <a:t>Chroniques étrangères relatives aux expéditions françaises pendant le xiii siécle</a:t>
            </a:r>
            <a:r>
              <a:rPr lang="el-GR" sz="2200" dirty="0"/>
              <a:t>, </a:t>
            </a:r>
            <a:r>
              <a:rPr lang="cs-CZ" sz="2200" dirty="0" smtClean="0"/>
              <a:t>Paříž</a:t>
            </a:r>
            <a:r>
              <a:rPr lang="el-GR" sz="2200" dirty="0" smtClean="0"/>
              <a:t> </a:t>
            </a:r>
            <a:r>
              <a:rPr lang="el-GR" sz="2200" dirty="0"/>
              <a:t>1840</a:t>
            </a:r>
            <a:endParaRPr lang="cs-CZ" sz="2200" dirty="0" smtClean="0"/>
          </a:p>
          <a:p>
            <a:endParaRPr lang="cs-CZ" sz="2000" dirty="0" smtClean="0"/>
          </a:p>
          <a:p>
            <a:pPr marL="0" indent="0">
              <a:buNone/>
            </a:pPr>
            <a:r>
              <a:rPr lang="el-GR" sz="2400" i="1" dirty="0"/>
              <a:t>Κ</a:t>
            </a:r>
            <a:r>
              <a:rPr lang="cs-CZ" sz="2400" i="1" dirty="0"/>
              <a:t>' </a:t>
            </a:r>
            <a:r>
              <a:rPr lang="el-GR" sz="2400" i="1" dirty="0"/>
              <a:t>ἐμάθασιν οἱ Ἀνδραβισαῖοι ὅτι ἔρχονται οἱ Φράγκοι</a:t>
            </a:r>
            <a:r>
              <a:rPr lang="cs-CZ" sz="2400" i="1" dirty="0"/>
              <a:t>,</a:t>
            </a:r>
            <a:br>
              <a:rPr lang="cs-CZ" sz="2400" i="1" dirty="0"/>
            </a:br>
            <a:r>
              <a:rPr lang="el-GR" sz="2400" i="1" dirty="0"/>
              <a:t>ἐξέβησαν μὲ τοὺς σταυροὺς ὁμοίως μὲ τὰς εἰκόνας</a:t>
            </a:r>
            <a:r>
              <a:rPr lang="cs-CZ" sz="2400" i="1" dirty="0"/>
              <a:t/>
            </a:r>
            <a:br>
              <a:rPr lang="cs-CZ" sz="2400" i="1" dirty="0"/>
            </a:br>
            <a:r>
              <a:rPr lang="el-GR" sz="2400" i="1" dirty="0"/>
              <a:t>οἱ ἄρχοντες καὶ τὸ κοινὸν τῆς χώρας Ἀνδραβίδου</a:t>
            </a:r>
            <a:r>
              <a:rPr lang="cs-CZ" sz="2400" i="1" dirty="0"/>
              <a:t>,</a:t>
            </a:r>
            <a:br>
              <a:rPr lang="cs-CZ" sz="2400" i="1" dirty="0"/>
            </a:br>
            <a:r>
              <a:rPr lang="el-GR" sz="2400" i="1" dirty="0"/>
              <a:t>καὶ ἦλθαν κ</a:t>
            </a:r>
            <a:r>
              <a:rPr lang="cs-CZ" sz="2400" i="1" dirty="0"/>
              <a:t>' </a:t>
            </a:r>
            <a:r>
              <a:rPr lang="el-GR" sz="2400" i="1" dirty="0"/>
              <a:t>ἐπροσκύνησαν τὸν Καμπανέση ἐκεῖνον</a:t>
            </a:r>
            <a:r>
              <a:rPr lang="cs-CZ" sz="2400" i="1" dirty="0"/>
              <a:t>.</a:t>
            </a:r>
            <a:endParaRPr lang="cs-CZ" sz="2400" dirty="0"/>
          </a:p>
          <a:p>
            <a:pPr marL="0" indent="0">
              <a:buNone/>
            </a:pPr>
            <a:endParaRPr lang="cs-CZ" sz="2400" dirty="0"/>
          </a:p>
        </p:txBody>
      </p:sp>
      <p:pic>
        <p:nvPicPr>
          <p:cNvPr id="6" name="Obrázek 5" descr="Výsledek obrázku pro πριγκιπάτο αχαιασ"/>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882" y="1386867"/>
            <a:ext cx="3851295" cy="2614427"/>
          </a:xfrm>
          <a:prstGeom prst="rect">
            <a:avLst/>
          </a:prstGeom>
          <a:noFill/>
          <a:ln>
            <a:noFill/>
          </a:ln>
        </p:spPr>
      </p:pic>
    </p:spTree>
    <p:extLst>
      <p:ext uri="{BB962C8B-B14F-4D97-AF65-F5344CB8AC3E}">
        <p14:creationId xmlns:p14="http://schemas.microsoft.com/office/powerpoint/2010/main" val="41841206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l-GR"/>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dirty="0" smtClean="0"/>
              <a:t>Literární hodnota není zásadní</a:t>
            </a:r>
          </a:p>
          <a:p>
            <a:pPr>
              <a:buFont typeface="Wingdings" panose="05000000000000000000" pitchFamily="2" charset="2"/>
              <a:buChar char="Ø"/>
            </a:pPr>
            <a:r>
              <a:rPr lang="cs-CZ" dirty="0" smtClean="0"/>
              <a:t>Informace o správě a právním systému</a:t>
            </a:r>
          </a:p>
          <a:p>
            <a:pPr>
              <a:buFont typeface="Wingdings" panose="05000000000000000000" pitchFamily="2" charset="2"/>
              <a:buChar char="Ø"/>
            </a:pPr>
            <a:r>
              <a:rPr lang="cs-CZ" dirty="0" smtClean="0"/>
              <a:t>Geografické informace</a:t>
            </a:r>
          </a:p>
          <a:p>
            <a:pPr>
              <a:buFont typeface="Wingdings" panose="05000000000000000000" pitchFamily="2" charset="2"/>
              <a:buChar char="Ø"/>
            </a:pPr>
            <a:r>
              <a:rPr lang="cs-CZ" dirty="0" smtClean="0"/>
              <a:t>Významný historický pramen</a:t>
            </a:r>
          </a:p>
          <a:p>
            <a:pPr>
              <a:buFont typeface="Wingdings" panose="05000000000000000000" pitchFamily="2" charset="2"/>
              <a:buChar char="Ø"/>
            </a:pPr>
            <a:r>
              <a:rPr lang="cs-CZ" dirty="0" smtClean="0"/>
              <a:t>Doklad mluvené podoby jazyka</a:t>
            </a:r>
          </a:p>
          <a:p>
            <a:pPr marL="0" indent="0">
              <a:buNone/>
            </a:pPr>
            <a:endParaRPr lang="el-GR" dirty="0"/>
          </a:p>
        </p:txBody>
      </p:sp>
    </p:spTree>
    <p:extLst>
      <p:ext uri="{BB962C8B-B14F-4D97-AF65-F5344CB8AC3E}">
        <p14:creationId xmlns:p14="http://schemas.microsoft.com/office/powerpoint/2010/main" val="10420368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dirty="0" smtClean="0"/>
              <a:t/>
            </a:r>
            <a:br>
              <a:rPr lang="el-GR" sz="3600" dirty="0" smtClean="0"/>
            </a:br>
            <a:r>
              <a:rPr lang="el-GR" sz="3600" dirty="0" smtClean="0"/>
              <a:t>Παύλος Καλλιγάς (</a:t>
            </a:r>
            <a:r>
              <a:rPr lang="cs-CZ" sz="3600" dirty="0" smtClean="0"/>
              <a:t>1814-1896</a:t>
            </a:r>
            <a:r>
              <a:rPr lang="el-GR" sz="3600" dirty="0" smtClean="0"/>
              <a:t>)</a:t>
            </a:r>
            <a:endParaRPr lang="el-GR" sz="3600"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el-GR" b="1" i="1" dirty="0" smtClean="0"/>
              <a:t>Θάνος Βλέκας</a:t>
            </a:r>
            <a:r>
              <a:rPr lang="cs-CZ" b="1" i="1" dirty="0" smtClean="0"/>
              <a:t> </a:t>
            </a:r>
            <a:r>
              <a:rPr lang="cs-CZ" dirty="0" smtClean="0"/>
              <a:t>- 1855</a:t>
            </a:r>
            <a:endParaRPr lang="el-GR" dirty="0" smtClean="0"/>
          </a:p>
          <a:p>
            <a:pPr>
              <a:buFont typeface="Wingdings" panose="05000000000000000000" pitchFamily="2" charset="2"/>
              <a:buChar char="Ø"/>
            </a:pPr>
            <a:r>
              <a:rPr lang="cs-CZ" dirty="0" smtClean="0"/>
              <a:t>Sociální román</a:t>
            </a:r>
          </a:p>
          <a:p>
            <a:pPr>
              <a:buFont typeface="Wingdings" panose="05000000000000000000" pitchFamily="2" charset="2"/>
              <a:buChar char="Ø"/>
            </a:pPr>
            <a:r>
              <a:rPr lang="cs-CZ" dirty="0" smtClean="0"/>
              <a:t>Otázka vnitřní správy státu, korupce, dělení půdy apod.</a:t>
            </a:r>
          </a:p>
          <a:p>
            <a:pPr>
              <a:buFont typeface="Wingdings" panose="05000000000000000000" pitchFamily="2" charset="2"/>
              <a:buChar char="Ø"/>
            </a:pPr>
            <a:r>
              <a:rPr lang="cs-CZ" dirty="0" smtClean="0"/>
              <a:t>Předstupeň realismu</a:t>
            </a:r>
            <a:endParaRPr lang="el-GR" dirty="0"/>
          </a:p>
        </p:txBody>
      </p:sp>
    </p:spTree>
    <p:extLst>
      <p:ext uri="{BB962C8B-B14F-4D97-AF65-F5344CB8AC3E}">
        <p14:creationId xmlns:p14="http://schemas.microsoft.com/office/powerpoint/2010/main" val="1515777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dirty="0" smtClean="0"/>
              <a:t/>
            </a:r>
            <a:br>
              <a:rPr lang="el-GR" sz="3600" b="1" dirty="0" smtClean="0"/>
            </a:br>
            <a:r>
              <a:rPr lang="cs-CZ" sz="3600" b="1" dirty="0" smtClean="0"/>
              <a:t>E</a:t>
            </a:r>
            <a:r>
              <a:rPr lang="el-GR" sz="3600" b="1" dirty="0" smtClean="0"/>
              <a:t>μμανουήλ Ροΐδης (1836-1904)</a:t>
            </a:r>
            <a:endParaRPr lang="el-GR" sz="3600" b="1" dirty="0"/>
          </a:p>
        </p:txBody>
      </p:sp>
      <p:sp>
        <p:nvSpPr>
          <p:cNvPr id="3" name="Zástupný symbol pro obsah 2"/>
          <p:cNvSpPr>
            <a:spLocks noGrp="1"/>
          </p:cNvSpPr>
          <p:nvPr>
            <p:ph idx="1"/>
          </p:nvPr>
        </p:nvSpPr>
        <p:spPr/>
        <p:txBody>
          <a:bodyPr>
            <a:normAutofit/>
          </a:bodyPr>
          <a:lstStyle/>
          <a:p>
            <a:pPr>
              <a:buFont typeface="Wingdings" panose="05000000000000000000" pitchFamily="2" charset="2"/>
              <a:buChar char="Ø"/>
            </a:pPr>
            <a:r>
              <a:rPr lang="cs-CZ" dirty="0" smtClean="0"/>
              <a:t>Literární kritiky</a:t>
            </a:r>
          </a:p>
          <a:p>
            <a:pPr>
              <a:buFont typeface="Wingdings" panose="05000000000000000000" pitchFamily="2" charset="2"/>
              <a:buChar char="Ø"/>
            </a:pPr>
            <a:r>
              <a:rPr lang="el-GR" b="1" i="1" dirty="0" smtClean="0"/>
              <a:t>Η Πάπισσα Ιωάννα </a:t>
            </a:r>
            <a:r>
              <a:rPr lang="el-GR" dirty="0" smtClean="0"/>
              <a:t>– 1866     </a:t>
            </a:r>
          </a:p>
          <a:p>
            <a:pPr>
              <a:buFont typeface="Wingdings" panose="05000000000000000000" pitchFamily="2" charset="2"/>
              <a:buChar char="Ø"/>
            </a:pPr>
            <a:r>
              <a:rPr lang="cs-CZ" dirty="0" smtClean="0"/>
              <a:t>Povídky</a:t>
            </a:r>
          </a:p>
          <a:p>
            <a:pPr>
              <a:buFont typeface="Wingdings" panose="05000000000000000000" pitchFamily="2" charset="2"/>
              <a:buChar char="Ø"/>
            </a:pPr>
            <a:r>
              <a:rPr lang="cs-CZ" dirty="0" err="1" smtClean="0"/>
              <a:t>Dimotikismus</a:t>
            </a:r>
            <a:r>
              <a:rPr lang="cs-CZ" dirty="0" smtClean="0"/>
              <a:t> </a:t>
            </a:r>
            <a:endParaRPr lang="el-GR"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784" y="1483098"/>
            <a:ext cx="3133725" cy="4286250"/>
          </a:xfrm>
          <a:prstGeom prst="rect">
            <a:avLst/>
          </a:prstGeom>
        </p:spPr>
      </p:pic>
    </p:spTree>
    <p:extLst>
      <p:ext uri="{BB962C8B-B14F-4D97-AF65-F5344CB8AC3E}">
        <p14:creationId xmlns:p14="http://schemas.microsoft.com/office/powerpoint/2010/main" val="3088618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dirty="0" smtClean="0"/>
              <a:t/>
            </a:r>
            <a:br>
              <a:rPr lang="el-GR" sz="3600" b="1" dirty="0" smtClean="0"/>
            </a:br>
            <a:r>
              <a:rPr lang="cs-CZ" sz="3600" b="1" dirty="0" smtClean="0"/>
              <a:t>E</a:t>
            </a:r>
            <a:r>
              <a:rPr lang="el-GR" sz="3600" b="1" dirty="0" smtClean="0"/>
              <a:t>μμανουήλ Ροΐδης (1836-1904)</a:t>
            </a:r>
            <a:endParaRPr lang="el-GR" sz="3600" b="1" dirty="0"/>
          </a:p>
        </p:txBody>
      </p:sp>
      <p:sp>
        <p:nvSpPr>
          <p:cNvPr id="3" name="Zástupný symbol pro obsah 2"/>
          <p:cNvSpPr>
            <a:spLocks noGrp="1"/>
          </p:cNvSpPr>
          <p:nvPr>
            <p:ph idx="1"/>
          </p:nvPr>
        </p:nvSpPr>
        <p:spPr/>
        <p:txBody>
          <a:bodyPr>
            <a:normAutofit fontScale="92500" lnSpcReduction="20000"/>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err="1"/>
              <a:t>Syros</a:t>
            </a:r>
            <a:r>
              <a:rPr lang="cs-CZ" dirty="0"/>
              <a:t>, </a:t>
            </a:r>
            <a:r>
              <a:rPr lang="cs-CZ" dirty="0" err="1"/>
              <a:t>Ermupoli</a:t>
            </a:r>
            <a:endParaRPr lang="cs-CZ"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v dětství žil v různých evropských centrech, v dospělosti se usadil v Aténách</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intenzivně se zde účastní společenského a kulturního života, kterého se ale později vzdává (důvodem postupná ztráta sluchu)</a:t>
            </a:r>
          </a:p>
          <a:p>
            <a:pPr marL="0" lvl="0" indent="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cs-CZ"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významný literární kritik (sarkasmus a ostrá kritika provinciálních Atén), podpořil nástup nové generace</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cs-CZ" dirty="0" err="1"/>
              <a:t>dimotikista</a:t>
            </a:r>
            <a:r>
              <a:rPr lang="cs-CZ" dirty="0"/>
              <a:t> (povídka </a:t>
            </a:r>
            <a:r>
              <a:rPr lang="cs-CZ" b="1" i="1" dirty="0" err="1"/>
              <a:t>Μηλιά</a:t>
            </a:r>
            <a:r>
              <a:rPr lang="cs-CZ" b="1" i="1" dirty="0"/>
              <a:t>, </a:t>
            </a:r>
            <a:r>
              <a:rPr lang="el-GR" b="1" i="1" dirty="0">
                <a:latin typeface="Arial" pitchFamily="34"/>
                <a:cs typeface="Times New Roman Greek" pitchFamily="18"/>
              </a:rPr>
              <a:t>Τα</a:t>
            </a:r>
            <a:r>
              <a:rPr lang="it-IT" b="1" i="1" dirty="0">
                <a:latin typeface="Arial" pitchFamily="34"/>
                <a:cs typeface="Tahoma" pitchFamily="34"/>
              </a:rPr>
              <a:t> </a:t>
            </a:r>
            <a:r>
              <a:rPr lang="el-GR" b="1" i="1" dirty="0">
                <a:latin typeface="Arial" pitchFamily="34"/>
                <a:cs typeface="Times New Roman Greek" pitchFamily="18"/>
              </a:rPr>
              <a:t>είδωλα</a:t>
            </a:r>
            <a:r>
              <a:rPr lang="it-IT" i="1" dirty="0">
                <a:latin typeface="Arial" pitchFamily="34"/>
                <a:cs typeface="Tahoma" pitchFamily="34"/>
              </a:rPr>
              <a:t> /1893/ </a:t>
            </a:r>
            <a:r>
              <a:rPr lang="cs-CZ" dirty="0"/>
              <a:t>)</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autor „středověké studie“, satiry na historický román:</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t>
            </a:r>
            <a:r>
              <a:rPr lang="cs-CZ" b="1" i="1" dirty="0"/>
              <a:t>Η </a:t>
            </a:r>
            <a:r>
              <a:rPr lang="cs-CZ" b="1" i="1" dirty="0" err="1"/>
              <a:t>Πά</a:t>
            </a:r>
            <a:r>
              <a:rPr lang="cs-CZ" b="1" i="1" dirty="0"/>
              <a:t>πισσα Ιωάννα </a:t>
            </a:r>
            <a:r>
              <a:rPr lang="cs-CZ" dirty="0"/>
              <a:t>(1866, čes. 1911 a 1967),</a:t>
            </a:r>
            <a:r>
              <a:rPr lang="cs-CZ" b="1" i="1" dirty="0"/>
              <a:t> </a:t>
            </a:r>
            <a:r>
              <a:rPr lang="cs-CZ" dirty="0"/>
              <a:t>konzervativní </a:t>
            </a:r>
            <a:r>
              <a:rPr lang="cs-CZ" dirty="0" err="1"/>
              <a:t>katharevusa</a:t>
            </a:r>
            <a:endParaRPr lang="cs-CZ"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a:t>– autor povídek (</a:t>
            </a:r>
            <a:r>
              <a:rPr lang="cs-CZ" dirty="0" err="1"/>
              <a:t>katharevusa</a:t>
            </a:r>
            <a:r>
              <a:rPr lang="cs-CZ" dirty="0"/>
              <a:t>)</a:t>
            </a:r>
          </a:p>
        </p:txBody>
      </p:sp>
    </p:spTree>
    <p:extLst>
      <p:ext uri="{BB962C8B-B14F-4D97-AF65-F5344CB8AC3E}">
        <p14:creationId xmlns:p14="http://schemas.microsoft.com/office/powerpoint/2010/main" val="1948655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38200" y="88491"/>
            <a:ext cx="10515600" cy="973394"/>
          </a:xfrm>
        </p:spPr>
        <p:txBody>
          <a:bodyPr>
            <a:normAutofit fontScale="90000"/>
          </a:bodyPr>
          <a:lstStyle/>
          <a:p>
            <a:pPr algn="ctr"/>
            <a:r>
              <a:rPr lang="cs-CZ" altLang="cs-CZ" b="1" dirty="0" smtClean="0">
                <a:latin typeface="Calibri" panose="020F0502020204030204" pitchFamily="34" charset="0"/>
              </a:rPr>
              <a:t>ANTICKÝ ROMÁN</a:t>
            </a:r>
            <a:br>
              <a:rPr lang="cs-CZ" altLang="cs-CZ" b="1" dirty="0" smtClean="0">
                <a:latin typeface="Calibri" panose="020F0502020204030204" pitchFamily="34" charset="0"/>
              </a:rPr>
            </a:br>
            <a:r>
              <a:rPr lang="cs-CZ" altLang="cs-CZ" sz="3100" b="1" dirty="0" smtClean="0">
                <a:latin typeface="Calibri" panose="020F0502020204030204" pitchFamily="34" charset="0"/>
              </a:rPr>
              <a:t>děj</a:t>
            </a:r>
            <a:endParaRPr lang="el-GR" sz="3100" dirty="0"/>
          </a:p>
        </p:txBody>
      </p:sp>
      <p:sp>
        <p:nvSpPr>
          <p:cNvPr id="3" name="Zástupný symbol pro obsah 2"/>
          <p:cNvSpPr>
            <a:spLocks noGrp="1"/>
          </p:cNvSpPr>
          <p:nvPr>
            <p:ph idx="1"/>
          </p:nvPr>
        </p:nvSpPr>
        <p:spPr>
          <a:xfrm>
            <a:off x="838200" y="1189703"/>
            <a:ext cx="10515600" cy="5407742"/>
          </a:xfrm>
        </p:spPr>
        <p:txBody>
          <a:bodyPr/>
          <a:lstStyle/>
          <a:p>
            <a:pPr algn="ctr">
              <a:lnSpc>
                <a:spcPct val="102000"/>
              </a:lnSpc>
              <a:spcAft>
                <a:spcPct val="0"/>
              </a:spcAft>
            </a:pPr>
            <a:endParaRPr lang="cs-CZ" altLang="cs-CZ" sz="2200" b="1" dirty="0" smtClean="0">
              <a:latin typeface="Calibri" panose="020F0502020204030204" pitchFamily="34" charset="0"/>
            </a:endParaRPr>
          </a:p>
          <a:p>
            <a:pPr lvl="4" algn="just">
              <a:lnSpc>
                <a:spcPct val="102000"/>
              </a:lnSpc>
              <a:spcAft>
                <a:spcPct val="0"/>
              </a:spcAft>
              <a:buSzPct val="45000"/>
              <a:buNone/>
            </a:pPr>
            <a:r>
              <a:rPr lang="cs-CZ" altLang="cs-CZ" sz="2200" dirty="0" smtClean="0">
                <a:latin typeface="Calibri" panose="020F0502020204030204" pitchFamily="34" charset="0"/>
              </a:rPr>
              <a:t>On a ona, oba krásní, dobří a nevinní, jsou rozloučeni nepřízní osudu. Všechny tři díly světa, Asie, Evropa i Afrika, se stávají svědkem protivenství, která se jim stavějí v cestu. Loupežníci, váleční nepřátelé, mocní tohoto světa a kuplíři, vše se spikne, aby činilo úklady nevinnosti a připravovalo znovu a znovu překážky vzájemnému shledání. Žalář, ponížení, bitvy, otroctví, nebezpečenství, z něhož se unikne na samém prahu smrti, k tomu přemíra citu, slzy, přísahy, zoufalství a radost, při níž se omdlévá, to se opakuje v každém románě s podivuhodnou vytrvalostí.</a:t>
            </a:r>
          </a:p>
          <a:p>
            <a:pPr lvl="4" algn="just">
              <a:lnSpc>
                <a:spcPct val="102000"/>
              </a:lnSpc>
              <a:spcAft>
                <a:spcPct val="0"/>
              </a:spcAft>
              <a:buSzPct val="45000"/>
              <a:buNone/>
            </a:pPr>
            <a:endParaRPr lang="cs-CZ" altLang="cs-CZ" sz="2200" dirty="0" smtClean="0">
              <a:latin typeface="Calibri" panose="020F0502020204030204" pitchFamily="34" charset="0"/>
            </a:endParaRPr>
          </a:p>
          <a:p>
            <a:pPr lvl="4" algn="just">
              <a:lnSpc>
                <a:spcPct val="102000"/>
              </a:lnSpc>
              <a:spcAft>
                <a:spcPct val="0"/>
              </a:spcAft>
              <a:buSzPct val="45000"/>
              <a:buNone/>
            </a:pPr>
            <a:r>
              <a:rPr lang="cs-CZ" altLang="cs-CZ" sz="2200" dirty="0" smtClean="0">
                <a:latin typeface="Calibri" panose="020F0502020204030204" pitchFamily="34" charset="0"/>
              </a:rPr>
              <a:t>(Jaroslav Ludvíkovský, </a:t>
            </a:r>
            <a:r>
              <a:rPr lang="cs-CZ" altLang="cs-CZ" sz="2200" i="1" dirty="0" smtClean="0">
                <a:latin typeface="Calibri" panose="020F0502020204030204" pitchFamily="34" charset="0"/>
              </a:rPr>
              <a:t>Řecký román dobrodružný. Studie o jeho podstatě a vzniku</a:t>
            </a:r>
            <a:r>
              <a:rPr lang="cs-CZ" altLang="cs-CZ" sz="2200" dirty="0" smtClean="0">
                <a:latin typeface="Calibri" panose="020F0502020204030204" pitchFamily="34" charset="0"/>
              </a:rPr>
              <a:t>, Praha 1925, s. 4)</a:t>
            </a:r>
          </a:p>
          <a:p>
            <a:endParaRPr lang="el-GR" dirty="0"/>
          </a:p>
        </p:txBody>
      </p:sp>
    </p:spTree>
    <p:extLst>
      <p:ext uri="{BB962C8B-B14F-4D97-AF65-F5344CB8AC3E}">
        <p14:creationId xmlns:p14="http://schemas.microsoft.com/office/powerpoint/2010/main" val="10601524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i="1" dirty="0" smtClean="0"/>
              <a:t/>
            </a:r>
            <a:br>
              <a:rPr lang="el-GR" sz="3600" b="1" i="1" dirty="0" smtClean="0"/>
            </a:br>
            <a:r>
              <a:rPr lang="el-GR" sz="3600" b="1" i="1" dirty="0" smtClean="0"/>
              <a:t>Πάπισσα Ιωάννα</a:t>
            </a:r>
            <a:endParaRPr lang="el-GR" sz="3600" b="1" i="1" dirty="0"/>
          </a:p>
        </p:txBody>
      </p:sp>
      <p:sp>
        <p:nvSpPr>
          <p:cNvPr id="3" name="Zástupný symbol pro obsah 2"/>
          <p:cNvSpPr>
            <a:spLocks noGrp="1"/>
          </p:cNvSpPr>
          <p:nvPr>
            <p:ph idx="1"/>
          </p:nvPr>
        </p:nvSpPr>
        <p:spPr/>
        <p:txBody>
          <a:bodyPr>
            <a:normAutofit/>
          </a:bodyPr>
          <a:lstStyle/>
          <a:p>
            <a:pPr lvl="0"/>
            <a:r>
              <a:rPr lang="cs-CZ" dirty="0"/>
              <a:t>prolog autora (informace o bádání, pramenech, ale také o stylu a o tom, jak kriticky se autor staví k některým </a:t>
            </a:r>
            <a:r>
              <a:rPr lang="cs-CZ" dirty="0" smtClean="0"/>
              <a:t>otázkám</a:t>
            </a:r>
            <a:r>
              <a:rPr lang="el-GR" dirty="0"/>
              <a:t>)</a:t>
            </a:r>
            <a:endParaRPr lang="cs-CZ" dirty="0"/>
          </a:p>
          <a:p>
            <a:pPr lvl="0"/>
            <a:r>
              <a:rPr lang="cs-CZ" dirty="0"/>
              <a:t>úvod – představení pramenů</a:t>
            </a:r>
          </a:p>
          <a:p>
            <a:pPr lvl="0"/>
            <a:r>
              <a:rPr lang="cs-CZ" dirty="0"/>
              <a:t>samotný román s obsáhlým poznámkovým aparátem, kde jsou další historická data a komentáře</a:t>
            </a:r>
          </a:p>
          <a:p>
            <a:pPr marL="0" indent="0">
              <a:buNone/>
            </a:pPr>
            <a:endParaRPr lang="el-GR" dirty="0"/>
          </a:p>
        </p:txBody>
      </p:sp>
      <p:sp>
        <p:nvSpPr>
          <p:cNvPr id="4" name="Obdélník 3"/>
          <p:cNvSpPr/>
          <p:nvPr/>
        </p:nvSpPr>
        <p:spPr>
          <a:xfrm>
            <a:off x="3375191" y="3244334"/>
            <a:ext cx="303288" cy="369332"/>
          </a:xfrm>
          <a:prstGeom prst="rect">
            <a:avLst/>
          </a:prstGeom>
        </p:spPr>
        <p:txBody>
          <a:bodyPr wrap="none">
            <a:spAutoFit/>
          </a:bodyPr>
          <a:lstStyle/>
          <a:p>
            <a:r>
              <a:rPr lang="el-GR" dirty="0" smtClean="0">
                <a:latin typeface="Calibri" panose="020F0502020204030204" pitchFamily="34" charset="0"/>
                <a:ea typeface="Calibri" panose="020F0502020204030204" pitchFamily="34" charset="0"/>
                <a:cs typeface="Times New Roman" panose="02020603050405020304" pitchFamily="18" charset="0"/>
              </a:rPr>
              <a:t>«</a:t>
            </a:r>
            <a:endParaRPr lang="cs-CZ" dirty="0"/>
          </a:p>
        </p:txBody>
      </p:sp>
    </p:spTree>
    <p:extLst>
      <p:ext uri="{BB962C8B-B14F-4D97-AF65-F5344CB8AC3E}">
        <p14:creationId xmlns:p14="http://schemas.microsoft.com/office/powerpoint/2010/main" val="1128265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i="1" dirty="0" smtClean="0"/>
              <a:t/>
            </a:r>
            <a:br>
              <a:rPr lang="el-GR" sz="3600" b="1" i="1" dirty="0" smtClean="0"/>
            </a:br>
            <a:r>
              <a:rPr lang="el-GR" sz="3600" b="1" i="1" dirty="0" smtClean="0"/>
              <a:t>Πάπισσα Ιωάννα</a:t>
            </a:r>
            <a:endParaRPr lang="el-GR" sz="3600" b="1" i="1" dirty="0"/>
          </a:p>
        </p:txBody>
      </p:sp>
      <p:sp>
        <p:nvSpPr>
          <p:cNvPr id="3" name="Zástupný symbol pro obsah 2"/>
          <p:cNvSpPr>
            <a:spLocks noGrp="1"/>
          </p:cNvSpPr>
          <p:nvPr>
            <p:ph idx="1"/>
          </p:nvPr>
        </p:nvSpPr>
        <p:spPr/>
        <p:txBody>
          <a:bodyPr>
            <a:normAutofit fontScale="92500" lnSpcReduction="10000"/>
          </a:bodyPr>
          <a:lstStyle/>
          <a:p>
            <a:pPr marL="0" indent="0">
              <a:buNone/>
            </a:pPr>
            <a:r>
              <a:rPr lang="el-GR" b="1" dirty="0" smtClean="0"/>
              <a:t>Κ</a:t>
            </a:r>
            <a:r>
              <a:rPr lang="cs-CZ" b="1" dirty="0" err="1" smtClean="0"/>
              <a:t>onvence</a:t>
            </a:r>
            <a:r>
              <a:rPr lang="cs-CZ" b="1" dirty="0" smtClean="0"/>
              <a:t> historického románu</a:t>
            </a:r>
          </a:p>
          <a:p>
            <a:pPr marL="0" indent="0">
              <a:buNone/>
            </a:pPr>
            <a:endParaRPr lang="cs-CZ" dirty="0"/>
          </a:p>
          <a:p>
            <a:pPr lvl="0"/>
            <a:r>
              <a:rPr lang="cs-CZ" dirty="0" smtClean="0"/>
              <a:t>vyobrazení </a:t>
            </a:r>
            <a:r>
              <a:rPr lang="cs-CZ" dirty="0"/>
              <a:t>období minulosti s cílem přiblížit ho čtenáři</a:t>
            </a:r>
          </a:p>
          <a:p>
            <a:pPr lvl="0"/>
            <a:r>
              <a:rPr lang="cs-CZ" dirty="0"/>
              <a:t>lineární zachycení událostí</a:t>
            </a:r>
          </a:p>
          <a:p>
            <a:pPr lvl="0"/>
            <a:r>
              <a:rPr lang="cs-CZ" dirty="0"/>
              <a:t>snaha o historickou přesnost</a:t>
            </a:r>
          </a:p>
          <a:p>
            <a:pPr lvl="0"/>
            <a:r>
              <a:rPr lang="cs-CZ" dirty="0"/>
              <a:t>využití všemožných prostředků k podpoření zdání </a:t>
            </a:r>
            <a:r>
              <a:rPr lang="cs-CZ" dirty="0" smtClean="0"/>
              <a:t>přesnosti, důvěryhodnosti a autentičnosti </a:t>
            </a:r>
          </a:p>
          <a:p>
            <a:pPr lvl="0"/>
            <a:r>
              <a:rPr lang="cs-CZ" dirty="0" smtClean="0"/>
              <a:t>plastická a soudržné představení událostí</a:t>
            </a:r>
          </a:p>
          <a:p>
            <a:pPr lvl="0"/>
            <a:r>
              <a:rPr lang="cs-CZ" dirty="0" smtClean="0"/>
              <a:t>objektivní</a:t>
            </a:r>
            <a:r>
              <a:rPr lang="cs-CZ" dirty="0"/>
              <a:t>, jasné odvíjení příběhu, jasný počátek i konec</a:t>
            </a:r>
          </a:p>
          <a:p>
            <a:pPr lvl="0"/>
            <a:r>
              <a:rPr lang="cs-CZ" dirty="0"/>
              <a:t>vypravěč ustupuje do pozadí, dojem nezprostředkovaného vyprávění</a:t>
            </a:r>
          </a:p>
          <a:p>
            <a:pPr marL="0" indent="0">
              <a:buNone/>
            </a:pPr>
            <a:endParaRPr lang="el-GR" dirty="0"/>
          </a:p>
        </p:txBody>
      </p:sp>
      <p:sp>
        <p:nvSpPr>
          <p:cNvPr id="4" name="Obdélník 3"/>
          <p:cNvSpPr/>
          <p:nvPr/>
        </p:nvSpPr>
        <p:spPr>
          <a:xfrm>
            <a:off x="3375191" y="3244334"/>
            <a:ext cx="184731" cy="369332"/>
          </a:xfrm>
          <a:prstGeom prst="rect">
            <a:avLst/>
          </a:prstGeom>
        </p:spPr>
        <p:txBody>
          <a:bodyPr wrap="none">
            <a:spAutoFit/>
          </a:bodyPr>
          <a:lstStyle/>
          <a:p>
            <a:endParaRPr lang="cs-CZ" dirty="0"/>
          </a:p>
        </p:txBody>
      </p:sp>
    </p:spTree>
    <p:extLst>
      <p:ext uri="{BB962C8B-B14F-4D97-AF65-F5344CB8AC3E}">
        <p14:creationId xmlns:p14="http://schemas.microsoft.com/office/powerpoint/2010/main" val="31596734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l-GR" sz="3600" b="1" i="1" dirty="0" smtClean="0"/>
              <a:t/>
            </a:r>
            <a:br>
              <a:rPr lang="el-GR" sz="3600" b="1" i="1" dirty="0" smtClean="0"/>
            </a:br>
            <a:r>
              <a:rPr lang="el-GR" sz="3600" b="1" i="1" dirty="0" smtClean="0"/>
              <a:t>Πάπισσα Ιωάννα</a:t>
            </a:r>
            <a:endParaRPr lang="el-GR" sz="3600" b="1" i="1" dirty="0"/>
          </a:p>
        </p:txBody>
      </p:sp>
      <p:sp>
        <p:nvSpPr>
          <p:cNvPr id="3" name="Zástupný symbol pro obsah 2"/>
          <p:cNvSpPr>
            <a:spLocks noGrp="1"/>
          </p:cNvSpPr>
          <p:nvPr>
            <p:ph idx="1"/>
          </p:nvPr>
        </p:nvSpPr>
        <p:spPr/>
        <p:txBody>
          <a:bodyPr>
            <a:normAutofit/>
          </a:bodyPr>
          <a:lstStyle/>
          <a:p>
            <a:pPr marL="0" lvl="0" indent="0">
              <a:buNone/>
            </a:pPr>
            <a:r>
              <a:rPr lang="cs-CZ" b="1" dirty="0" smtClean="0"/>
              <a:t>Narušení horizontu očekávání:</a:t>
            </a:r>
          </a:p>
          <a:p>
            <a:pPr lvl="0"/>
            <a:r>
              <a:rPr lang="cs-CZ" dirty="0" smtClean="0"/>
              <a:t>nečekaná </a:t>
            </a:r>
            <a:r>
              <a:rPr lang="cs-CZ" dirty="0"/>
              <a:t>přirovnání, nezvyklá, výstřední spojení slov</a:t>
            </a:r>
          </a:p>
          <a:p>
            <a:pPr lvl="0"/>
            <a:r>
              <a:rPr lang="cs-CZ" dirty="0" err="1"/>
              <a:t>sebereflekční</a:t>
            </a:r>
            <a:r>
              <a:rPr lang="cs-CZ" dirty="0"/>
              <a:t> </a:t>
            </a:r>
            <a:r>
              <a:rPr lang="cs-CZ" dirty="0" smtClean="0"/>
              <a:t>strategie </a:t>
            </a:r>
            <a:r>
              <a:rPr lang="cs-CZ" dirty="0"/>
              <a:t>– vypravěč je velmi </a:t>
            </a:r>
            <a:r>
              <a:rPr lang="cs-CZ" dirty="0" smtClean="0"/>
              <a:t>silným, </a:t>
            </a:r>
            <a:r>
              <a:rPr lang="cs-CZ" dirty="0"/>
              <a:t>citelným </a:t>
            </a:r>
            <a:r>
              <a:rPr lang="cs-CZ" dirty="0" smtClean="0"/>
              <a:t>prvkem</a:t>
            </a:r>
          </a:p>
          <a:p>
            <a:pPr lvl="0"/>
            <a:endParaRPr lang="cs-CZ" dirty="0"/>
          </a:p>
          <a:p>
            <a:pPr lvl="0"/>
            <a:endParaRPr lang="cs-CZ" dirty="0" smtClean="0"/>
          </a:p>
          <a:p>
            <a:pPr lvl="0"/>
            <a:endParaRPr lang="cs-CZ" dirty="0" smtClean="0"/>
          </a:p>
          <a:p>
            <a:pPr marL="0" lvl="0" indent="0">
              <a:buNone/>
            </a:pPr>
            <a:r>
              <a:rPr lang="el-GR" sz="2000" i="1" dirty="0"/>
              <a:t>«ὑπέπεσε κατά τάς πρώτας ἡμέρας είς τήν μοναστηριακήν ἐκείνην χαύνωσιν, ἥτις καταλαμβάνει τάς νεήλυδας εἰς τά κοινόβια, ὡς ἡ ναυτίασις τούς κατά πρῶτον πατοῦντας ἐπί </a:t>
            </a:r>
            <a:r>
              <a:rPr lang="el-GR" sz="2000" i="1" dirty="0" smtClean="0"/>
              <a:t>πλοίου</a:t>
            </a:r>
            <a:r>
              <a:rPr lang="el-GR" sz="2000" i="1" dirty="0"/>
              <a:t> »</a:t>
            </a:r>
            <a:endParaRPr lang="cs-CZ" sz="2000" i="1" dirty="0"/>
          </a:p>
          <a:p>
            <a:pPr lvl="0"/>
            <a:endParaRPr lang="cs-CZ" dirty="0"/>
          </a:p>
          <a:p>
            <a:pPr marL="0" indent="0">
              <a:buNone/>
            </a:pPr>
            <a:endParaRPr lang="el-GR" dirty="0"/>
          </a:p>
        </p:txBody>
      </p:sp>
      <p:sp>
        <p:nvSpPr>
          <p:cNvPr id="4" name="Obdélník 3"/>
          <p:cNvSpPr/>
          <p:nvPr/>
        </p:nvSpPr>
        <p:spPr>
          <a:xfrm>
            <a:off x="838201" y="3244334"/>
            <a:ext cx="10197352" cy="1569660"/>
          </a:xfrm>
          <a:prstGeom prst="rect">
            <a:avLst/>
          </a:prstGeom>
        </p:spPr>
        <p:txBody>
          <a:bodyPr wrap="square">
            <a:spAutoFit/>
          </a:bodyPr>
          <a:lstStyle/>
          <a:p>
            <a:endParaRPr lang="cs-CZ" dirty="0" smtClean="0">
              <a:latin typeface="Calibri" panose="020F0502020204030204" pitchFamily="34" charset="0"/>
              <a:ea typeface="Calibri" panose="020F0502020204030204" pitchFamily="34" charset="0"/>
              <a:cs typeface="Times New Roman" panose="02020603050405020304" pitchFamily="18" charset="0"/>
            </a:endParaRPr>
          </a:p>
          <a:p>
            <a:endParaRPr lang="cs-CZ" dirty="0">
              <a:latin typeface="Calibri" panose="020F0502020204030204" pitchFamily="34" charset="0"/>
              <a:ea typeface="Calibri" panose="020F0502020204030204" pitchFamily="34" charset="0"/>
              <a:cs typeface="Times New Roman" panose="02020603050405020304" pitchFamily="18" charset="0"/>
            </a:endParaRPr>
          </a:p>
          <a:p>
            <a:r>
              <a:rPr lang="el-GR" sz="2000" i="1" dirty="0" smtClean="0">
                <a:latin typeface="Calibri" panose="020F0502020204030204" pitchFamily="34" charset="0"/>
                <a:ea typeface="Calibri" panose="020F0502020204030204" pitchFamily="34" charset="0"/>
                <a:cs typeface="Times New Roman" panose="02020603050405020304" pitchFamily="18" charset="0"/>
              </a:rPr>
              <a:t>«</a:t>
            </a:r>
            <a:r>
              <a:rPr lang="el-GR" sz="2000" i="1" dirty="0">
                <a:latin typeface="Calibri" panose="020F0502020204030204" pitchFamily="34" charset="0"/>
                <a:ea typeface="Calibri" panose="020F0502020204030204" pitchFamily="34" charset="0"/>
                <a:cs typeface="Times New Roman" panose="02020603050405020304" pitchFamily="18" charset="0"/>
              </a:rPr>
              <a:t>ἡ θάλασσα ἐκοιμᾶτο ὡς ἐπίσκοπος μετὰ τὸ </a:t>
            </a:r>
            <a:r>
              <a:rPr lang="el-GR" sz="2000" i="1" dirty="0" smtClean="0">
                <a:latin typeface="Calibri" panose="020F0502020204030204" pitchFamily="34" charset="0"/>
                <a:ea typeface="Calibri" panose="020F0502020204030204" pitchFamily="34" charset="0"/>
                <a:cs typeface="Times New Roman" panose="02020603050405020304" pitchFamily="18" charset="0"/>
              </a:rPr>
              <a:t>γεῦμα»</a:t>
            </a:r>
            <a:endParaRPr lang="cs-CZ" sz="2000" i="1" dirty="0" smtClean="0">
              <a:latin typeface="Calibri" panose="020F0502020204030204" pitchFamily="34" charset="0"/>
              <a:ea typeface="Calibri" panose="020F0502020204030204" pitchFamily="34" charset="0"/>
              <a:cs typeface="Times New Roman" panose="02020603050405020304" pitchFamily="18" charset="0"/>
            </a:endParaRPr>
          </a:p>
          <a:p>
            <a:endParaRPr lang="cs-CZ" sz="2000" i="1" dirty="0">
              <a:latin typeface="Calibri" panose="020F0502020204030204" pitchFamily="34" charset="0"/>
              <a:cs typeface="Times New Roman" panose="02020603050405020304" pitchFamily="18" charset="0"/>
            </a:endParaRPr>
          </a:p>
          <a:p>
            <a:r>
              <a:rPr lang="el-GR" sz="2000" i="1" dirty="0"/>
              <a:t>«Ἡ Ἀγγλία εἶχε τότε τὸ μονοπώλιον τῶν θεολόγων ὡς σήμερον τὸ τῶν </a:t>
            </a:r>
            <a:r>
              <a:rPr lang="el-GR" sz="2000" i="1" dirty="0" smtClean="0"/>
              <a:t>ἀτμομηχανῶν</a:t>
            </a:r>
            <a:r>
              <a:rPr lang="cs-CZ" sz="2000" i="1" dirty="0" smtClean="0"/>
              <a:t>.</a:t>
            </a:r>
            <a:r>
              <a:rPr lang="el-GR" sz="2000" i="1" dirty="0" smtClean="0"/>
              <a:t>»</a:t>
            </a:r>
            <a:endParaRPr lang="cs-CZ" sz="2000" i="1" dirty="0"/>
          </a:p>
        </p:txBody>
      </p:sp>
    </p:spTree>
    <p:extLst>
      <p:ext uri="{BB962C8B-B14F-4D97-AF65-F5344CB8AC3E}">
        <p14:creationId xmlns:p14="http://schemas.microsoft.com/office/powerpoint/2010/main" val="9268682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smtClean="0"/>
              <a:t>Mezi romantismem a realismem</a:t>
            </a:r>
            <a:endParaRPr lang="el-GR" sz="3600" b="1" dirty="0"/>
          </a:p>
        </p:txBody>
      </p:sp>
      <p:sp>
        <p:nvSpPr>
          <p:cNvPr id="3" name="Zástupný symbol pro obsah 2"/>
          <p:cNvSpPr>
            <a:spLocks noGrp="1"/>
          </p:cNvSpPr>
          <p:nvPr>
            <p:ph idx="1"/>
          </p:nvPr>
        </p:nvSpPr>
        <p:spPr/>
        <p:txBody>
          <a:bodyPr>
            <a:noAutofit/>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000" dirty="0">
                <a:latin typeface="Arial" pitchFamily="34"/>
              </a:rPr>
              <a:t>Půdu pro nástup realismu v próze připravují dva romány:</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000" dirty="0" smtClean="0">
                <a:latin typeface="Arial" pitchFamily="34"/>
              </a:rPr>
              <a:t>1</a:t>
            </a:r>
            <a:r>
              <a:rPr lang="cs-CZ" sz="2000" dirty="0">
                <a:latin typeface="Arial" pitchFamily="34"/>
              </a:rPr>
              <a:t>) </a:t>
            </a:r>
            <a:r>
              <a:rPr lang="cs-CZ" sz="2000" dirty="0">
                <a:latin typeface="Arial" pitchFamily="34"/>
                <a:cs typeface="Times New Roman" pitchFamily="18"/>
              </a:rPr>
              <a:t>dílo neznámého autora </a:t>
            </a:r>
            <a:r>
              <a:rPr lang="el-GR" sz="2000" b="1" i="1" dirty="0">
                <a:latin typeface="Arial" pitchFamily="34"/>
                <a:cs typeface="Times New Roman" pitchFamily="18"/>
              </a:rPr>
              <a:t>Η</a:t>
            </a:r>
            <a:r>
              <a:rPr lang="cs-CZ" sz="2000" b="1" i="1" dirty="0">
                <a:latin typeface="Arial" pitchFamily="34"/>
                <a:cs typeface="Times New Roman" pitchFamily="18"/>
              </a:rPr>
              <a:t> </a:t>
            </a:r>
            <a:r>
              <a:rPr lang="el-GR" sz="2000" b="1" i="1" dirty="0">
                <a:latin typeface="Arial" pitchFamily="34"/>
                <a:cs typeface="Times New Roman" pitchFamily="18"/>
              </a:rPr>
              <a:t>στρατιωτική</a:t>
            </a:r>
            <a:r>
              <a:rPr lang="cs-CZ" sz="2000" b="1" i="1" dirty="0">
                <a:latin typeface="Arial" pitchFamily="34"/>
                <a:cs typeface="Times New Roman" pitchFamily="18"/>
              </a:rPr>
              <a:t> </a:t>
            </a:r>
            <a:r>
              <a:rPr lang="el-GR" sz="2000" b="1" i="1" dirty="0">
                <a:latin typeface="Arial" pitchFamily="34"/>
                <a:cs typeface="Times New Roman" pitchFamily="18"/>
              </a:rPr>
              <a:t>ζωή</a:t>
            </a:r>
            <a:r>
              <a:rPr lang="cs-CZ" sz="2000" b="1" i="1" dirty="0">
                <a:latin typeface="Arial" pitchFamily="34"/>
                <a:cs typeface="Times New Roman" pitchFamily="18"/>
              </a:rPr>
              <a:t> </a:t>
            </a:r>
            <a:r>
              <a:rPr lang="el-GR" sz="2000" b="1" i="1" dirty="0">
                <a:latin typeface="Arial" pitchFamily="34"/>
                <a:cs typeface="Times New Roman" pitchFamily="18"/>
              </a:rPr>
              <a:t>εν</a:t>
            </a:r>
            <a:r>
              <a:rPr lang="cs-CZ" sz="2000" b="1" i="1" dirty="0">
                <a:latin typeface="Arial" pitchFamily="34"/>
                <a:cs typeface="Times New Roman" pitchFamily="18"/>
              </a:rPr>
              <a:t> </a:t>
            </a:r>
            <a:r>
              <a:rPr lang="el-GR" sz="2000" b="1" i="1" dirty="0">
                <a:latin typeface="Arial" pitchFamily="34"/>
                <a:cs typeface="Times New Roman" pitchFamily="18"/>
              </a:rPr>
              <a:t>Ελλάδι</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a:latin typeface="Arial" pitchFamily="34"/>
              </a:rPr>
              <a:t>– autobiografické vyprávění,</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a:latin typeface="Arial" pitchFamily="34"/>
              </a:rPr>
              <a:t>– kritika politických a vojenských poměrů v Řecku</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000" dirty="0">
                <a:latin typeface="Arial" pitchFamily="34"/>
              </a:rPr>
              <a:t>– </a:t>
            </a:r>
            <a:r>
              <a:rPr lang="de-DE" sz="2000" dirty="0" err="1" smtClean="0">
                <a:latin typeface="Arial" pitchFamily="34"/>
              </a:rPr>
              <a:t>vy</a:t>
            </a:r>
            <a:r>
              <a:rPr lang="cs-CZ" sz="2000" dirty="0" smtClean="0">
                <a:latin typeface="Arial" pitchFamily="34"/>
              </a:rPr>
              <a:t>dáno</a:t>
            </a:r>
            <a:r>
              <a:rPr lang="el-GR" sz="2000" dirty="0" smtClean="0">
                <a:latin typeface="Arial" pitchFamily="34"/>
              </a:rPr>
              <a:t> </a:t>
            </a:r>
            <a:r>
              <a:rPr lang="de-DE" sz="2000" dirty="0">
                <a:latin typeface="Arial" pitchFamily="34"/>
              </a:rPr>
              <a:t>v</a:t>
            </a:r>
            <a:r>
              <a:rPr lang="el-GR" sz="2000" dirty="0">
                <a:latin typeface="Arial" pitchFamily="34"/>
              </a:rPr>
              <a:t> </a:t>
            </a:r>
            <a:r>
              <a:rPr lang="de-DE" sz="2000" dirty="0" err="1">
                <a:latin typeface="Arial" pitchFamily="34"/>
              </a:rPr>
              <a:t>Rumunsku</a:t>
            </a:r>
            <a:r>
              <a:rPr lang="el-GR" sz="2000" dirty="0">
                <a:latin typeface="Arial" pitchFamily="34"/>
              </a:rPr>
              <a:t> </a:t>
            </a:r>
            <a:r>
              <a:rPr lang="de-DE" sz="2000" dirty="0">
                <a:latin typeface="Arial" pitchFamily="34"/>
              </a:rPr>
              <a:t>r</a:t>
            </a:r>
            <a:r>
              <a:rPr lang="el-GR" sz="2000" dirty="0">
                <a:latin typeface="Arial" pitchFamily="34"/>
              </a:rPr>
              <a:t>. 1870</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smtClean="0">
                <a:latin typeface="Arial" pitchFamily="34"/>
              </a:rPr>
              <a:t>2</a:t>
            </a:r>
            <a:r>
              <a:rPr lang="el-GR" sz="2000" dirty="0">
                <a:latin typeface="Arial" pitchFamily="34"/>
              </a:rPr>
              <a:t>) </a:t>
            </a:r>
            <a:r>
              <a:rPr lang="el-GR" sz="2000" b="1" dirty="0">
                <a:latin typeface="Arial" pitchFamily="34"/>
              </a:rPr>
              <a:t>Dimitrios Vikelas</a:t>
            </a:r>
            <a:r>
              <a:rPr lang="el-GR" sz="2000" dirty="0">
                <a:latin typeface="Arial" pitchFamily="34"/>
              </a:rPr>
              <a:t>: </a:t>
            </a:r>
            <a:r>
              <a:rPr lang="el-GR" sz="2000" b="1" i="1" dirty="0">
                <a:latin typeface="Arial" pitchFamily="34"/>
              </a:rPr>
              <a:t>Λουκής Λάρας</a:t>
            </a:r>
            <a:r>
              <a:rPr lang="el-GR" sz="2000" dirty="0">
                <a:latin typeface="Arial" pitchFamily="34"/>
              </a:rPr>
              <a:t> (1879)</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a:latin typeface="Arial" pitchFamily="34"/>
              </a:rPr>
              <a:t>– námět podle skutečné události: masakr způsobený Turky na Chiu</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a:latin typeface="Arial" pitchFamily="34"/>
              </a:rPr>
              <a:t>– </a:t>
            </a:r>
            <a:r>
              <a:rPr lang="de-DE" sz="2000" dirty="0" err="1">
                <a:latin typeface="Arial" pitchFamily="34"/>
                <a:cs typeface="Times New Roman" pitchFamily="18"/>
              </a:rPr>
              <a:t>st</a:t>
            </a:r>
            <a:r>
              <a:rPr lang="el-GR" sz="2000" dirty="0">
                <a:latin typeface="Arial" pitchFamily="34"/>
                <a:cs typeface="Times New Roman" pitchFamily="18"/>
              </a:rPr>
              <a:t>á</a:t>
            </a:r>
            <a:r>
              <a:rPr lang="de-DE" sz="2000" dirty="0">
                <a:latin typeface="Arial" pitchFamily="34"/>
                <a:cs typeface="Times New Roman" pitchFamily="18"/>
              </a:rPr>
              <a:t>le</a:t>
            </a:r>
            <a:r>
              <a:rPr lang="el-GR" sz="2000" dirty="0">
                <a:latin typeface="Arial" pitchFamily="34"/>
                <a:cs typeface="Times New Roman" pitchFamily="18"/>
              </a:rPr>
              <a:t> </a:t>
            </a:r>
            <a:r>
              <a:rPr lang="de-DE" sz="2000" u="sng" dirty="0" err="1">
                <a:latin typeface="Arial" pitchFamily="34"/>
                <a:cs typeface="Times New Roman" pitchFamily="18"/>
              </a:rPr>
              <a:t>kathareusa</a:t>
            </a:r>
            <a:r>
              <a:rPr lang="el-GR" sz="2000" u="sng" dirty="0">
                <a:latin typeface="Arial" pitchFamily="34"/>
                <a:cs typeface="Times New Roman" pitchFamily="18"/>
              </a:rPr>
              <a:t> </a:t>
            </a:r>
            <a:r>
              <a:rPr lang="de-DE" sz="2000" u="sng" dirty="0" err="1">
                <a:latin typeface="Arial" pitchFamily="34"/>
                <a:cs typeface="Times New Roman" pitchFamily="18"/>
              </a:rPr>
              <a:t>ale</a:t>
            </a:r>
            <a:r>
              <a:rPr lang="el-GR" sz="2000" u="sng" dirty="0">
                <a:latin typeface="Arial" pitchFamily="34"/>
                <a:cs typeface="Times New Roman" pitchFamily="18"/>
              </a:rPr>
              <a:t> </a:t>
            </a:r>
            <a:r>
              <a:rPr lang="de-DE" sz="2000" u="sng" dirty="0">
                <a:latin typeface="Arial" pitchFamily="34"/>
                <a:cs typeface="Times New Roman" pitchFamily="18"/>
              </a:rPr>
              <a:t>um</a:t>
            </a:r>
            <a:r>
              <a:rPr lang="el-GR" sz="2000" u="sng" dirty="0">
                <a:latin typeface="Arial" pitchFamily="34"/>
                <a:cs typeface="Times New Roman" pitchFamily="18"/>
              </a:rPr>
              <a:t>í</a:t>
            </a:r>
            <a:r>
              <a:rPr lang="de-DE" sz="2000" u="sng" dirty="0" err="1">
                <a:latin typeface="Arial" pitchFamily="34"/>
                <a:cs typeface="Times New Roman" pitchFamily="18"/>
              </a:rPr>
              <a:t>rn</a:t>
            </a:r>
            <a:r>
              <a:rPr lang="el-GR" sz="2000" u="sng" dirty="0">
                <a:latin typeface="Arial" pitchFamily="34"/>
                <a:cs typeface="Times New Roman" pitchFamily="18"/>
              </a:rPr>
              <a:t>ě</a:t>
            </a:r>
            <a:r>
              <a:rPr lang="de-DE" sz="2000" u="sng" dirty="0">
                <a:latin typeface="Arial" pitchFamily="34"/>
                <a:cs typeface="Times New Roman" pitchFamily="18"/>
              </a:rPr>
              <a:t>n</a:t>
            </a:r>
            <a:r>
              <a:rPr lang="el-GR" sz="2000" u="sng" dirty="0" smtClean="0">
                <a:latin typeface="Arial" pitchFamily="34"/>
                <a:cs typeface="Times New Roman" pitchFamily="18"/>
              </a:rPr>
              <a:t>á</a:t>
            </a:r>
            <a:r>
              <a:rPr lang="cs-CZ" sz="2000" u="sng" dirty="0" smtClean="0">
                <a:latin typeface="Arial" pitchFamily="34"/>
                <a:cs typeface="Times New Roman" pitchFamily="18"/>
              </a:rPr>
              <a:t>, v dialozích </a:t>
            </a:r>
            <a:r>
              <a:rPr lang="cs-CZ" sz="2000" u="sng" dirty="0" err="1" smtClean="0">
                <a:latin typeface="Arial" pitchFamily="34"/>
                <a:cs typeface="Times New Roman" pitchFamily="18"/>
              </a:rPr>
              <a:t>dimotiki</a:t>
            </a:r>
            <a:endParaRPr lang="el-GR" sz="2000" u="sng" dirty="0">
              <a:latin typeface="Arial" pitchFamily="34"/>
              <a:cs typeface="Times New Roman" pitchFamily="18"/>
            </a:endParaRP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de-DE" sz="2000" dirty="0">
                <a:latin typeface="Arial" pitchFamily="34"/>
              </a:rPr>
              <a:t>– </a:t>
            </a:r>
            <a:r>
              <a:rPr lang="de-DE" sz="2000" dirty="0" err="1">
                <a:latin typeface="Arial" pitchFamily="34"/>
              </a:rPr>
              <a:t>stylem</a:t>
            </a:r>
            <a:r>
              <a:rPr lang="el-GR" sz="2000" dirty="0">
                <a:latin typeface="Arial" pitchFamily="34"/>
              </a:rPr>
              <a:t>, ž</a:t>
            </a:r>
            <a:r>
              <a:rPr lang="de-DE" sz="2000" dirty="0">
                <a:latin typeface="Arial" pitchFamily="34"/>
              </a:rPr>
              <a:t>iv</a:t>
            </a:r>
            <a:r>
              <a:rPr lang="el-GR" sz="2000" dirty="0">
                <a:latin typeface="Arial" pitchFamily="34"/>
              </a:rPr>
              <a:t>ý</a:t>
            </a:r>
            <a:r>
              <a:rPr lang="de-DE" sz="2000" dirty="0">
                <a:latin typeface="Arial" pitchFamily="34"/>
              </a:rPr>
              <a:t>mi</a:t>
            </a:r>
            <a:r>
              <a:rPr lang="el-GR" sz="2000" dirty="0">
                <a:latin typeface="Arial" pitchFamily="34"/>
              </a:rPr>
              <a:t> </a:t>
            </a:r>
            <a:r>
              <a:rPr lang="de-DE" sz="2000" u="sng" dirty="0" err="1">
                <a:latin typeface="Arial" pitchFamily="34"/>
              </a:rPr>
              <a:t>realistick</a:t>
            </a:r>
            <a:r>
              <a:rPr lang="el-GR" sz="2000" u="sng" dirty="0">
                <a:latin typeface="Arial" pitchFamily="34"/>
              </a:rPr>
              <a:t>ý</a:t>
            </a:r>
            <a:r>
              <a:rPr lang="de-DE" sz="2000" u="sng" dirty="0">
                <a:latin typeface="Arial" pitchFamily="34"/>
              </a:rPr>
              <a:t>mi</a:t>
            </a:r>
            <a:r>
              <a:rPr lang="el-GR" sz="2000" u="sng" dirty="0">
                <a:latin typeface="Arial" pitchFamily="34"/>
              </a:rPr>
              <a:t> </a:t>
            </a:r>
            <a:r>
              <a:rPr lang="de-DE" sz="2000" u="sng" dirty="0" err="1">
                <a:latin typeface="Arial" pitchFamily="34"/>
              </a:rPr>
              <a:t>popisy</a:t>
            </a:r>
            <a:r>
              <a:rPr lang="el-GR" sz="2000" u="sng" dirty="0">
                <a:latin typeface="Arial" pitchFamily="34"/>
              </a:rPr>
              <a:t> </a:t>
            </a:r>
            <a:r>
              <a:rPr lang="de-DE" sz="2000" u="sng" dirty="0" err="1">
                <a:latin typeface="Arial" pitchFamily="34"/>
              </a:rPr>
              <a:t>osob</a:t>
            </a:r>
            <a:r>
              <a:rPr lang="el-GR" sz="2000" u="sng" dirty="0">
                <a:latin typeface="Arial" pitchFamily="34"/>
              </a:rPr>
              <a:t> </a:t>
            </a:r>
            <a:r>
              <a:rPr lang="de-DE" sz="2000" u="sng" dirty="0">
                <a:latin typeface="Arial" pitchFamily="34"/>
              </a:rPr>
              <a:t>a</a:t>
            </a:r>
            <a:r>
              <a:rPr lang="el-GR" sz="2000" u="sng" dirty="0">
                <a:latin typeface="Arial" pitchFamily="34"/>
              </a:rPr>
              <a:t> </a:t>
            </a:r>
            <a:r>
              <a:rPr lang="de-DE" sz="2000" u="sng" dirty="0" err="1">
                <a:latin typeface="Arial" pitchFamily="34"/>
              </a:rPr>
              <a:t>zvyklost</a:t>
            </a:r>
            <a:r>
              <a:rPr lang="el-GR" sz="2000" u="sng" dirty="0">
                <a:latin typeface="Arial" pitchFamily="34"/>
              </a:rPr>
              <a:t>í </a:t>
            </a:r>
            <a:r>
              <a:rPr lang="de-DE" sz="2000" dirty="0">
                <a:latin typeface="Arial" pitchFamily="34"/>
              </a:rPr>
              <a:t>p</a:t>
            </a:r>
            <a:r>
              <a:rPr lang="el-GR" sz="2000" dirty="0">
                <a:latin typeface="Arial" pitchFamily="34"/>
              </a:rPr>
              <a:t>ř</a:t>
            </a:r>
            <a:r>
              <a:rPr lang="de-DE" sz="2000" dirty="0" err="1">
                <a:latin typeface="Arial" pitchFamily="34"/>
              </a:rPr>
              <a:t>edznamen</a:t>
            </a:r>
            <a:r>
              <a:rPr lang="el-GR" sz="2000" dirty="0">
                <a:latin typeface="Arial" pitchFamily="34"/>
              </a:rPr>
              <a:t>á</a:t>
            </a:r>
            <a:r>
              <a:rPr lang="de-DE" sz="2000" dirty="0" err="1">
                <a:latin typeface="Arial" pitchFamily="34"/>
              </a:rPr>
              <a:t>vá</a:t>
            </a:r>
            <a:r>
              <a:rPr lang="el-GR" sz="2000" dirty="0">
                <a:latin typeface="Arial" pitchFamily="34"/>
              </a:rPr>
              <a:t> </a:t>
            </a:r>
            <a:r>
              <a:rPr lang="de-DE" sz="2000" dirty="0" err="1">
                <a:latin typeface="Arial" pitchFamily="34"/>
              </a:rPr>
              <a:t>dal</a:t>
            </a:r>
            <a:r>
              <a:rPr lang="el-GR" sz="2000" dirty="0">
                <a:latin typeface="Arial" pitchFamily="34"/>
              </a:rPr>
              <a:t>ší </a:t>
            </a:r>
            <a:r>
              <a:rPr lang="de-DE" sz="2000" dirty="0">
                <a:latin typeface="Arial" pitchFamily="34"/>
              </a:rPr>
              <a:t>v</a:t>
            </a:r>
            <a:r>
              <a:rPr lang="el-GR" sz="2000" dirty="0">
                <a:latin typeface="Arial" pitchFamily="34"/>
              </a:rPr>
              <a:t>ý</a:t>
            </a:r>
            <a:r>
              <a:rPr lang="de-DE" sz="2000" dirty="0" err="1">
                <a:latin typeface="Arial" pitchFamily="34"/>
              </a:rPr>
              <a:t>voj</a:t>
            </a:r>
            <a:r>
              <a:rPr lang="el-GR" sz="2000" dirty="0">
                <a:latin typeface="Arial" pitchFamily="34"/>
              </a:rPr>
              <a:t>, </a:t>
            </a:r>
            <a:r>
              <a:rPr lang="de-DE" sz="2000" dirty="0" err="1">
                <a:latin typeface="Arial" pitchFamily="34"/>
              </a:rPr>
              <a:t>kter</a:t>
            </a:r>
            <a:r>
              <a:rPr lang="el-GR" sz="2000" dirty="0">
                <a:latin typeface="Arial" pitchFamily="34"/>
              </a:rPr>
              <a:t>ý </a:t>
            </a:r>
            <a:r>
              <a:rPr lang="de-DE" sz="2000" dirty="0" err="1">
                <a:latin typeface="Arial" pitchFamily="34"/>
              </a:rPr>
              <a:t>vede</a:t>
            </a:r>
            <a:r>
              <a:rPr lang="el-GR" sz="2000" dirty="0">
                <a:latin typeface="Arial" pitchFamily="34"/>
              </a:rPr>
              <a:t> </a:t>
            </a:r>
            <a:r>
              <a:rPr lang="de-DE" sz="2000" u="sng" dirty="0">
                <a:latin typeface="Arial" pitchFamily="34"/>
              </a:rPr>
              <a:t>k</a:t>
            </a:r>
            <a:r>
              <a:rPr lang="el-GR" sz="2000" u="sng" dirty="0">
                <a:latin typeface="Arial" pitchFamily="34"/>
              </a:rPr>
              <a:t> </a:t>
            </a:r>
            <a:r>
              <a:rPr lang="de-DE" sz="2000" u="sng" dirty="0" err="1">
                <a:latin typeface="Arial" pitchFamily="34"/>
              </a:rPr>
              <a:t>realismu</a:t>
            </a:r>
            <a:r>
              <a:rPr lang="el-GR" sz="2000" u="sng" dirty="0">
                <a:latin typeface="Arial" pitchFamily="34"/>
              </a:rPr>
              <a:t> </a:t>
            </a:r>
            <a:r>
              <a:rPr lang="de-DE" sz="2000" u="sng" dirty="0">
                <a:latin typeface="Arial" pitchFamily="34"/>
              </a:rPr>
              <a:t>a</a:t>
            </a:r>
            <a:r>
              <a:rPr lang="el-GR" sz="2000" u="sng" dirty="0">
                <a:latin typeface="Arial" pitchFamily="34"/>
              </a:rPr>
              <a:t> </a:t>
            </a:r>
            <a:r>
              <a:rPr lang="de-DE" sz="2000" u="sng" dirty="0">
                <a:latin typeface="Arial" pitchFamily="34"/>
              </a:rPr>
              <a:t>k</a:t>
            </a:r>
            <a:r>
              <a:rPr lang="el-GR" sz="2000" u="sng" dirty="0">
                <a:latin typeface="Arial" pitchFamily="34"/>
              </a:rPr>
              <a:t> žá</a:t>
            </a:r>
            <a:r>
              <a:rPr lang="de-DE" sz="2000" u="sng" dirty="0" err="1">
                <a:latin typeface="Arial" pitchFamily="34"/>
              </a:rPr>
              <a:t>nrov</a:t>
            </a:r>
            <a:r>
              <a:rPr lang="el-GR" sz="2000" u="sng" dirty="0">
                <a:latin typeface="Arial" pitchFamily="34"/>
              </a:rPr>
              <a:t>é </a:t>
            </a:r>
            <a:r>
              <a:rPr lang="de-DE" sz="2000" u="sng" dirty="0" err="1">
                <a:latin typeface="Arial" pitchFamily="34"/>
              </a:rPr>
              <a:t>pov</a:t>
            </a:r>
            <a:r>
              <a:rPr lang="el-GR" sz="2000" u="sng" dirty="0">
                <a:latin typeface="Arial" pitchFamily="34"/>
              </a:rPr>
              <a:t>í</a:t>
            </a:r>
            <a:r>
              <a:rPr lang="de-DE" sz="2000" u="sng" dirty="0" err="1" smtClean="0">
                <a:latin typeface="Arial" pitchFamily="34"/>
              </a:rPr>
              <a:t>dce</a:t>
            </a:r>
            <a:endParaRPr lang="cs-CZ" sz="2000" u="sng" dirty="0" smtClean="0">
              <a:latin typeface="Arial" pitchFamily="34"/>
            </a:endParaRP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smtClean="0">
                <a:latin typeface="Arial" pitchFamily="34"/>
              </a:rPr>
              <a:t>–</a:t>
            </a:r>
            <a:r>
              <a:rPr lang="cs-CZ" sz="2000" dirty="0" smtClean="0">
                <a:latin typeface="Arial" pitchFamily="34"/>
              </a:rPr>
              <a:t> hlavní znak realismu: pohled na hrdinu</a:t>
            </a:r>
            <a:endParaRPr lang="cs-CZ" sz="2000" u="sng" dirty="0">
              <a:latin typeface="Arial" pitchFamily="34"/>
            </a:endParaRP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l-GR" sz="2000" u="sng" dirty="0">
              <a:latin typeface="Arial" pitchFamily="34"/>
            </a:endParaRPr>
          </a:p>
          <a:p>
            <a:pPr marL="0" indent="0">
              <a:buNone/>
            </a:pPr>
            <a:endParaRPr lang="el-GR" sz="2000" dirty="0"/>
          </a:p>
        </p:txBody>
      </p:sp>
    </p:spTree>
    <p:extLst>
      <p:ext uri="{BB962C8B-B14F-4D97-AF65-F5344CB8AC3E}">
        <p14:creationId xmlns:p14="http://schemas.microsoft.com/office/powerpoint/2010/main" val="32149522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b="1" dirty="0" smtClean="0"/>
              <a:t/>
            </a:r>
            <a:br>
              <a:rPr lang="cs-CZ" sz="3600" b="1" dirty="0" smtClean="0"/>
            </a:br>
            <a:r>
              <a:rPr lang="cs-CZ" sz="3900" b="1" dirty="0" smtClean="0"/>
              <a:t>Kritika romantismu a </a:t>
            </a:r>
            <a:r>
              <a:rPr lang="cs-CZ" sz="3900" b="1" dirty="0" err="1" smtClean="0"/>
              <a:t>katharevusy</a:t>
            </a:r>
            <a:r>
              <a:rPr lang="cs-CZ" sz="3900" b="1" dirty="0" smtClean="0"/>
              <a:t>: literární kritika a soutěže</a:t>
            </a:r>
            <a:endParaRPr lang="el-GR" sz="3900" b="1" dirty="0"/>
          </a:p>
        </p:txBody>
      </p:sp>
      <p:sp>
        <p:nvSpPr>
          <p:cNvPr id="3" name="Zástupný symbol pro obsah 2"/>
          <p:cNvSpPr>
            <a:spLocks noGrp="1"/>
          </p:cNvSpPr>
          <p:nvPr>
            <p:ph idx="1"/>
          </p:nvPr>
        </p:nvSpPr>
        <p:spPr/>
        <p:txBody>
          <a:bodyPr>
            <a:normAutofit fontScale="77500" lnSpcReduction="20000"/>
          </a:bodyPr>
          <a:lstStyle/>
          <a:p>
            <a:pPr marL="0" lvl="0" indent="0">
              <a:lnSpc>
                <a:spcPct val="120000"/>
              </a:lnSpc>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600" b="1" dirty="0" err="1" smtClean="0"/>
              <a:t>Literární</a:t>
            </a:r>
            <a:r>
              <a:rPr lang="it-IT" sz="2600" b="1" dirty="0" smtClean="0"/>
              <a:t> </a:t>
            </a:r>
            <a:r>
              <a:rPr lang="it-IT" sz="2600" b="1" dirty="0" err="1" smtClean="0"/>
              <a:t>soutěže</a:t>
            </a:r>
            <a:r>
              <a:rPr lang="it-IT" sz="2600" b="1" dirty="0" smtClean="0"/>
              <a:t> </a:t>
            </a:r>
            <a:r>
              <a:rPr lang="it-IT" sz="2600" dirty="0" err="1" smtClean="0"/>
              <a:t>mají</a:t>
            </a:r>
            <a:r>
              <a:rPr lang="it-IT" sz="2600" dirty="0" smtClean="0"/>
              <a:t> </a:t>
            </a:r>
            <a:r>
              <a:rPr lang="it-IT" sz="2600" dirty="0" err="1" smtClean="0"/>
              <a:t>zásadní</a:t>
            </a:r>
            <a:r>
              <a:rPr lang="it-IT" sz="2600" dirty="0" smtClean="0"/>
              <a:t> </a:t>
            </a:r>
            <a:r>
              <a:rPr lang="it-IT" sz="2600" dirty="0" err="1" smtClean="0"/>
              <a:t>význam</a:t>
            </a:r>
            <a:r>
              <a:rPr lang="it-IT" sz="2600" dirty="0" smtClean="0"/>
              <a:t> pro </a:t>
            </a:r>
            <a:r>
              <a:rPr lang="it-IT" sz="2600" dirty="0" err="1" smtClean="0"/>
              <a:t>rozvoj</a:t>
            </a:r>
            <a:r>
              <a:rPr lang="it-IT" sz="2600" dirty="0" smtClean="0"/>
              <a:t> </a:t>
            </a:r>
            <a:r>
              <a:rPr lang="it-IT" sz="2600" dirty="0" err="1" smtClean="0"/>
              <a:t>literatury</a:t>
            </a:r>
            <a:r>
              <a:rPr lang="it-IT" sz="2600" dirty="0" smtClean="0"/>
              <a:t>, od r. 1962 </a:t>
            </a:r>
            <a:r>
              <a:rPr lang="it-IT" sz="2600" dirty="0" err="1" smtClean="0">
                <a:cs typeface="Tahoma" pitchFamily="34"/>
              </a:rPr>
              <a:t>přestává</a:t>
            </a:r>
            <a:r>
              <a:rPr lang="it-IT" sz="2600" dirty="0" smtClean="0">
                <a:cs typeface="Tahoma" pitchFamily="34"/>
              </a:rPr>
              <a:t> </a:t>
            </a:r>
            <a:r>
              <a:rPr lang="it-IT" sz="2600" dirty="0" err="1" smtClean="0">
                <a:cs typeface="Tahoma" pitchFamily="34"/>
              </a:rPr>
              <a:t>být</a:t>
            </a:r>
            <a:r>
              <a:rPr lang="it-IT" sz="2600" dirty="0" smtClean="0">
                <a:cs typeface="Tahoma" pitchFamily="34"/>
              </a:rPr>
              <a:t> </a:t>
            </a:r>
            <a:r>
              <a:rPr lang="it-IT" sz="2600" dirty="0" err="1" smtClean="0">
                <a:cs typeface="Tahoma" pitchFamily="34"/>
              </a:rPr>
              <a:t>kathareusa</a:t>
            </a:r>
            <a:r>
              <a:rPr lang="it-IT" sz="2600" dirty="0" smtClean="0">
                <a:cs typeface="Tahoma" pitchFamily="34"/>
              </a:rPr>
              <a:t> </a:t>
            </a:r>
            <a:r>
              <a:rPr lang="it-IT" sz="2600" dirty="0" err="1" smtClean="0">
                <a:cs typeface="Tahoma" pitchFamily="34"/>
              </a:rPr>
              <a:t>podmínkou</a:t>
            </a:r>
            <a:r>
              <a:rPr lang="it-IT" sz="2600" dirty="0" smtClean="0">
                <a:cs typeface="Tahoma" pitchFamily="34"/>
              </a:rPr>
              <a:t> </a:t>
            </a:r>
            <a:r>
              <a:rPr lang="it-IT" sz="2600" dirty="0" err="1" smtClean="0">
                <a:cs typeface="Tahoma" pitchFamily="34"/>
              </a:rPr>
              <a:t>účasti</a:t>
            </a:r>
            <a:r>
              <a:rPr lang="it-IT" sz="2600" dirty="0" smtClean="0">
                <a:cs typeface="Tahoma" pitchFamily="34"/>
              </a:rPr>
              <a:t> v </a:t>
            </a:r>
            <a:r>
              <a:rPr lang="it-IT" sz="2600" dirty="0" err="1" smtClean="0">
                <a:cs typeface="Tahoma" pitchFamily="34"/>
              </a:rPr>
              <a:t>soutěži</a:t>
            </a:r>
            <a:r>
              <a:rPr lang="it-IT" sz="2600" dirty="0" smtClean="0">
                <a:cs typeface="Tahoma" pitchFamily="34"/>
              </a:rPr>
              <a:t>, </a:t>
            </a:r>
            <a:r>
              <a:rPr lang="it-IT" sz="2600" dirty="0" err="1" smtClean="0"/>
              <a:t>postupně</a:t>
            </a:r>
            <a:r>
              <a:rPr lang="it-IT" sz="2600" dirty="0" smtClean="0"/>
              <a:t> </a:t>
            </a:r>
            <a:r>
              <a:rPr lang="it-IT" sz="2600" u="sng" dirty="0" err="1" smtClean="0"/>
              <a:t>oceňována</a:t>
            </a:r>
            <a:r>
              <a:rPr lang="it-IT" sz="2600" u="sng" dirty="0" smtClean="0"/>
              <a:t> </a:t>
            </a:r>
            <a:r>
              <a:rPr lang="it-IT" sz="2600" u="sng" dirty="0" err="1" smtClean="0"/>
              <a:t>díla</a:t>
            </a:r>
            <a:r>
              <a:rPr lang="it-IT" sz="2600" u="sng" dirty="0" smtClean="0"/>
              <a:t> v </a:t>
            </a:r>
            <a:r>
              <a:rPr lang="it-IT" sz="2600" u="sng" dirty="0" err="1" smtClean="0"/>
              <a:t>dimotiki</a:t>
            </a:r>
            <a:r>
              <a:rPr lang="cs-CZ" sz="2600" u="sng" dirty="0" smtClean="0"/>
              <a:t>. </a:t>
            </a:r>
          </a:p>
          <a:p>
            <a:pPr marL="0" lvl="0" indent="0">
              <a:lnSpc>
                <a:spcPct val="120000"/>
              </a:lnSpc>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dirty="0" err="1"/>
              <a:t>Literární</a:t>
            </a:r>
            <a:r>
              <a:rPr lang="it-IT" dirty="0"/>
              <a:t> </a:t>
            </a:r>
            <a:r>
              <a:rPr lang="it-IT" dirty="0" err="1"/>
              <a:t>soutěže</a:t>
            </a:r>
            <a:r>
              <a:rPr lang="it-IT" dirty="0"/>
              <a:t> </a:t>
            </a:r>
            <a:r>
              <a:rPr lang="it-IT" dirty="0" err="1"/>
              <a:t>také</a:t>
            </a:r>
            <a:r>
              <a:rPr lang="it-IT" dirty="0"/>
              <a:t> </a:t>
            </a:r>
            <a:r>
              <a:rPr lang="it-IT" dirty="0" err="1"/>
              <a:t>objevují</a:t>
            </a:r>
            <a:r>
              <a:rPr lang="it-IT" dirty="0"/>
              <a:t> </a:t>
            </a:r>
            <a:r>
              <a:rPr lang="it-IT" u="sng" dirty="0" err="1"/>
              <a:t>nové</a:t>
            </a:r>
            <a:r>
              <a:rPr lang="it-IT" u="sng" dirty="0"/>
              <a:t> </a:t>
            </a:r>
            <a:r>
              <a:rPr lang="it-IT" u="sng" dirty="0" err="1"/>
              <a:t>talenty</a:t>
            </a:r>
            <a:r>
              <a:rPr lang="it-IT" u="sng" dirty="0" smtClean="0"/>
              <a:t>.</a:t>
            </a:r>
            <a:r>
              <a:rPr lang="cs-CZ" u="sng" dirty="0" smtClean="0"/>
              <a:t> </a:t>
            </a:r>
            <a:r>
              <a:rPr lang="it-IT" dirty="0" err="1" smtClean="0"/>
              <a:t>Mnozí</a:t>
            </a:r>
            <a:r>
              <a:rPr lang="it-IT" dirty="0" smtClean="0"/>
              <a:t> </a:t>
            </a:r>
            <a:r>
              <a:rPr lang="it-IT" dirty="0" err="1"/>
              <a:t>později</a:t>
            </a:r>
            <a:r>
              <a:rPr lang="it-IT" dirty="0"/>
              <a:t> </a:t>
            </a:r>
            <a:r>
              <a:rPr lang="it-IT" dirty="0" err="1"/>
              <a:t>uznávaní</a:t>
            </a:r>
            <a:r>
              <a:rPr lang="it-IT" dirty="0"/>
              <a:t> </a:t>
            </a:r>
            <a:r>
              <a:rPr lang="it-IT" dirty="0" err="1"/>
              <a:t>autoři</a:t>
            </a:r>
            <a:r>
              <a:rPr lang="it-IT" dirty="0"/>
              <a:t> se </a:t>
            </a:r>
            <a:r>
              <a:rPr lang="it-IT" dirty="0" err="1"/>
              <a:t>poprvé</a:t>
            </a:r>
            <a:r>
              <a:rPr lang="it-IT" dirty="0"/>
              <a:t> </a:t>
            </a:r>
            <a:r>
              <a:rPr lang="it-IT" dirty="0" err="1"/>
              <a:t>objevují</a:t>
            </a:r>
            <a:r>
              <a:rPr lang="it-IT" dirty="0"/>
              <a:t> </a:t>
            </a:r>
            <a:r>
              <a:rPr lang="it-IT" dirty="0" err="1"/>
              <a:t>právě</a:t>
            </a:r>
            <a:r>
              <a:rPr lang="it-IT" dirty="0"/>
              <a:t> </a:t>
            </a:r>
            <a:r>
              <a:rPr lang="it-IT" dirty="0" err="1"/>
              <a:t>při</a:t>
            </a:r>
            <a:r>
              <a:rPr lang="it-IT" dirty="0"/>
              <a:t> </a:t>
            </a:r>
            <a:r>
              <a:rPr lang="it-IT" dirty="0" err="1"/>
              <a:t>této</a:t>
            </a:r>
            <a:r>
              <a:rPr lang="it-IT" dirty="0"/>
              <a:t> </a:t>
            </a:r>
            <a:r>
              <a:rPr lang="it-IT" dirty="0" err="1"/>
              <a:t>příležitosti</a:t>
            </a:r>
            <a:r>
              <a:rPr lang="it-IT" dirty="0"/>
              <a:t> (</a:t>
            </a:r>
            <a:r>
              <a:rPr lang="el-GR" dirty="0"/>
              <a:t>Βιζυηνός</a:t>
            </a:r>
            <a:r>
              <a:rPr lang="it-IT" dirty="0"/>
              <a:t>, </a:t>
            </a:r>
            <a:r>
              <a:rPr lang="el-GR" dirty="0"/>
              <a:t>Παλαμάς</a:t>
            </a:r>
            <a:r>
              <a:rPr lang="it-IT" dirty="0"/>
              <a:t>).</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it-IT" sz="2600" u="sng" dirty="0" smtClean="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600" dirty="0" err="1" smtClean="0"/>
              <a:t>Jedním</a:t>
            </a:r>
            <a:r>
              <a:rPr lang="it-IT" sz="2600" dirty="0" smtClean="0"/>
              <a:t> z </a:t>
            </a:r>
            <a:r>
              <a:rPr lang="it-IT" sz="2600" dirty="0" err="1" smtClean="0"/>
              <a:t>nejvýznamnějších</a:t>
            </a:r>
            <a:r>
              <a:rPr lang="cs-CZ" sz="2600" dirty="0" smtClean="0"/>
              <a:t> </a:t>
            </a:r>
            <a:r>
              <a:rPr lang="cs-CZ" sz="2600" b="1" dirty="0" smtClean="0"/>
              <a:t>literárních</a:t>
            </a:r>
            <a:r>
              <a:rPr lang="it-IT" sz="2600" b="1" dirty="0" smtClean="0"/>
              <a:t> </a:t>
            </a:r>
            <a:r>
              <a:rPr lang="it-IT" sz="2600" b="1" dirty="0" err="1" smtClean="0"/>
              <a:t>kritiků</a:t>
            </a:r>
            <a:r>
              <a:rPr lang="it-IT" sz="2600" b="1" dirty="0" smtClean="0"/>
              <a:t> </a:t>
            </a:r>
            <a:r>
              <a:rPr lang="it-IT" sz="2600" dirty="0" err="1" smtClean="0"/>
              <a:t>této</a:t>
            </a:r>
            <a:r>
              <a:rPr lang="it-IT" sz="2600" dirty="0" smtClean="0"/>
              <a:t> </a:t>
            </a:r>
            <a:r>
              <a:rPr lang="it-IT" sz="2600" dirty="0" err="1" smtClean="0"/>
              <a:t>doby</a:t>
            </a:r>
            <a:r>
              <a:rPr lang="it-IT" sz="2600" dirty="0" smtClean="0"/>
              <a:t> je </a:t>
            </a:r>
            <a:r>
              <a:rPr lang="it-IT" sz="2600" b="1" dirty="0" err="1" smtClean="0"/>
              <a:t>Roidis</a:t>
            </a:r>
            <a:r>
              <a:rPr lang="it-IT" sz="2600" dirty="0" smtClean="0"/>
              <a:t> - </a:t>
            </a:r>
            <a:r>
              <a:rPr lang="it-IT" sz="2600" dirty="0" err="1" smtClean="0"/>
              <a:t>zastánce</a:t>
            </a:r>
            <a:r>
              <a:rPr lang="it-IT" sz="2600" dirty="0" smtClean="0"/>
              <a:t> </a:t>
            </a:r>
            <a:r>
              <a:rPr lang="it-IT" sz="2600" dirty="0" err="1" smtClean="0"/>
              <a:t>dimotikismu</a:t>
            </a:r>
            <a:endParaRPr lang="it-IT" sz="2600" dirty="0" smtClean="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600" dirty="0" err="1" smtClean="0"/>
              <a:t>Dalším</a:t>
            </a:r>
            <a:r>
              <a:rPr lang="it-IT" sz="2600" dirty="0" smtClean="0"/>
              <a:t> </a:t>
            </a:r>
            <a:r>
              <a:rPr lang="it-IT" sz="2600" dirty="0" err="1"/>
              <a:t>významným</a:t>
            </a:r>
            <a:r>
              <a:rPr lang="it-IT" sz="2600" dirty="0"/>
              <a:t> </a:t>
            </a:r>
            <a:r>
              <a:rPr lang="it-IT" sz="2600" dirty="0" err="1"/>
              <a:t>kritikem</a:t>
            </a:r>
            <a:r>
              <a:rPr lang="it-IT" sz="2600" dirty="0"/>
              <a:t> </a:t>
            </a:r>
            <a:r>
              <a:rPr lang="el-GR" sz="2600" b="1" dirty="0">
                <a:cs typeface="Times New Roman" pitchFamily="18"/>
              </a:rPr>
              <a:t>Κωνσταντίνος</a:t>
            </a:r>
            <a:r>
              <a:rPr lang="it-IT" sz="2600" b="1" dirty="0">
                <a:cs typeface="Times New Roman" pitchFamily="18"/>
              </a:rPr>
              <a:t> </a:t>
            </a:r>
            <a:r>
              <a:rPr lang="el-GR" sz="2600" b="1" dirty="0">
                <a:cs typeface="Times New Roman" pitchFamily="18"/>
              </a:rPr>
              <a:t>Ασώπιος</a:t>
            </a:r>
            <a:r>
              <a:rPr lang="cs-CZ" sz="2600" dirty="0">
                <a:cs typeface="Times New Roman" pitchFamily="18"/>
              </a:rPr>
              <a:t> (1785-1872)</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600" i="1" dirty="0"/>
              <a:t>         - </a:t>
            </a:r>
            <a:r>
              <a:rPr lang="el-GR" sz="2600" b="1" i="1" dirty="0"/>
              <a:t>Σούτσεια</a:t>
            </a:r>
            <a:r>
              <a:rPr lang="cs-CZ" sz="2600" i="1" dirty="0"/>
              <a:t> –</a:t>
            </a:r>
            <a:r>
              <a:rPr lang="cs-CZ" sz="2600" dirty="0"/>
              <a:t> systematická kritika díla </a:t>
            </a:r>
            <a:r>
              <a:rPr lang="cs-CZ" sz="2600" dirty="0" err="1"/>
              <a:t>Panajotise</a:t>
            </a:r>
            <a:r>
              <a:rPr lang="cs-CZ" sz="2600" dirty="0"/>
              <a:t> </a:t>
            </a:r>
            <a:r>
              <a:rPr lang="cs-CZ" sz="2600" dirty="0" err="1"/>
              <a:t>Sutsose</a:t>
            </a:r>
            <a:endParaRPr lang="cs-CZ" sz="2600"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600" dirty="0"/>
              <a:t>         - zabývá se nejen estetickou stránkou, ale podrobně i </a:t>
            </a:r>
            <a:r>
              <a:rPr lang="cs-CZ" sz="2600" dirty="0" smtClean="0"/>
              <a:t>otázkou </a:t>
            </a:r>
            <a:r>
              <a:rPr lang="cs-CZ" sz="2600" dirty="0"/>
              <a:t>jazyka:</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600" dirty="0"/>
              <a:t>         - </a:t>
            </a:r>
            <a:r>
              <a:rPr lang="it-IT" sz="2600" dirty="0" err="1"/>
              <a:t>podpora</a:t>
            </a:r>
            <a:r>
              <a:rPr lang="it-IT" sz="2600" dirty="0"/>
              <a:t> </a:t>
            </a:r>
            <a:r>
              <a:rPr lang="it-IT" sz="2600" dirty="0" err="1"/>
              <a:t>dimotikismu</a:t>
            </a:r>
            <a:r>
              <a:rPr lang="it-IT" sz="2600" dirty="0"/>
              <a:t>,</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it-IT" sz="2600" dirty="0"/>
              <a:t>         - </a:t>
            </a:r>
            <a:r>
              <a:rPr lang="it-IT" sz="2600" dirty="0" err="1"/>
              <a:t>oceňuje</a:t>
            </a:r>
            <a:r>
              <a:rPr lang="it-IT" sz="2600" dirty="0"/>
              <a:t> </a:t>
            </a:r>
            <a:r>
              <a:rPr lang="it-IT" sz="2600" dirty="0" err="1"/>
              <a:t>Christopulose</a:t>
            </a:r>
            <a:r>
              <a:rPr lang="it-IT" sz="2600" dirty="0"/>
              <a:t>, </a:t>
            </a:r>
            <a:r>
              <a:rPr lang="it-IT" sz="2600" dirty="0" err="1"/>
              <a:t>Vilarase</a:t>
            </a:r>
            <a:r>
              <a:rPr lang="it-IT" sz="2600" dirty="0"/>
              <a:t>, </a:t>
            </a:r>
            <a:r>
              <a:rPr lang="it-IT" sz="2600" dirty="0" err="1"/>
              <a:t>Solomose</a:t>
            </a:r>
            <a:r>
              <a:rPr lang="it-IT" sz="2600" dirty="0"/>
              <a:t> i </a:t>
            </a:r>
            <a:r>
              <a:rPr lang="it-IT" sz="2600" dirty="0" err="1"/>
              <a:t>Erotokrita</a:t>
            </a:r>
            <a:endParaRPr lang="it-IT" sz="2600"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600" dirty="0" smtClean="0"/>
              <a:t>         - </a:t>
            </a:r>
            <a:r>
              <a:rPr lang="it-IT" sz="2600" dirty="0" err="1" smtClean="0"/>
              <a:t>významně</a:t>
            </a:r>
            <a:r>
              <a:rPr lang="it-IT" sz="2600" dirty="0" smtClean="0"/>
              <a:t> </a:t>
            </a:r>
            <a:r>
              <a:rPr lang="it-IT" sz="2600" dirty="0" err="1"/>
              <a:t>tak</a:t>
            </a:r>
            <a:r>
              <a:rPr lang="it-IT" sz="2600" dirty="0"/>
              <a:t> </a:t>
            </a:r>
            <a:r>
              <a:rPr lang="it-IT" sz="2600" dirty="0" err="1"/>
              <a:t>ovlivňuje</a:t>
            </a:r>
            <a:r>
              <a:rPr lang="it-IT" sz="2600" dirty="0"/>
              <a:t> </a:t>
            </a:r>
            <a:r>
              <a:rPr lang="it-IT" sz="2600" dirty="0" err="1"/>
              <a:t>rozvoj</a:t>
            </a:r>
            <a:r>
              <a:rPr lang="it-IT" sz="2600" dirty="0"/>
              <a:t> </a:t>
            </a:r>
            <a:r>
              <a:rPr lang="it-IT" sz="2600" dirty="0" err="1"/>
              <a:t>novořecké</a:t>
            </a:r>
            <a:r>
              <a:rPr lang="it-IT" sz="2600" dirty="0"/>
              <a:t> </a:t>
            </a:r>
            <a:r>
              <a:rPr lang="it-IT" sz="2600" dirty="0" err="1"/>
              <a:t>kritiky</a:t>
            </a:r>
            <a:endParaRPr lang="it-IT" sz="2600" dirty="0"/>
          </a:p>
          <a:p>
            <a:pPr marL="0" indent="0">
              <a:buNone/>
            </a:pPr>
            <a:endParaRPr lang="el-GR" dirty="0"/>
          </a:p>
        </p:txBody>
      </p:sp>
    </p:spTree>
    <p:extLst>
      <p:ext uri="{BB962C8B-B14F-4D97-AF65-F5344CB8AC3E}">
        <p14:creationId xmlns:p14="http://schemas.microsoft.com/office/powerpoint/2010/main" val="26386531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900" b="1" dirty="0" err="1" smtClean="0"/>
              <a:t>Katharevusa</a:t>
            </a:r>
            <a:r>
              <a:rPr lang="cs-CZ" sz="3900" b="1" dirty="0" smtClean="0"/>
              <a:t> vs. </a:t>
            </a:r>
            <a:r>
              <a:rPr lang="cs-CZ" sz="3900" b="1" dirty="0" err="1" smtClean="0"/>
              <a:t>dimotiki</a:t>
            </a:r>
            <a:endParaRPr lang="el-GR" sz="3900" b="1" dirty="0"/>
          </a:p>
        </p:txBody>
      </p:sp>
      <p:sp>
        <p:nvSpPr>
          <p:cNvPr id="3" name="Zástupný symbol pro obsah 2"/>
          <p:cNvSpPr>
            <a:spLocks noGrp="1"/>
          </p:cNvSpPr>
          <p:nvPr>
            <p:ph idx="1"/>
          </p:nvPr>
        </p:nvSpPr>
        <p:spPr/>
        <p:txBody>
          <a:bodyPr>
            <a:normAutofit/>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cs typeface="Tahoma" pitchFamily="34"/>
              </a:rPr>
              <a:t>- </a:t>
            </a:r>
            <a:r>
              <a:rPr lang="en-US" dirty="0" err="1">
                <a:cs typeface="Tahoma" pitchFamily="34"/>
              </a:rPr>
              <a:t>odlišný</a:t>
            </a:r>
            <a:r>
              <a:rPr lang="en-US" dirty="0">
                <a:cs typeface="Tahoma" pitchFamily="34"/>
              </a:rPr>
              <a:t> </a:t>
            </a:r>
            <a:r>
              <a:rPr lang="en-US" dirty="0" err="1">
                <a:cs typeface="Tahoma" pitchFamily="34"/>
              </a:rPr>
              <a:t>přístup</a:t>
            </a:r>
            <a:r>
              <a:rPr lang="en-US" dirty="0">
                <a:cs typeface="Tahoma" pitchFamily="34"/>
              </a:rPr>
              <a:t> </a:t>
            </a:r>
            <a:r>
              <a:rPr lang="en-US" dirty="0" err="1">
                <a:cs typeface="Tahoma" pitchFamily="34"/>
              </a:rPr>
              <a:t>jónské</a:t>
            </a:r>
            <a:r>
              <a:rPr lang="en-US" dirty="0">
                <a:cs typeface="Tahoma" pitchFamily="34"/>
              </a:rPr>
              <a:t> a </a:t>
            </a:r>
            <a:r>
              <a:rPr lang="en-US" dirty="0" err="1">
                <a:cs typeface="Tahoma" pitchFamily="34"/>
              </a:rPr>
              <a:t>aténské</a:t>
            </a:r>
            <a:r>
              <a:rPr lang="en-US" dirty="0">
                <a:cs typeface="Tahoma" pitchFamily="34"/>
              </a:rPr>
              <a:t> </a:t>
            </a:r>
            <a:r>
              <a:rPr lang="en-US" dirty="0" err="1">
                <a:cs typeface="Tahoma" pitchFamily="34"/>
              </a:rPr>
              <a:t>školy</a:t>
            </a:r>
            <a:endParaRPr lang="en-US" dirty="0">
              <a:cs typeface="Tahoma" pitchFamily="34"/>
            </a:endParaRP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cs typeface="Tahoma" pitchFamily="34"/>
              </a:rPr>
              <a:t>- </a:t>
            </a:r>
            <a:r>
              <a:rPr lang="en-US" dirty="0" err="1">
                <a:cs typeface="Tahoma" pitchFamily="34"/>
              </a:rPr>
              <a:t>aténská</a:t>
            </a:r>
            <a:r>
              <a:rPr lang="en-US" dirty="0">
                <a:cs typeface="Tahoma" pitchFamily="34"/>
              </a:rPr>
              <a:t> </a:t>
            </a:r>
            <a:r>
              <a:rPr lang="en-US" dirty="0" err="1">
                <a:cs typeface="Tahoma" pitchFamily="34"/>
              </a:rPr>
              <a:t>škola</a:t>
            </a:r>
            <a:r>
              <a:rPr lang="en-US" dirty="0">
                <a:cs typeface="Tahoma" pitchFamily="34"/>
              </a:rPr>
              <a:t> – </a:t>
            </a:r>
            <a:r>
              <a:rPr lang="en-US" dirty="0" err="1">
                <a:cs typeface="Tahoma" pitchFamily="34"/>
              </a:rPr>
              <a:t>směřování</a:t>
            </a:r>
            <a:r>
              <a:rPr lang="en-US" dirty="0">
                <a:cs typeface="Tahoma" pitchFamily="34"/>
              </a:rPr>
              <a:t> k </a:t>
            </a:r>
            <a:r>
              <a:rPr lang="en-US" dirty="0" err="1">
                <a:cs typeface="Tahoma" pitchFamily="34"/>
              </a:rPr>
              <a:t>stále</a:t>
            </a:r>
            <a:r>
              <a:rPr lang="en-US" dirty="0">
                <a:cs typeface="Tahoma" pitchFamily="34"/>
              </a:rPr>
              <a:t> </a:t>
            </a:r>
            <a:r>
              <a:rPr lang="en-US" dirty="0" err="1">
                <a:cs typeface="Tahoma" pitchFamily="34"/>
              </a:rPr>
              <a:t>intenzivnějšímu</a:t>
            </a:r>
            <a:r>
              <a:rPr lang="en-US" dirty="0">
                <a:cs typeface="Tahoma" pitchFamily="34"/>
              </a:rPr>
              <a:t> </a:t>
            </a:r>
            <a:r>
              <a:rPr lang="en-US" dirty="0" err="1">
                <a:cs typeface="Tahoma" pitchFamily="34"/>
              </a:rPr>
              <a:t>archaismu</a:t>
            </a:r>
            <a:endParaRPr lang="en-US" dirty="0">
              <a:cs typeface="Tahoma" pitchFamily="34"/>
            </a:endParaRP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a:cs typeface="Tahoma" pitchFamily="34"/>
              </a:rPr>
              <a:t>- </a:t>
            </a:r>
            <a:r>
              <a:rPr lang="en-US" dirty="0" err="1">
                <a:cs typeface="Tahoma" pitchFamily="34"/>
              </a:rPr>
              <a:t>vliv</a:t>
            </a:r>
            <a:r>
              <a:rPr lang="en-US" dirty="0">
                <a:cs typeface="Tahoma" pitchFamily="34"/>
              </a:rPr>
              <a:t> </a:t>
            </a:r>
            <a:r>
              <a:rPr lang="en-US" dirty="0" err="1">
                <a:cs typeface="Tahoma" pitchFamily="34"/>
              </a:rPr>
              <a:t>literárních</a:t>
            </a:r>
            <a:r>
              <a:rPr lang="en-US" dirty="0">
                <a:cs typeface="Tahoma" pitchFamily="34"/>
              </a:rPr>
              <a:t> </a:t>
            </a:r>
            <a:r>
              <a:rPr lang="en-US" dirty="0" err="1">
                <a:cs typeface="Tahoma" pitchFamily="34"/>
              </a:rPr>
              <a:t>soutěží</a:t>
            </a:r>
            <a:endParaRPr lang="en-US" dirty="0">
              <a:cs typeface="Tahoma" pitchFamily="34"/>
            </a:endParaRPr>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US" dirty="0" err="1" smtClean="0">
                <a:cs typeface="Tahoma" pitchFamily="34"/>
              </a:rPr>
              <a:t>postupně</a:t>
            </a:r>
            <a:r>
              <a:rPr lang="en-US" dirty="0" smtClean="0">
                <a:cs typeface="Tahoma" pitchFamily="34"/>
              </a:rPr>
              <a:t> </a:t>
            </a:r>
            <a:r>
              <a:rPr lang="en-US" dirty="0" err="1">
                <a:cs typeface="Tahoma" pitchFamily="34"/>
              </a:rPr>
              <a:t>hledání</a:t>
            </a:r>
            <a:r>
              <a:rPr lang="en-US" dirty="0">
                <a:cs typeface="Tahoma" pitchFamily="34"/>
              </a:rPr>
              <a:t> </a:t>
            </a:r>
            <a:r>
              <a:rPr lang="en-US" dirty="0" err="1">
                <a:cs typeface="Tahoma" pitchFamily="34"/>
              </a:rPr>
              <a:t>argumentů</a:t>
            </a:r>
            <a:r>
              <a:rPr lang="en-US" dirty="0">
                <a:cs typeface="Tahoma" pitchFamily="34"/>
              </a:rPr>
              <a:t> </a:t>
            </a:r>
            <a:r>
              <a:rPr lang="en-US" dirty="0" err="1">
                <a:cs typeface="Tahoma" pitchFamily="34"/>
              </a:rPr>
              <a:t>na</a:t>
            </a:r>
            <a:r>
              <a:rPr lang="en-US" dirty="0">
                <a:cs typeface="Tahoma" pitchFamily="34"/>
              </a:rPr>
              <a:t> </a:t>
            </a:r>
            <a:r>
              <a:rPr lang="en-US" dirty="0" err="1">
                <a:cs typeface="Tahoma" pitchFamily="34"/>
              </a:rPr>
              <a:t>podporu</a:t>
            </a:r>
            <a:r>
              <a:rPr lang="en-US" dirty="0">
                <a:cs typeface="Tahoma" pitchFamily="34"/>
              </a:rPr>
              <a:t> </a:t>
            </a:r>
            <a:r>
              <a:rPr lang="en-US" dirty="0" err="1">
                <a:cs typeface="Tahoma" pitchFamily="34"/>
              </a:rPr>
              <a:t>dimotiki</a:t>
            </a:r>
            <a:r>
              <a:rPr lang="en-US" dirty="0">
                <a:cs typeface="Tahoma" pitchFamily="34"/>
              </a:rPr>
              <a:t> (</a:t>
            </a:r>
            <a:r>
              <a:rPr lang="en-US" dirty="0" err="1">
                <a:cs typeface="Tahoma" pitchFamily="34"/>
              </a:rPr>
              <a:t>živý</a:t>
            </a:r>
            <a:r>
              <a:rPr lang="en-US" dirty="0">
                <a:cs typeface="Tahoma" pitchFamily="34"/>
              </a:rPr>
              <a:t> </a:t>
            </a:r>
            <a:r>
              <a:rPr lang="en-US" dirty="0" err="1">
                <a:cs typeface="Tahoma" pitchFamily="34"/>
              </a:rPr>
              <a:t>jazyk</a:t>
            </a:r>
            <a:r>
              <a:rPr lang="en-US" dirty="0" smtClean="0">
                <a:cs typeface="Tahoma" pitchFamily="34"/>
              </a:rPr>
              <a:t>)</a:t>
            </a:r>
            <a:endParaRPr lang="cs-CZ" dirty="0" smtClean="0">
              <a:cs typeface="Tahoma" pitchFamily="34"/>
            </a:endParaRPr>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dirty="0" smtClean="0">
                <a:cs typeface="Tahoma" pitchFamily="34"/>
              </a:rPr>
              <a:t>Ke konci 70. let: konzervativní </a:t>
            </a:r>
            <a:r>
              <a:rPr lang="cs-CZ" dirty="0" err="1" smtClean="0">
                <a:cs typeface="Tahoma" pitchFamily="34"/>
              </a:rPr>
              <a:t>katharevusa</a:t>
            </a:r>
            <a:r>
              <a:rPr lang="cs-CZ" dirty="0" smtClean="0">
                <a:cs typeface="Tahoma" pitchFamily="34"/>
              </a:rPr>
              <a:t>, rétorická poezie → nutnost změny</a:t>
            </a:r>
            <a:endParaRPr lang="en-US" dirty="0">
              <a:cs typeface="Tahoma" pitchFamily="34"/>
            </a:endParaRPr>
          </a:p>
          <a:p>
            <a:pPr marL="0" indent="0">
              <a:buNone/>
            </a:pPr>
            <a:endParaRPr lang="el-GR" dirty="0"/>
          </a:p>
        </p:txBody>
      </p:sp>
    </p:spTree>
    <p:extLst>
      <p:ext uri="{BB962C8B-B14F-4D97-AF65-F5344CB8AC3E}">
        <p14:creationId xmlns:p14="http://schemas.microsoft.com/office/powerpoint/2010/main" val="10877986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smtClean="0"/>
              <a:t>Generace r. 1880 - </a:t>
            </a:r>
            <a:r>
              <a:rPr lang="cs-CZ" sz="3600" b="1" dirty="0" err="1" smtClean="0"/>
              <a:t>d</a:t>
            </a:r>
            <a:r>
              <a:rPr lang="cs-CZ" sz="3900" b="1" dirty="0" err="1" smtClean="0"/>
              <a:t>imotikismus</a:t>
            </a:r>
            <a:endParaRPr lang="el-GR" sz="3900" b="1" dirty="0"/>
          </a:p>
        </p:txBody>
      </p:sp>
      <p:sp>
        <p:nvSpPr>
          <p:cNvPr id="3" name="Zástupný symbol pro obsah 2"/>
          <p:cNvSpPr>
            <a:spLocks noGrp="1"/>
          </p:cNvSpPr>
          <p:nvPr>
            <p:ph idx="1"/>
          </p:nvPr>
        </p:nvSpPr>
        <p:spPr/>
        <p:txBody>
          <a:bodyPr>
            <a:noAutofit/>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b="1" u="sng" dirty="0" smtClean="0"/>
              <a:t>- Historické souvislosti: </a:t>
            </a:r>
            <a:r>
              <a:rPr lang="cs-CZ" sz="2200" b="1" u="sng" dirty="0" err="1" smtClean="0"/>
              <a:t>Thessálie</a:t>
            </a:r>
            <a:r>
              <a:rPr lang="cs-CZ" sz="2200" b="1" u="sng" dirty="0" smtClean="0"/>
              <a:t>, Velká myšlenka</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b="1" u="sng" dirty="0" smtClean="0"/>
              <a:t>- </a:t>
            </a:r>
            <a:r>
              <a:rPr lang="cs-CZ" sz="2200" b="1" u="sng" dirty="0"/>
              <a:t>M</a:t>
            </a:r>
            <a:r>
              <a:rPr lang="cs-CZ" sz="2200" b="1" u="sng" dirty="0" smtClean="0"/>
              <a:t>ezníkem </a:t>
            </a:r>
            <a:r>
              <a:rPr lang="cs-CZ" sz="2200" b="1" u="sng" dirty="0"/>
              <a:t>r. 1888 – </a:t>
            </a:r>
            <a:r>
              <a:rPr lang="cs-CZ" sz="2200" b="1" i="1" u="sng" dirty="0" err="1"/>
              <a:t>Το</a:t>
            </a:r>
            <a:r>
              <a:rPr lang="cs-CZ" sz="2200" b="1" i="1" u="sng" dirty="0"/>
              <a:t> τα</a:t>
            </a:r>
            <a:r>
              <a:rPr lang="cs-CZ" sz="2200" b="1" i="1" u="sng" dirty="0" err="1"/>
              <a:t>ξίδι</a:t>
            </a:r>
            <a:r>
              <a:rPr lang="cs-CZ" sz="2200" b="1" i="1" u="sng" dirty="0"/>
              <a:t> </a:t>
            </a:r>
            <a:r>
              <a:rPr lang="cs-CZ" sz="2200" b="1" i="1" u="sng" dirty="0" err="1"/>
              <a:t>μου</a:t>
            </a:r>
            <a:endParaRPr lang="cs-CZ" sz="2200" b="1" i="1" u="sng"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autor: </a:t>
            </a:r>
            <a:r>
              <a:rPr lang="cs-CZ" sz="2200" b="1" dirty="0" err="1"/>
              <a:t>Γιάννης</a:t>
            </a:r>
            <a:r>
              <a:rPr lang="cs-CZ" sz="2200" b="1" dirty="0"/>
              <a:t> </a:t>
            </a:r>
            <a:r>
              <a:rPr lang="cs-CZ" sz="2200" b="1" dirty="0" err="1"/>
              <a:t>Ψυχάρης</a:t>
            </a:r>
            <a:endParaRPr lang="cs-CZ" sz="2200" b="1"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studium filologie v zahraničí, profesorem na Škole živých východních jazyků (</a:t>
            </a:r>
            <a:r>
              <a:rPr lang="cs-CZ" sz="2200" dirty="0" err="1"/>
              <a:t>École</a:t>
            </a:r>
            <a:r>
              <a:rPr lang="cs-CZ" sz="2200" dirty="0"/>
              <a:t> des </a:t>
            </a:r>
            <a:r>
              <a:rPr lang="cs-CZ" sz="2200" dirty="0" err="1"/>
              <a:t>langues</a:t>
            </a:r>
            <a:r>
              <a:rPr lang="cs-CZ" sz="2200" dirty="0"/>
              <a:t> </a:t>
            </a:r>
            <a:r>
              <a:rPr lang="cs-CZ" sz="2200" dirty="0" err="1"/>
              <a:t>orientales</a:t>
            </a:r>
            <a:r>
              <a:rPr lang="cs-CZ" sz="2200" dirty="0"/>
              <a:t> </a:t>
            </a:r>
            <a:r>
              <a:rPr lang="cs-CZ" sz="2200" dirty="0" err="1"/>
              <a:t>vivantes</a:t>
            </a:r>
            <a:r>
              <a:rPr lang="cs-CZ" sz="2200" dirty="0"/>
              <a:t>)</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zájem o otázku mluvené podoby jazyka - </a:t>
            </a:r>
            <a:r>
              <a:rPr lang="cs-CZ" sz="2200" dirty="0" err="1"/>
              <a:t>dimotiki</a:t>
            </a:r>
            <a:endParaRPr lang="cs-CZ" sz="2200" dirty="0"/>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smtClean="0"/>
              <a:t>zasazuje </a:t>
            </a:r>
            <a:r>
              <a:rPr lang="cs-CZ" sz="2200" dirty="0"/>
              <a:t>se o užití </a:t>
            </a:r>
            <a:r>
              <a:rPr lang="cs-CZ" sz="2200" dirty="0" err="1"/>
              <a:t>dimotiki</a:t>
            </a:r>
            <a:r>
              <a:rPr lang="cs-CZ" sz="2200" dirty="0"/>
              <a:t> v </a:t>
            </a:r>
            <a:r>
              <a:rPr lang="cs-CZ" sz="2200" dirty="0" smtClean="0"/>
              <a:t>próze</a:t>
            </a:r>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j</a:t>
            </a:r>
            <a:r>
              <a:rPr lang="cs-CZ" sz="2200" dirty="0" smtClean="0"/>
              <a:t>azykový extremismus</a:t>
            </a:r>
            <a:endParaRPr lang="cs-CZ" sz="2200" dirty="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své názory uplatňuje v díle </a:t>
            </a:r>
            <a:r>
              <a:rPr lang="cs-CZ" sz="2200" b="1" i="1" dirty="0"/>
              <a:t>Moje cesta</a:t>
            </a:r>
            <a:r>
              <a:rPr lang="cs-CZ" sz="2200" dirty="0"/>
              <a:t>, vydání znamenalo zásadní obrat ve vývoji prózy a </a:t>
            </a:r>
            <a:r>
              <a:rPr lang="cs-CZ" sz="2200" b="1" dirty="0"/>
              <a:t>začátek </a:t>
            </a:r>
            <a:r>
              <a:rPr lang="cs-CZ" sz="2200" b="1" dirty="0" err="1"/>
              <a:t>dimotikistického</a:t>
            </a:r>
            <a:r>
              <a:rPr lang="cs-CZ" sz="2200" b="1" dirty="0"/>
              <a:t> </a:t>
            </a:r>
            <a:r>
              <a:rPr lang="cs-CZ" sz="2200" b="1" dirty="0" smtClean="0"/>
              <a:t>hnutí</a:t>
            </a:r>
            <a:endParaRPr lang="cs-CZ" sz="2200" b="1" dirty="0"/>
          </a:p>
        </p:txBody>
      </p:sp>
    </p:spTree>
    <p:extLst>
      <p:ext uri="{BB962C8B-B14F-4D97-AF65-F5344CB8AC3E}">
        <p14:creationId xmlns:p14="http://schemas.microsoft.com/office/powerpoint/2010/main" val="16377397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el-GR" sz="3600" b="1" dirty="0" smtClean="0"/>
              <a:t>Γιάννης Ψυχάρης: </a:t>
            </a:r>
            <a:r>
              <a:rPr lang="cs-CZ" sz="3900" b="1" dirty="0" smtClean="0"/>
              <a:t>To </a:t>
            </a:r>
            <a:r>
              <a:rPr lang="el-GR" sz="3900" b="1" dirty="0" smtClean="0"/>
              <a:t>ταξίδι μου (1888)</a:t>
            </a:r>
            <a:endParaRPr lang="el-GR" sz="3900" b="1" dirty="0"/>
          </a:p>
        </p:txBody>
      </p:sp>
      <p:sp>
        <p:nvSpPr>
          <p:cNvPr id="3" name="Zástupný symbol pro obsah 2"/>
          <p:cNvSpPr>
            <a:spLocks noGrp="1"/>
          </p:cNvSpPr>
          <p:nvPr>
            <p:ph idx="1"/>
          </p:nvPr>
        </p:nvSpPr>
        <p:spPr/>
        <p:txBody>
          <a:bodyPr>
            <a:noAutofit/>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b="1" dirty="0"/>
              <a:t>- fiktivní cestopis</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návštěva míst a památek spojena s jazykovou otázkou</a:t>
            </a:r>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smtClean="0"/>
              <a:t>cílem </a:t>
            </a:r>
            <a:r>
              <a:rPr lang="cs-CZ" sz="2200" dirty="0"/>
              <a:t>pomocí poutavého vyprávění prosadit své názory </a:t>
            </a:r>
            <a:endParaRPr lang="el-GR" sz="2200" dirty="0" smtClean="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 </a:t>
            </a:r>
            <a:r>
              <a:rPr lang="el-GR" sz="2200" dirty="0" smtClean="0"/>
              <a:t>  </a:t>
            </a:r>
            <a:r>
              <a:rPr lang="cs-CZ" sz="2200" dirty="0" smtClean="0"/>
              <a:t>na </a:t>
            </a:r>
            <a:r>
              <a:rPr lang="cs-CZ" sz="2200" dirty="0"/>
              <a:t>otázku jazyka (literát a lingvista)</a:t>
            </a:r>
          </a:p>
          <a:p>
            <a:pPr lvl="0">
              <a:buFontTx/>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smtClean="0"/>
              <a:t>jazyk</a:t>
            </a:r>
            <a:r>
              <a:rPr lang="cs-CZ" sz="2200" dirty="0"/>
              <a:t>: </a:t>
            </a:r>
            <a:r>
              <a:rPr lang="cs-CZ" sz="2200" dirty="0" err="1"/>
              <a:t>atén</a:t>
            </a:r>
            <a:r>
              <a:rPr lang="cs-CZ" sz="2200" dirty="0"/>
              <a:t>. a </a:t>
            </a:r>
            <a:r>
              <a:rPr lang="cs-CZ" sz="2200" dirty="0" err="1"/>
              <a:t>konstantinopol</a:t>
            </a:r>
            <a:r>
              <a:rPr lang="cs-CZ" sz="2200" dirty="0"/>
              <a:t>. mluva, všem dobře </a:t>
            </a:r>
            <a:endParaRPr lang="el-GR" sz="2200" dirty="0" smtClean="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200" dirty="0"/>
              <a:t> </a:t>
            </a:r>
            <a:r>
              <a:rPr lang="el-GR" sz="2200" dirty="0" smtClean="0"/>
              <a:t>  </a:t>
            </a:r>
            <a:r>
              <a:rPr lang="cs-CZ" sz="2200" dirty="0" smtClean="0"/>
              <a:t>srozumitelná</a:t>
            </a:r>
            <a:endParaRPr lang="cs-CZ" sz="2200" dirty="0"/>
          </a:p>
        </p:txBody>
      </p:sp>
      <p:pic>
        <p:nvPicPr>
          <p:cNvPr id="4" name="Obrázek 3">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7856141" y="1825625"/>
            <a:ext cx="3581340" cy="4472683"/>
          </a:xfrm>
          <a:prstGeom prst="rect">
            <a:avLst/>
          </a:prstGeom>
          <a:noFill/>
          <a:ln>
            <a:noFill/>
          </a:ln>
        </p:spPr>
      </p:pic>
    </p:spTree>
    <p:extLst>
      <p:ext uri="{BB962C8B-B14F-4D97-AF65-F5344CB8AC3E}">
        <p14:creationId xmlns:p14="http://schemas.microsoft.com/office/powerpoint/2010/main" val="5634363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err="1" smtClean="0"/>
              <a:t>Psycharisův</a:t>
            </a:r>
            <a:r>
              <a:rPr lang="cs-CZ" sz="3600" b="1" dirty="0" smtClean="0"/>
              <a:t> pohled na jazyk</a:t>
            </a:r>
            <a:endParaRPr lang="el-GR" sz="3900" b="1" dirty="0"/>
          </a:p>
        </p:txBody>
      </p:sp>
      <p:sp>
        <p:nvSpPr>
          <p:cNvPr id="3" name="Zástupný symbol pro obsah 2"/>
          <p:cNvSpPr>
            <a:spLocks noGrp="1"/>
          </p:cNvSpPr>
          <p:nvPr>
            <p:ph idx="1"/>
          </p:nvPr>
        </p:nvSpPr>
        <p:spPr/>
        <p:txBody>
          <a:bodyPr>
            <a:noAutofit/>
          </a:bodyPr>
          <a:lstStyle/>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b="1" dirty="0"/>
              <a:t>Vychází z názorů tzv. mladogramatické školy:</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jazyk je přirozený jev, který je možno vědecky zkoumat</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charakter jazyka je dán historickými změnami (vývoj jazyka tedy není náhodný, ale má své zákonitosti)</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u="sng" dirty="0"/>
              <a:t>- změny jazyka jsou přirozené a týkají se všech živých jazyků</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hlavní příčinou změn jsou především </a:t>
            </a:r>
            <a:r>
              <a:rPr lang="cs-CZ" sz="2200" u="sng" dirty="0"/>
              <a:t>fonetické zákony</a:t>
            </a:r>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cs-CZ" sz="2200" dirty="0"/>
              <a:t>- vědecká analýza se uskutečňuje pomocí srovnávací metody, a to ze synchronního (mezi současnými dialekty) i </a:t>
            </a:r>
            <a:r>
              <a:rPr lang="cs-CZ" sz="2200" dirty="0" err="1"/>
              <a:t>diachrnonního</a:t>
            </a:r>
            <a:r>
              <a:rPr lang="cs-CZ" sz="2200" dirty="0"/>
              <a:t> hlediska (mezi jednotlivými historickými obdobími</a:t>
            </a:r>
            <a:r>
              <a:rPr lang="cs-CZ" sz="2200" dirty="0" smtClean="0"/>
              <a:t>)</a:t>
            </a:r>
            <a:endParaRPr lang="cs-CZ" sz="2200" dirty="0"/>
          </a:p>
        </p:txBody>
      </p:sp>
    </p:spTree>
    <p:extLst>
      <p:ext uri="{BB962C8B-B14F-4D97-AF65-F5344CB8AC3E}">
        <p14:creationId xmlns:p14="http://schemas.microsoft.com/office/powerpoint/2010/main" val="3772482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smtClean="0"/>
              <a:t/>
            </a:r>
            <a:br>
              <a:rPr lang="cs-CZ" sz="3600" b="1" dirty="0" smtClean="0"/>
            </a:br>
            <a:r>
              <a:rPr lang="cs-CZ" sz="3600" b="1" dirty="0" err="1" smtClean="0"/>
              <a:t>Psycharisův</a:t>
            </a:r>
            <a:r>
              <a:rPr lang="cs-CZ" sz="3600" b="1" dirty="0" smtClean="0"/>
              <a:t> pohled na jazyk</a:t>
            </a:r>
            <a:endParaRPr lang="el-GR" sz="3900" b="1" dirty="0"/>
          </a:p>
        </p:txBody>
      </p:sp>
      <p:sp>
        <p:nvSpPr>
          <p:cNvPr id="3" name="Zástupný symbol pro obsah 2"/>
          <p:cNvSpPr>
            <a:spLocks noGrp="1"/>
          </p:cNvSpPr>
          <p:nvPr>
            <p:ph idx="1"/>
          </p:nvPr>
        </p:nvSpPr>
        <p:spPr/>
        <p:txBody>
          <a:bodyPr>
            <a:noAutofit/>
          </a:bodyPr>
          <a:lstStyle/>
          <a:p>
            <a:pPr lvl="0"/>
            <a:endParaRPr lang="el-GR" sz="2000" dirty="0" smtClean="0"/>
          </a:p>
          <a:p>
            <a:pPr marL="0" lvl="0" indent="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l-GR" sz="2000" dirty="0" smtClean="0"/>
              <a:t>1) </a:t>
            </a:r>
            <a:r>
              <a:rPr lang="cs-CZ" sz="2000" dirty="0"/>
              <a:t>S</a:t>
            </a:r>
            <a:r>
              <a:rPr lang="cs-CZ" sz="2000" dirty="0" smtClean="0"/>
              <a:t>pisovný </a:t>
            </a:r>
            <a:r>
              <a:rPr lang="cs-CZ" sz="2000" dirty="0"/>
              <a:t>jazyk je nutné budovat na živém jazyce (</a:t>
            </a:r>
            <a:r>
              <a:rPr lang="cs-CZ" sz="2000" dirty="0" err="1"/>
              <a:t>katharevusa</a:t>
            </a:r>
            <a:r>
              <a:rPr lang="cs-CZ" sz="2000" dirty="0"/>
              <a:t> je jazyk </a:t>
            </a:r>
            <a:r>
              <a:rPr lang="cs-CZ" sz="2000" dirty="0" smtClean="0"/>
              <a:t>umělý</a:t>
            </a:r>
            <a:r>
              <a:rPr lang="el-GR" sz="2000" dirty="0" smtClean="0"/>
              <a:t>, </a:t>
            </a:r>
            <a:r>
              <a:rPr lang="cs-CZ" sz="2000" dirty="0" smtClean="0"/>
              <a:t>fonetika): </a:t>
            </a:r>
            <a:endParaRPr lang="cs-CZ" sz="2000" dirty="0"/>
          </a:p>
          <a:p>
            <a:pPr marL="0" lvl="0" indent="0">
              <a:buNone/>
            </a:pPr>
            <a:r>
              <a:rPr lang="cs-CZ" sz="2000" dirty="0" smtClean="0"/>
              <a:t>Slovní </a:t>
            </a:r>
            <a:r>
              <a:rPr lang="cs-CZ" sz="2000" dirty="0"/>
              <a:t>zásobu </a:t>
            </a:r>
            <a:r>
              <a:rPr lang="cs-CZ" sz="2000" dirty="0" err="1"/>
              <a:t>katharevusy</a:t>
            </a:r>
            <a:r>
              <a:rPr lang="cs-CZ" sz="2000" dirty="0"/>
              <a:t> </a:t>
            </a:r>
            <a:r>
              <a:rPr lang="cs-CZ" sz="2000" dirty="0" err="1"/>
              <a:t>Psycharis</a:t>
            </a:r>
            <a:r>
              <a:rPr lang="cs-CZ" sz="2000" dirty="0"/>
              <a:t> přizpůsobuje novořeckému fonetickému a morfologickému systému:</a:t>
            </a:r>
          </a:p>
          <a:p>
            <a:pPr marL="0" lvl="0" indent="0">
              <a:buNone/>
            </a:pPr>
            <a:r>
              <a:rPr lang="cs-CZ" sz="2000" i="1" dirty="0" err="1" smtClean="0"/>
              <a:t>εφκολί</a:t>
            </a:r>
            <a:r>
              <a:rPr lang="cs-CZ" sz="2000" i="1" dirty="0" smtClean="0"/>
              <a:t>α</a:t>
            </a:r>
            <a:r>
              <a:rPr lang="cs-CZ" sz="2000" i="1" dirty="0"/>
              <a:t>, αρφάβητο (αδερφός), </a:t>
            </a:r>
            <a:r>
              <a:rPr lang="cs-CZ" sz="2000" i="1" dirty="0" smtClean="0"/>
              <a:t>συφέρο</a:t>
            </a:r>
            <a:r>
              <a:rPr lang="el-GR" sz="2000" i="1" dirty="0" smtClean="0"/>
              <a:t> </a:t>
            </a:r>
            <a:r>
              <a:rPr lang="cs-CZ" sz="2000" i="1" dirty="0" smtClean="0"/>
              <a:t>x </a:t>
            </a:r>
            <a:r>
              <a:rPr lang="el-GR" sz="2000" i="1" dirty="0" smtClean="0"/>
              <a:t>συμφέρον</a:t>
            </a:r>
            <a:endParaRPr lang="cs-CZ" sz="2000" i="1" dirty="0"/>
          </a:p>
          <a:p>
            <a:pPr marL="0" lvl="0" indent="0">
              <a:buNone/>
            </a:pPr>
            <a:r>
              <a:rPr lang="el-GR" sz="2000" i="1" dirty="0" smtClean="0"/>
              <a:t>κ</a:t>
            </a:r>
            <a:r>
              <a:rPr lang="cs-CZ" sz="2000" i="1" dirty="0" smtClean="0"/>
              <a:t>λα</a:t>
            </a:r>
            <a:r>
              <a:rPr lang="cs-CZ" sz="2000" i="1" dirty="0" err="1" smtClean="0"/>
              <a:t>σικάδ</a:t>
            </a:r>
            <a:r>
              <a:rPr lang="el-GR" sz="2000" i="1" dirty="0" smtClean="0"/>
              <a:t>α</a:t>
            </a:r>
            <a:endParaRPr lang="cs-CZ" sz="2000" i="1" dirty="0" smtClean="0"/>
          </a:p>
          <a:p>
            <a:pPr marL="0" lvl="0" indent="0">
              <a:buNone/>
            </a:pPr>
            <a:endParaRPr lang="cs-CZ" sz="2000" dirty="0"/>
          </a:p>
          <a:p>
            <a:pPr marL="0" lvl="0" indent="0">
              <a:buNone/>
            </a:pPr>
            <a:r>
              <a:rPr lang="cs-CZ" sz="2000" dirty="0" smtClean="0"/>
              <a:t>2) S</a:t>
            </a:r>
            <a:r>
              <a:rPr lang="cs-CZ" sz="2200" dirty="0" smtClean="0"/>
              <a:t>pojení </a:t>
            </a:r>
            <a:r>
              <a:rPr lang="cs-CZ" sz="2200" dirty="0"/>
              <a:t>jazykové otázky s politikou – zastánce Velké </a:t>
            </a:r>
            <a:r>
              <a:rPr lang="cs-CZ" sz="2200" dirty="0" smtClean="0"/>
              <a:t>myšlenky:</a:t>
            </a:r>
          </a:p>
          <a:p>
            <a:pPr marL="0" indent="0">
              <a:buNone/>
            </a:pPr>
            <a:r>
              <a:rPr lang="cs-CZ" sz="2400" i="1" dirty="0"/>
              <a:t>Jazyk a vlast jsou totéž... aby se národ stal národem, je třeba dvou věcí: rozšíření hranic a vytvoření vlastní literatury</a:t>
            </a:r>
          </a:p>
          <a:p>
            <a:pPr marL="0" lvl="0" indent="0">
              <a:buNone/>
            </a:pPr>
            <a:endParaRPr lang="cs-CZ" sz="2200" dirty="0"/>
          </a:p>
        </p:txBody>
      </p:sp>
    </p:spTree>
    <p:extLst>
      <p:ext uri="{BB962C8B-B14F-4D97-AF65-F5344CB8AC3E}">
        <p14:creationId xmlns:p14="http://schemas.microsoft.com/office/powerpoint/2010/main" val="397752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TotalTime>
  <Words>6020</Words>
  <Application>Microsoft Office PowerPoint</Application>
  <PresentationFormat>Širokoúhlá obrazovka</PresentationFormat>
  <Paragraphs>766</Paragraphs>
  <Slides>106</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106</vt:i4>
      </vt:variant>
    </vt:vector>
  </HeadingPairs>
  <TitlesOfParts>
    <vt:vector size="115" baseType="lpstr">
      <vt:lpstr>Arial</vt:lpstr>
      <vt:lpstr>Arial Greek</vt:lpstr>
      <vt:lpstr>Calibri</vt:lpstr>
      <vt:lpstr>Calibri Light</vt:lpstr>
      <vt:lpstr>Tahoma</vt:lpstr>
      <vt:lpstr>Times New Roman</vt:lpstr>
      <vt:lpstr>Times New Roman Greek</vt:lpstr>
      <vt:lpstr>Wingdings</vt:lpstr>
      <vt:lpstr>Motiv Office</vt:lpstr>
      <vt:lpstr>Literární seminář I podzim 2017 Nicole Votavová Sumelidu  </vt:lpstr>
      <vt:lpstr>Prezentace aplikace PowerPoint</vt:lpstr>
      <vt:lpstr>Prezentace aplikace PowerPoint</vt:lpstr>
      <vt:lpstr>Prezentace aplikace PowerPoint</vt:lpstr>
      <vt:lpstr>Epos</vt:lpstr>
      <vt:lpstr>Epos vs. román</vt:lpstr>
      <vt:lpstr>EPOS A ROMÁN (Thomas Hägg)</vt:lpstr>
      <vt:lpstr>Charakteristické znaky antického románu </vt:lpstr>
      <vt:lpstr>ANTICKÝ ROMÁN děj</vt:lpstr>
      <vt:lpstr>TOPOI</vt:lpstr>
      <vt:lpstr>Prezentace aplikace PowerPoint</vt:lpstr>
      <vt:lpstr>Říše po smrti Basileia II. Bulgaroktona (958-1025)</vt:lpstr>
      <vt:lpstr>Říše kolem r. 1080 (1071 bitva u Mantzikertu)</vt:lpstr>
      <vt:lpstr>Říše kolem r. 1080 (1071 bitva u Mantzikertu)</vt:lpstr>
      <vt:lpstr> EPOS DIGENIS AKRITAS</vt:lpstr>
      <vt:lpstr> EPOS DIGENIS AKRITAS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Rozpad Byzantské říše po r. 1204</vt:lpstr>
      <vt:lpstr>ROMÁNY 12. STOLETÍ </vt:lpstr>
      <vt:lpstr>Prezentace aplikace PowerPoint</vt:lpstr>
      <vt:lpstr>ROMÁN 14. A 15. STOLETÍ </vt:lpstr>
      <vt:lpstr>Prezentace aplikace PowerPoint</vt:lpstr>
      <vt:lpstr>Prezentace aplikace PowerPoint</vt:lpstr>
      <vt:lpstr>Počátky turkokracie</vt:lpstr>
      <vt:lpstr>Kypr</vt:lpstr>
      <vt:lpstr>Kréta</vt:lpstr>
      <vt:lpstr>Vitsentzos Kornaros: Erotokritos (17.století) </vt:lpstr>
      <vt:lpstr>Význam krétské renesance</vt:lpstr>
      <vt:lpstr>Politický verš</vt:lpstr>
      <vt:lpstr>Sedmiostroví</vt:lpstr>
      <vt:lpstr>Sedmiostroví</vt:lpstr>
      <vt:lpstr>Diaspora</vt:lpstr>
      <vt:lpstr>Oblasti pod tureckou nadvládou</vt:lpstr>
      <vt:lpstr>Vysoká Porta je metonymum ústřední vlády Osmanské říše. Původně jde o označení jedné z bran dívánu paláce Topkapi v Istanbulu.  Po mladoturecké revoluci toto označení přešlo na osmanské ministerstvo zahraničí.</vt:lpstr>
      <vt:lpstr>Znaky osvícenství (podle Dimarase):</vt:lpstr>
      <vt:lpstr>Řecké osvícenství</vt:lpstr>
      <vt:lpstr>Řecké osvícenství</vt:lpstr>
      <vt:lpstr>Moldavsko a Valašsko Μολδοβλαχία</vt:lpstr>
      <vt:lpstr>Fanarioté</vt:lpstr>
      <vt:lpstr>PRÓZA V DOBĚ OSVÍCENSTVÍ </vt:lpstr>
      <vt:lpstr>První novořecký román: </vt:lpstr>
      <vt:lpstr>ZÁSADNÍ VLIV NA ROZVOJ NOVOŘECKÉ PRÓZY MAJÍ </vt:lpstr>
      <vt:lpstr>Satirické romány</vt:lpstr>
      <vt:lpstr>Prezentace aplikace PowerPoint</vt:lpstr>
      <vt:lpstr>Milostné prózy</vt:lpstr>
      <vt:lpstr>Prezentace aplikace PowerPoint</vt:lpstr>
      <vt:lpstr>Epistolární román</vt:lpstr>
      <vt:lpstr>Sentimentalismus</vt:lpstr>
      <vt:lpstr>Romantismus – obecná charakteristika</vt:lpstr>
      <vt:lpstr>Παλαιά αθηναϊκή σχολή  Α΄ Αθηναϊκή σχολή  Αθηναϊκή ρομαντική σχολή</vt:lpstr>
      <vt:lpstr>Charakteristické rysy řeckého romant. románu</vt:lpstr>
      <vt:lpstr>PANAGIOTIS SUTSOS: Ο Οδοιπόρος (Poutník, 1931) </vt:lpstr>
      <vt:lpstr>PANAGIOTIS SUTSOS: Ο Λέανδρος (1934) </vt:lpstr>
      <vt:lpstr>PANAGIOTIS SUTSOS: Ο Λέανδρος (1934) </vt:lpstr>
      <vt:lpstr>  ΑLEXANDROS SUTSOS: Ο Eξόριστος του 1831  (1935) </vt:lpstr>
      <vt:lpstr>  Ιάκωβος Γ. Πιτσιπίος (Πιτζιπιός, 1803-1869?) </vt:lpstr>
      <vt:lpstr>  Η Ορφανή της Χίου ή Ο θρίαμβος της αρετής  </vt:lpstr>
      <vt:lpstr>  Η Ορφανή της Χίου ή Ο θρίαμβος της αρετής  </vt:lpstr>
      <vt:lpstr>  Η Ορφανή της Χίου ή Ο θρίαμβος της αρετής  </vt:lpstr>
      <vt:lpstr>  Helénocentrismus 19. století </vt:lpstr>
      <vt:lpstr>Prezentace aplikace PowerPoint</vt:lpstr>
      <vt:lpstr>  Ženy – čtenářky (ohrožení rodiny a mravnosti) </vt:lpstr>
      <vt:lpstr>  George Sand (1804-1876) </vt:lpstr>
      <vt:lpstr>  Νegativní vliv překladů západních románů </vt:lpstr>
      <vt:lpstr>  Νegativní vliv překladů západních románů </vt:lpstr>
      <vt:lpstr>  Dialog zastánců a odpůrců románu </vt:lpstr>
      <vt:lpstr>  Požadavek na vznik „národního“ románu </vt:lpstr>
      <vt:lpstr>Prezentace aplikace PowerPoint</vt:lpstr>
      <vt:lpstr> Hledání národní literatury</vt:lpstr>
      <vt:lpstr>  Historický román </vt:lpstr>
      <vt:lpstr>  Pikarský / pikareskní román </vt:lpstr>
      <vt:lpstr> Pícaro</vt:lpstr>
      <vt:lpstr> Historický kontext</vt:lpstr>
      <vt:lpstr> Literární vývoj</vt:lpstr>
      <vt:lpstr>Prezentace aplikace PowerPoint</vt:lpstr>
      <vt:lpstr>Prezentace aplikace PowerPoint</vt:lpstr>
      <vt:lpstr>Prezentace aplikace PowerPoint</vt:lpstr>
      <vt:lpstr>Γρηγόριος Παλαιολόγος</vt:lpstr>
      <vt:lpstr>Aλέξανδρος Ρίζος Ραγκαβής (1809-1892)</vt:lpstr>
      <vt:lpstr> Xρονικόν του Μoρέως</vt:lpstr>
      <vt:lpstr>Prezentace aplikace PowerPoint</vt:lpstr>
      <vt:lpstr> Παύλος Καλλιγάς (1814-1896)</vt:lpstr>
      <vt:lpstr> Eμμανουήλ Ροΐδης (1836-1904)</vt:lpstr>
      <vt:lpstr> Eμμανουήλ Ροΐδης (1836-1904)</vt:lpstr>
      <vt:lpstr> Πάπισσα Ιωάννα</vt:lpstr>
      <vt:lpstr> Πάπισσα Ιωάννα</vt:lpstr>
      <vt:lpstr> Πάπισσα Ιωάννα</vt:lpstr>
      <vt:lpstr> Mezi romantismem a realismem</vt:lpstr>
      <vt:lpstr> Kritika romantismu a katharevusy: literární kritika a soutěže</vt:lpstr>
      <vt:lpstr> Katharevusa vs. dimotiki</vt:lpstr>
      <vt:lpstr> Generace r. 1880 - dimotikismus</vt:lpstr>
      <vt:lpstr> Γιάννης Ψυχάρης: To ταξίδι μου (1888)</vt:lpstr>
      <vt:lpstr> Psycharisův pohled na jazyk</vt:lpstr>
      <vt:lpstr> Psycharisův pohled na jazyk</vt:lpstr>
      <vt:lpstr> Začátky realismu</vt:lpstr>
      <vt:lpstr> Začátky realismu – rozvoj folkloristiky</vt:lpstr>
      <vt:lpstr> Hθογραφία (ήθος – γράφω)</vt:lpstr>
      <vt:lpstr> Γεώργιος Βιζυηνός (1849-1896)</vt:lpstr>
      <vt:lpstr> Γεώργιος Βιζυηνός (1849-1896)</vt:lpstr>
      <vt:lpstr> Αλέξανδρος Παπαδιαμάντης (1851-1911)</vt:lpstr>
      <vt:lpstr> Ανδρέας Καρκαβίτσας (1866-1922)</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Literární seminář I podzim 2017 Nicole Votavová Sumelidu</dc:title>
  <dc:creator>user</dc:creator>
  <cp:lastModifiedBy>user</cp:lastModifiedBy>
  <cp:revision>73</cp:revision>
  <dcterms:created xsi:type="dcterms:W3CDTF">2017-10-15T20:47:32Z</dcterms:created>
  <dcterms:modified xsi:type="dcterms:W3CDTF">2017-12-18T21:16:35Z</dcterms:modified>
</cp:coreProperties>
</file>