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89" d="100"/>
          <a:sy n="89" d="100"/>
        </p:scale>
        <p:origin x="37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k-SK"/>
              <a:t>Kliknutím upravte štýl predlohy nadpisu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k-SK"/>
              <a:t>Kliknutím upravte štýl predlohy nadpisu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96DFF08F-DC6B-4601-B491-B0F83F6DD2DA}" type="datetimeFigureOut">
              <a:rPr lang="en-US" dirty="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024128" y="2967788"/>
            <a:ext cx="4754880" cy="33415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k-SK"/>
              <a:t>Upraviť štýly predlohy textu</a:t>
            </a:r>
          </a:p>
        </p:txBody>
      </p:sp>
      <p:sp>
        <p:nvSpPr>
          <p:cNvPr id="6" name="Content Placeholder 5"/>
          <p:cNvSpPr>
            <a:spLocks noGrp="1"/>
          </p:cNvSpPr>
          <p:nvPr>
            <p:ph sz="quarter" idx="4"/>
          </p:nvPr>
        </p:nvSpPr>
        <p:spPr>
          <a:xfrm>
            <a:off x="5989320" y="2967788"/>
            <a:ext cx="4754880" cy="3341572"/>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k-SK"/>
              <a:t>Kliknutím upravte štýl predlohy nadpisu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96DFF08F-DC6B-4601-B491-B0F83F6DD2DA}" type="datetimeFigureOut">
              <a:rPr lang="en-US" dirty="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C7616CA0-919D-4A49-9C8A-62FDFB3A5183}" type="datetimeFigureOut">
              <a:rPr lang="en-US" dirty="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12/18/2017</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BA64BB5-22F9-425F-B39F-728F73A4232B}"/>
              </a:ext>
            </a:extLst>
          </p:cNvPr>
          <p:cNvSpPr>
            <a:spLocks noGrp="1"/>
          </p:cNvSpPr>
          <p:nvPr>
            <p:ph type="ctrTitle"/>
          </p:nvPr>
        </p:nvSpPr>
        <p:spPr>
          <a:xfrm>
            <a:off x="452444" y="4888575"/>
            <a:ext cx="7772400" cy="1463040"/>
          </a:xfrm>
        </p:spPr>
        <p:txBody>
          <a:bodyPr/>
          <a:lstStyle/>
          <a:p>
            <a:pPr algn="ctr"/>
            <a:r>
              <a:rPr lang="el-GR" b="1" dirty="0">
                <a:solidFill>
                  <a:srgbClr val="FFC000"/>
                </a:solidFill>
              </a:rPr>
              <a:t>Διγενης ακριτας</a:t>
            </a:r>
            <a:endParaRPr lang="sk-SK" b="1" dirty="0">
              <a:solidFill>
                <a:srgbClr val="FFC000"/>
              </a:solidFill>
            </a:endParaRPr>
          </a:p>
        </p:txBody>
      </p:sp>
      <p:sp>
        <p:nvSpPr>
          <p:cNvPr id="3" name="Podnadpis 2">
            <a:extLst>
              <a:ext uri="{FF2B5EF4-FFF2-40B4-BE49-F238E27FC236}">
                <a16:creationId xmlns:a16="http://schemas.microsoft.com/office/drawing/2014/main" xmlns="" id="{1DEE657B-9BBA-4405-8B5F-FDF11BE122A9}"/>
              </a:ext>
            </a:extLst>
          </p:cNvPr>
          <p:cNvSpPr>
            <a:spLocks noGrp="1"/>
          </p:cNvSpPr>
          <p:nvPr>
            <p:ph type="subTitle" idx="1"/>
          </p:nvPr>
        </p:nvSpPr>
        <p:spPr/>
        <p:txBody>
          <a:bodyPr/>
          <a:lstStyle/>
          <a:p>
            <a:r>
              <a:rPr lang="el-GR" dirty="0"/>
              <a:t>        Έπος ή μυθιστόρημα;</a:t>
            </a:r>
            <a:endParaRPr lang="sk-SK" dirty="0"/>
          </a:p>
        </p:txBody>
      </p:sp>
      <p:pic>
        <p:nvPicPr>
          <p:cNvPr id="5" name="Obrázok 4">
            <a:extLst>
              <a:ext uri="{FF2B5EF4-FFF2-40B4-BE49-F238E27FC236}">
                <a16:creationId xmlns:a16="http://schemas.microsoft.com/office/drawing/2014/main" xmlns="" id="{35974D64-0108-402C-A717-15E136BDE97F}"/>
              </a:ext>
            </a:extLst>
          </p:cNvPr>
          <p:cNvPicPr>
            <a:picLocks noChangeAspect="1"/>
          </p:cNvPicPr>
          <p:nvPr/>
        </p:nvPicPr>
        <p:blipFill>
          <a:blip r:embed="rId2"/>
          <a:stretch>
            <a:fillRect/>
          </a:stretch>
        </p:blipFill>
        <p:spPr>
          <a:xfrm>
            <a:off x="4338644" y="0"/>
            <a:ext cx="3390023" cy="4640887"/>
          </a:xfrm>
          <a:prstGeom prst="rect">
            <a:avLst/>
          </a:prstGeom>
        </p:spPr>
      </p:pic>
    </p:spTree>
    <p:extLst>
      <p:ext uri="{BB962C8B-B14F-4D97-AF65-F5344CB8AC3E}">
        <p14:creationId xmlns:p14="http://schemas.microsoft.com/office/powerpoint/2010/main" val="43876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8DE59A4-8023-4619-9F5F-C958ECFC9F45}"/>
              </a:ext>
            </a:extLst>
          </p:cNvPr>
          <p:cNvSpPr>
            <a:spLocks noGrp="1"/>
          </p:cNvSpPr>
          <p:nvPr>
            <p:ph type="title"/>
          </p:nvPr>
        </p:nvSpPr>
        <p:spPr>
          <a:xfrm>
            <a:off x="1024128" y="644056"/>
            <a:ext cx="9720072" cy="198782"/>
          </a:xfrm>
        </p:spPr>
        <p:txBody>
          <a:bodyPr>
            <a:normAutofit fontScale="90000"/>
          </a:bodyPr>
          <a:lstStyle/>
          <a:p>
            <a:pPr algn="ctr"/>
            <a:r>
              <a:rPr lang="el-GR" b="1" dirty="0">
                <a:solidFill>
                  <a:srgbClr val="FF0000"/>
                </a:solidFill>
              </a:rPr>
              <a:t>Έπος </a:t>
            </a:r>
            <a:r>
              <a:rPr lang="sk-SK" b="1" dirty="0">
                <a:solidFill>
                  <a:srgbClr val="FF0000"/>
                </a:solidFill>
              </a:rPr>
              <a:t>h</a:t>
            </a:r>
            <a:r>
              <a:rPr lang="el-GR" b="1" dirty="0">
                <a:solidFill>
                  <a:srgbClr val="FF0000"/>
                </a:solidFill>
              </a:rPr>
              <a:t> μυθισ</a:t>
            </a:r>
            <a:r>
              <a:rPr lang="sk-SK" b="1" dirty="0">
                <a:solidFill>
                  <a:srgbClr val="FF0000"/>
                </a:solidFill>
              </a:rPr>
              <a:t>to</a:t>
            </a:r>
            <a:r>
              <a:rPr lang="el-GR" b="1" dirty="0">
                <a:solidFill>
                  <a:srgbClr val="FF0000"/>
                </a:solidFill>
              </a:rPr>
              <a:t>ρημα;</a:t>
            </a:r>
            <a:r>
              <a:rPr lang="sk-SK" b="1" dirty="0"/>
              <a:t/>
            </a:r>
            <a:br>
              <a:rPr lang="sk-SK" b="1" dirty="0"/>
            </a:br>
            <a:endParaRPr lang="sk-SK" dirty="0"/>
          </a:p>
        </p:txBody>
      </p:sp>
      <p:sp>
        <p:nvSpPr>
          <p:cNvPr id="3" name="Zástupný objekt pre obsah 2">
            <a:extLst>
              <a:ext uri="{FF2B5EF4-FFF2-40B4-BE49-F238E27FC236}">
                <a16:creationId xmlns:a16="http://schemas.microsoft.com/office/drawing/2014/main" xmlns="" id="{B1AFB8EC-AD52-4CEE-8F31-742C1F74B141}"/>
              </a:ext>
            </a:extLst>
          </p:cNvPr>
          <p:cNvSpPr>
            <a:spLocks noGrp="1"/>
          </p:cNvSpPr>
          <p:nvPr>
            <p:ph idx="1"/>
          </p:nvPr>
        </p:nvSpPr>
        <p:spPr>
          <a:xfrm>
            <a:off x="1024127" y="1041620"/>
            <a:ext cx="9720071" cy="3466769"/>
          </a:xfrm>
        </p:spPr>
        <p:txBody>
          <a:bodyPr>
            <a:normAutofit fontScale="92500" lnSpcReduction="10000"/>
          </a:bodyPr>
          <a:lstStyle/>
          <a:p>
            <a:r>
              <a:rPr lang="sk-SK" dirty="0"/>
              <a:t>- </a:t>
            </a:r>
            <a:r>
              <a:rPr lang="el-GR" dirty="0"/>
              <a:t>Περισσότερα κοινά στοιχεία με το έπος</a:t>
            </a:r>
            <a:endParaRPr lang="sk-SK" dirty="0"/>
          </a:p>
          <a:p>
            <a:r>
              <a:rPr lang="sk-SK" dirty="0"/>
              <a:t>- </a:t>
            </a:r>
            <a:r>
              <a:rPr lang="el-GR" dirty="0"/>
              <a:t>Το κύριο θέμα θέλει να είναι ο ηρωϊσμός του Διγενή, οι μάχες, οι εισβολείς στα αραβικά εδάφη, οι σχέσεις του ήρωα με τις γυναίκες και όλη ηρωική του ζωή</a:t>
            </a:r>
            <a:r>
              <a:rPr lang="sk-SK" dirty="0"/>
              <a:t>:</a:t>
            </a:r>
          </a:p>
          <a:p>
            <a:r>
              <a:rPr lang="sk-SK" dirty="0"/>
              <a:t>- </a:t>
            </a:r>
            <a:r>
              <a:rPr lang="el-GR" i="1" dirty="0"/>
              <a:t>Ο Διγενής επνέει φόβο, τον φοβούνται πάντοτε έθνη της οικουμένης, έχει υποτάξει αμιράδες και Αραβίτες, τους ληστές και όλην την Συρίαν, με τους στρατιώτες του εφήλαττε την Ρωμανίαν από τα βάρβαρα έθνη</a:t>
            </a:r>
            <a:endParaRPr lang="sk-SK" i="1" dirty="0"/>
          </a:p>
          <a:p>
            <a:r>
              <a:rPr lang="sk-SK" i="1" dirty="0"/>
              <a:t>- </a:t>
            </a:r>
            <a:r>
              <a:rPr lang="el-GR" dirty="0"/>
              <a:t>Το κύριο στο έργο δεν είναι η αγάπη και το ζευγάρι, όπως τα έχουμε στα αρχαία μυθιστορήματα, αλλά ο κίνδυνος και η ηρωική απόκρουσή του</a:t>
            </a:r>
            <a:endParaRPr lang="sk-SK" dirty="0"/>
          </a:p>
          <a:p>
            <a:r>
              <a:rPr lang="sk-SK" dirty="0"/>
              <a:t>- </a:t>
            </a:r>
            <a:r>
              <a:rPr lang="el-GR" dirty="0"/>
              <a:t>Μας λείπει ένα ευτυχισμένο τέλος, αντίθετα στη θέση του έχουμε ένα πρόωρο ηρωικό θάνατο του Διγενή που δεν γερνά και κανείς δεν ήταν σε θέση να τον σκοτώσει.</a:t>
            </a:r>
            <a:endParaRPr lang="sk-SK" dirty="0"/>
          </a:p>
          <a:p>
            <a:endParaRPr lang="sk-SK" dirty="0"/>
          </a:p>
          <a:p>
            <a:endParaRPr lang="sk-SK" dirty="0"/>
          </a:p>
        </p:txBody>
      </p:sp>
      <p:pic>
        <p:nvPicPr>
          <p:cNvPr id="5" name="Obrázok 4">
            <a:extLst>
              <a:ext uri="{FF2B5EF4-FFF2-40B4-BE49-F238E27FC236}">
                <a16:creationId xmlns:a16="http://schemas.microsoft.com/office/drawing/2014/main" xmlns="" id="{47847856-5396-49FB-A4D9-95A9826A545A}"/>
              </a:ext>
            </a:extLst>
          </p:cNvPr>
          <p:cNvPicPr>
            <a:picLocks noChangeAspect="1"/>
          </p:cNvPicPr>
          <p:nvPr/>
        </p:nvPicPr>
        <p:blipFill>
          <a:blip r:embed="rId2"/>
          <a:stretch>
            <a:fillRect/>
          </a:stretch>
        </p:blipFill>
        <p:spPr>
          <a:xfrm>
            <a:off x="3643015" y="4241940"/>
            <a:ext cx="3266669" cy="2616060"/>
          </a:xfrm>
          <a:prstGeom prst="rect">
            <a:avLst/>
          </a:prstGeom>
        </p:spPr>
      </p:pic>
    </p:spTree>
    <p:extLst>
      <p:ext uri="{BB962C8B-B14F-4D97-AF65-F5344CB8AC3E}">
        <p14:creationId xmlns:p14="http://schemas.microsoft.com/office/powerpoint/2010/main" val="67369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278D108-8A22-4E28-B10F-EEEF02FE3DA9}"/>
              </a:ext>
            </a:extLst>
          </p:cNvPr>
          <p:cNvSpPr>
            <a:spLocks noGrp="1"/>
          </p:cNvSpPr>
          <p:nvPr>
            <p:ph type="title"/>
          </p:nvPr>
        </p:nvSpPr>
        <p:spPr>
          <a:xfrm>
            <a:off x="1024128" y="585216"/>
            <a:ext cx="9720072" cy="647236"/>
          </a:xfrm>
        </p:spPr>
        <p:txBody>
          <a:bodyPr>
            <a:normAutofit fontScale="90000"/>
          </a:bodyPr>
          <a:lstStyle/>
          <a:p>
            <a:pPr algn="ctr"/>
            <a:r>
              <a:rPr lang="el-GR" b="1" dirty="0">
                <a:solidFill>
                  <a:srgbClr val="FF0000"/>
                </a:solidFill>
              </a:rPr>
              <a:t>Έπος </a:t>
            </a:r>
            <a:r>
              <a:rPr lang="sk-SK" b="1" dirty="0">
                <a:solidFill>
                  <a:srgbClr val="FF0000"/>
                </a:solidFill>
              </a:rPr>
              <a:t>h</a:t>
            </a:r>
            <a:r>
              <a:rPr lang="el-GR" b="1" dirty="0">
                <a:solidFill>
                  <a:srgbClr val="FF0000"/>
                </a:solidFill>
              </a:rPr>
              <a:t> μυθισ</a:t>
            </a:r>
            <a:r>
              <a:rPr lang="sk-SK" b="1" dirty="0">
                <a:solidFill>
                  <a:srgbClr val="FF0000"/>
                </a:solidFill>
              </a:rPr>
              <a:t>to</a:t>
            </a:r>
            <a:r>
              <a:rPr lang="el-GR" b="1" dirty="0">
                <a:solidFill>
                  <a:srgbClr val="FF0000"/>
                </a:solidFill>
              </a:rPr>
              <a:t>ρημα;</a:t>
            </a:r>
            <a:r>
              <a:rPr lang="sk-SK" b="1" dirty="0"/>
              <a:t/>
            </a:r>
            <a:br>
              <a:rPr lang="sk-SK" b="1" dirty="0"/>
            </a:br>
            <a:endParaRPr lang="sk-SK" dirty="0"/>
          </a:p>
        </p:txBody>
      </p:sp>
      <p:sp>
        <p:nvSpPr>
          <p:cNvPr id="3" name="Zástupný objekt pre obsah 2">
            <a:extLst>
              <a:ext uri="{FF2B5EF4-FFF2-40B4-BE49-F238E27FC236}">
                <a16:creationId xmlns:a16="http://schemas.microsoft.com/office/drawing/2014/main" xmlns="" id="{A7BA3FEF-053F-4DFC-A1E9-F6AA13716786}"/>
              </a:ext>
            </a:extLst>
          </p:cNvPr>
          <p:cNvSpPr>
            <a:spLocks noGrp="1"/>
          </p:cNvSpPr>
          <p:nvPr>
            <p:ph idx="1"/>
          </p:nvPr>
        </p:nvSpPr>
        <p:spPr>
          <a:xfrm>
            <a:off x="1024128" y="1097280"/>
            <a:ext cx="9720071" cy="3244132"/>
          </a:xfrm>
        </p:spPr>
        <p:txBody>
          <a:bodyPr>
            <a:normAutofit fontScale="70000" lnSpcReduction="20000"/>
          </a:bodyPr>
          <a:lstStyle/>
          <a:p>
            <a:r>
              <a:rPr lang="sk-SK" dirty="0"/>
              <a:t>- </a:t>
            </a:r>
            <a:r>
              <a:rPr lang="el-GR" dirty="0"/>
              <a:t>Οι επιρροή των ελληνιστικών μυθιστοριών είναι όμως αδιαμφισβήτητη</a:t>
            </a:r>
            <a:endParaRPr lang="sk-SK" dirty="0"/>
          </a:p>
          <a:p>
            <a:r>
              <a:rPr lang="sk-SK" dirty="0"/>
              <a:t>- </a:t>
            </a:r>
            <a:r>
              <a:rPr lang="el-GR" dirty="0"/>
              <a:t>Αυτό φαίνεται ήδη στον εκτενή πρόλογο που προηγείται της διήγησης των νεαρικών κατορθωμάτων του Διγενή</a:t>
            </a:r>
            <a:endParaRPr lang="sk-SK" dirty="0"/>
          </a:p>
          <a:p>
            <a:r>
              <a:rPr lang="sk-SK" dirty="0"/>
              <a:t>- </a:t>
            </a:r>
            <a:r>
              <a:rPr lang="el-GR" dirty="0"/>
              <a:t>Περιγραφή του ανακτόρου του Διγενή στο τέλος του έργου</a:t>
            </a:r>
            <a:r>
              <a:rPr lang="sk-SK" dirty="0"/>
              <a:t> </a:t>
            </a:r>
            <a:r>
              <a:rPr lang="el-GR" dirty="0"/>
              <a:t>μας αποδεικνύει την επιρροή από τα μυθιστορήματα της ελληνιστικής εποχής</a:t>
            </a:r>
            <a:endParaRPr lang="sk-SK" dirty="0"/>
          </a:p>
          <a:p>
            <a:r>
              <a:rPr lang="sk-SK" dirty="0"/>
              <a:t>- </a:t>
            </a:r>
            <a:r>
              <a:rPr lang="el-GR" dirty="0"/>
              <a:t>Ο Διγενής βρίσκεται κάπου ανάμεστα στο έπος και το μυθιστόρημα </a:t>
            </a:r>
            <a:endParaRPr lang="sk-SK" dirty="0"/>
          </a:p>
          <a:p>
            <a:r>
              <a:rPr lang="sk-SK" dirty="0"/>
              <a:t>-</a:t>
            </a:r>
            <a:r>
              <a:rPr lang="el-GR" dirty="0"/>
              <a:t> Επιρεάστηκε και από τα δύο λογοτεχνικά είδη.</a:t>
            </a:r>
            <a:endParaRPr lang="sk-SK" dirty="0"/>
          </a:p>
          <a:p>
            <a:r>
              <a:rPr lang="sk-SK" dirty="0"/>
              <a:t>-</a:t>
            </a:r>
            <a:r>
              <a:rPr lang="el-GR" dirty="0"/>
              <a:t> Ο ποιητής του Διγενή</a:t>
            </a:r>
            <a:r>
              <a:rPr lang="sk-SK" dirty="0"/>
              <a:t> </a:t>
            </a:r>
            <a:r>
              <a:rPr lang="el-GR" dirty="0"/>
              <a:t>επιρεάστηκε πολύ από την </a:t>
            </a:r>
            <a:r>
              <a:rPr lang="el-GR" i="1" dirty="0"/>
              <a:t>Μυθιστορία του Αλέξανδρου</a:t>
            </a:r>
          </a:p>
          <a:p>
            <a:r>
              <a:rPr lang="sk-SK" dirty="0"/>
              <a:t>- </a:t>
            </a:r>
            <a:r>
              <a:rPr lang="el-GR" dirty="0"/>
              <a:t>Ταύτηση ή ένα είδος ενσάρκωσης του Διγενή με τον ίδιο τον Μεγαλέξανδρο</a:t>
            </a:r>
            <a:r>
              <a:rPr lang="sk-SK" dirty="0"/>
              <a:t>:</a:t>
            </a:r>
          </a:p>
          <a:p>
            <a:r>
              <a:rPr lang="sk-SK" dirty="0"/>
              <a:t>- </a:t>
            </a:r>
            <a:r>
              <a:rPr lang="el-GR" dirty="0"/>
              <a:t>Ο Διγενής πεθαίνει νεαρός από άγνωστη αρρώστια</a:t>
            </a:r>
            <a:r>
              <a:rPr lang="sk-SK" dirty="0"/>
              <a:t> </a:t>
            </a:r>
            <a:r>
              <a:rPr lang="el-GR" dirty="0"/>
              <a:t>σαν τον Μεγαλέξανδρο</a:t>
            </a:r>
            <a:endParaRPr lang="sk-SK" dirty="0"/>
          </a:p>
          <a:p>
            <a:r>
              <a:rPr lang="sk-SK" dirty="0"/>
              <a:t>-</a:t>
            </a:r>
            <a:r>
              <a:rPr lang="el-GR" dirty="0"/>
              <a:t>Στην παραλλαγή Κρυπτοφέρης αναφέρεται πως η θανατηφόρα ασθένεια προήλθε από ένα λουτρό</a:t>
            </a:r>
            <a:endParaRPr lang="sk-SK" dirty="0"/>
          </a:p>
          <a:p>
            <a:endParaRPr lang="sk-SK" dirty="0"/>
          </a:p>
          <a:p>
            <a:endParaRPr lang="sk-SK" dirty="0"/>
          </a:p>
        </p:txBody>
      </p:sp>
      <p:pic>
        <p:nvPicPr>
          <p:cNvPr id="5" name="Obrázok 4">
            <a:extLst>
              <a:ext uri="{FF2B5EF4-FFF2-40B4-BE49-F238E27FC236}">
                <a16:creationId xmlns:a16="http://schemas.microsoft.com/office/drawing/2014/main" xmlns="" id="{DB997E8C-E4F7-4F61-84A4-E8AF1DE079D7}"/>
              </a:ext>
            </a:extLst>
          </p:cNvPr>
          <p:cNvPicPr>
            <a:picLocks noChangeAspect="1"/>
          </p:cNvPicPr>
          <p:nvPr/>
        </p:nvPicPr>
        <p:blipFill>
          <a:blip r:embed="rId2"/>
          <a:stretch>
            <a:fillRect/>
          </a:stretch>
        </p:blipFill>
        <p:spPr>
          <a:xfrm>
            <a:off x="3527232" y="4164761"/>
            <a:ext cx="3366549" cy="2693239"/>
          </a:xfrm>
          <a:prstGeom prst="rect">
            <a:avLst/>
          </a:prstGeom>
        </p:spPr>
      </p:pic>
    </p:spTree>
    <p:extLst>
      <p:ext uri="{BB962C8B-B14F-4D97-AF65-F5344CB8AC3E}">
        <p14:creationId xmlns:p14="http://schemas.microsoft.com/office/powerpoint/2010/main" val="394649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B538AA8-59F2-4DDF-B78D-50208866779B}"/>
              </a:ext>
            </a:extLst>
          </p:cNvPr>
          <p:cNvSpPr>
            <a:spLocks noGrp="1"/>
          </p:cNvSpPr>
          <p:nvPr>
            <p:ph type="title"/>
          </p:nvPr>
        </p:nvSpPr>
        <p:spPr>
          <a:xfrm>
            <a:off x="1024128" y="585216"/>
            <a:ext cx="9720072" cy="520015"/>
          </a:xfrm>
        </p:spPr>
        <p:txBody>
          <a:bodyPr>
            <a:normAutofit fontScale="90000"/>
          </a:bodyPr>
          <a:lstStyle/>
          <a:p>
            <a:pPr algn="ctr"/>
            <a:r>
              <a:rPr lang="el-GR" b="1" dirty="0">
                <a:solidFill>
                  <a:srgbClr val="FF0000"/>
                </a:solidFill>
              </a:rPr>
              <a:t>Έπος </a:t>
            </a:r>
            <a:r>
              <a:rPr lang="sk-SK" b="1" dirty="0">
                <a:solidFill>
                  <a:srgbClr val="FF0000"/>
                </a:solidFill>
              </a:rPr>
              <a:t>h</a:t>
            </a:r>
            <a:r>
              <a:rPr lang="el-GR" b="1" dirty="0">
                <a:solidFill>
                  <a:srgbClr val="FF0000"/>
                </a:solidFill>
              </a:rPr>
              <a:t> μυθισ</a:t>
            </a:r>
            <a:r>
              <a:rPr lang="sk-SK" b="1" dirty="0">
                <a:solidFill>
                  <a:srgbClr val="FF0000"/>
                </a:solidFill>
              </a:rPr>
              <a:t>to</a:t>
            </a:r>
            <a:r>
              <a:rPr lang="el-GR" b="1" dirty="0">
                <a:solidFill>
                  <a:srgbClr val="FF0000"/>
                </a:solidFill>
              </a:rPr>
              <a:t>ρημα;</a:t>
            </a:r>
            <a:r>
              <a:rPr lang="sk-SK" b="1" dirty="0"/>
              <a:t/>
            </a:r>
            <a:br>
              <a:rPr lang="sk-SK" b="1" dirty="0"/>
            </a:br>
            <a:endParaRPr lang="sk-SK" dirty="0"/>
          </a:p>
        </p:txBody>
      </p:sp>
      <p:sp>
        <p:nvSpPr>
          <p:cNvPr id="3" name="Zástupný objekt pre obsah 2">
            <a:extLst>
              <a:ext uri="{FF2B5EF4-FFF2-40B4-BE49-F238E27FC236}">
                <a16:creationId xmlns:a16="http://schemas.microsoft.com/office/drawing/2014/main" xmlns="" id="{E622B2B9-16E2-4ACF-92C8-1BC8741A1972}"/>
              </a:ext>
            </a:extLst>
          </p:cNvPr>
          <p:cNvSpPr>
            <a:spLocks noGrp="1"/>
          </p:cNvSpPr>
          <p:nvPr>
            <p:ph idx="1"/>
          </p:nvPr>
        </p:nvSpPr>
        <p:spPr>
          <a:xfrm>
            <a:off x="1024128" y="978010"/>
            <a:ext cx="9720071" cy="3140766"/>
          </a:xfrm>
        </p:spPr>
        <p:txBody>
          <a:bodyPr>
            <a:normAutofit fontScale="70000" lnSpcReduction="20000"/>
          </a:bodyPr>
          <a:lstStyle/>
          <a:p>
            <a:r>
              <a:rPr lang="sk-SK" dirty="0"/>
              <a:t>- </a:t>
            </a:r>
            <a:r>
              <a:rPr lang="el-GR" dirty="0"/>
              <a:t>Σύμφωνα με τον </a:t>
            </a:r>
            <a:r>
              <a:rPr lang="sk-SK" dirty="0" err="1"/>
              <a:t>Beaton</a:t>
            </a:r>
            <a:r>
              <a:rPr lang="sk-SK" dirty="0"/>
              <a:t> </a:t>
            </a:r>
            <a:r>
              <a:rPr lang="el-GR" dirty="0"/>
              <a:t>ένα χαρακτηριστικό στοιχείο ελληνιστικού μυθιστορήματος είναι και η μάχη των ηρωών για την αγάπη</a:t>
            </a:r>
            <a:endParaRPr lang="sk-SK" dirty="0"/>
          </a:p>
          <a:p>
            <a:r>
              <a:rPr lang="sk-SK" dirty="0"/>
              <a:t>- </a:t>
            </a:r>
            <a:r>
              <a:rPr lang="el-GR" dirty="0"/>
              <a:t>Οι μάχες που γίνονται με στόχο την αγάπη φαίνονται μερικές φορές πιο σημαντικές από τις μάχες με τους εχθρούς</a:t>
            </a:r>
            <a:endParaRPr lang="sk-SK" dirty="0"/>
          </a:p>
          <a:p>
            <a:r>
              <a:rPr lang="sk-SK" dirty="0"/>
              <a:t>- </a:t>
            </a:r>
            <a:r>
              <a:rPr lang="el-GR" dirty="0"/>
              <a:t>Εκείνο που μας απομακρύνει από το μυθιστόρημα είναι το ρόλο που παίζουν οι γυναίκες </a:t>
            </a:r>
            <a:endParaRPr lang="sk-SK" dirty="0"/>
          </a:p>
          <a:p>
            <a:r>
              <a:rPr lang="sk-SK" dirty="0"/>
              <a:t>- </a:t>
            </a:r>
            <a:r>
              <a:rPr lang="el-GR" dirty="0"/>
              <a:t>Καθόλου δεν αναφέρονται τα ονόματα των γυναικών </a:t>
            </a:r>
            <a:endParaRPr lang="sk-SK" dirty="0"/>
          </a:p>
          <a:p>
            <a:r>
              <a:rPr lang="sk-SK" dirty="0"/>
              <a:t>- </a:t>
            </a:r>
            <a:r>
              <a:rPr lang="el-GR" dirty="0"/>
              <a:t>Η γυναίκα του Διγενή δεν έχει τόσο σημαντική θέση, όσο είχαν οι γυναικείοι χαρακτήρες στα ελληνιστικά μυθιστορήματα</a:t>
            </a:r>
            <a:endParaRPr lang="sk-SK" dirty="0"/>
          </a:p>
          <a:p>
            <a:r>
              <a:rPr lang="sk-SK" dirty="0"/>
              <a:t>- </a:t>
            </a:r>
            <a:r>
              <a:rPr lang="el-GR" dirty="0"/>
              <a:t>Δεν ξέρουμε ούτε το όνομα της σύζηγου του Διγενή, ούτε και της μητέρας του ενώ γνωρίζουμε τα ανδρικά ονόματα </a:t>
            </a:r>
            <a:endParaRPr lang="sk-SK" dirty="0"/>
          </a:p>
          <a:p>
            <a:r>
              <a:rPr lang="sk-SK" dirty="0"/>
              <a:t>- </a:t>
            </a:r>
            <a:r>
              <a:rPr lang="el-GR" dirty="0"/>
              <a:t>Το μοναδικό γυναικείο όνομα του έργου που μας είναι γνωστό είναι της αμαζόνας Μαξιμώ, όμως εδώ δεν πρόκειται για μία περιγραφή γυναικείου χαρακτήρα, πιο περισσότερα πρόκειται για την περιγραφή ενός αρνητηκού μυθολογικού πλάσματος </a:t>
            </a:r>
            <a:endParaRPr lang="sk-SK" dirty="0"/>
          </a:p>
        </p:txBody>
      </p:sp>
      <p:pic>
        <p:nvPicPr>
          <p:cNvPr id="5" name="Obrázok 4">
            <a:extLst>
              <a:ext uri="{FF2B5EF4-FFF2-40B4-BE49-F238E27FC236}">
                <a16:creationId xmlns:a16="http://schemas.microsoft.com/office/drawing/2014/main" xmlns="" id="{140EE859-A008-4951-BCA1-268453C6FA1A}"/>
              </a:ext>
            </a:extLst>
          </p:cNvPr>
          <p:cNvPicPr>
            <a:picLocks noChangeAspect="1"/>
          </p:cNvPicPr>
          <p:nvPr/>
        </p:nvPicPr>
        <p:blipFill>
          <a:blip r:embed="rId2"/>
          <a:stretch>
            <a:fillRect/>
          </a:stretch>
        </p:blipFill>
        <p:spPr>
          <a:xfrm>
            <a:off x="4118651" y="3717233"/>
            <a:ext cx="2288799" cy="3140767"/>
          </a:xfrm>
          <a:prstGeom prst="rect">
            <a:avLst/>
          </a:prstGeom>
        </p:spPr>
      </p:pic>
    </p:spTree>
    <p:extLst>
      <p:ext uri="{BB962C8B-B14F-4D97-AF65-F5344CB8AC3E}">
        <p14:creationId xmlns:p14="http://schemas.microsoft.com/office/powerpoint/2010/main" val="56910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4A77046-F60D-438C-AA1D-DD33CD08B182}"/>
              </a:ext>
            </a:extLst>
          </p:cNvPr>
          <p:cNvSpPr>
            <a:spLocks noGrp="1"/>
          </p:cNvSpPr>
          <p:nvPr>
            <p:ph type="title"/>
          </p:nvPr>
        </p:nvSpPr>
        <p:spPr>
          <a:xfrm>
            <a:off x="1024128" y="585216"/>
            <a:ext cx="9720072" cy="58840"/>
          </a:xfrm>
        </p:spPr>
        <p:txBody>
          <a:bodyPr>
            <a:normAutofit fontScale="90000"/>
          </a:bodyPr>
          <a:lstStyle/>
          <a:p>
            <a:pPr algn="ctr"/>
            <a:r>
              <a:rPr lang="el-GR" b="1" dirty="0">
                <a:solidFill>
                  <a:srgbClr val="FF0000"/>
                </a:solidFill>
              </a:rPr>
              <a:t>Έπος </a:t>
            </a:r>
            <a:r>
              <a:rPr lang="sk-SK" b="1" dirty="0">
                <a:solidFill>
                  <a:srgbClr val="FF0000"/>
                </a:solidFill>
              </a:rPr>
              <a:t>h</a:t>
            </a:r>
            <a:r>
              <a:rPr lang="el-GR" b="1" dirty="0">
                <a:solidFill>
                  <a:srgbClr val="FF0000"/>
                </a:solidFill>
              </a:rPr>
              <a:t> μυθισ</a:t>
            </a:r>
            <a:r>
              <a:rPr lang="sk-SK" b="1" dirty="0">
                <a:solidFill>
                  <a:srgbClr val="FF0000"/>
                </a:solidFill>
              </a:rPr>
              <a:t>to</a:t>
            </a:r>
            <a:r>
              <a:rPr lang="el-GR" b="1" dirty="0">
                <a:solidFill>
                  <a:srgbClr val="FF0000"/>
                </a:solidFill>
              </a:rPr>
              <a:t>ρημα;</a:t>
            </a:r>
            <a:endParaRPr lang="sk-SK" dirty="0"/>
          </a:p>
        </p:txBody>
      </p:sp>
      <p:sp>
        <p:nvSpPr>
          <p:cNvPr id="3" name="Zástupný objekt pre obsah 2">
            <a:extLst>
              <a:ext uri="{FF2B5EF4-FFF2-40B4-BE49-F238E27FC236}">
                <a16:creationId xmlns:a16="http://schemas.microsoft.com/office/drawing/2014/main" xmlns="" id="{58010B71-FB2E-462A-A611-8E6A02D7125E}"/>
              </a:ext>
            </a:extLst>
          </p:cNvPr>
          <p:cNvSpPr>
            <a:spLocks noGrp="1"/>
          </p:cNvSpPr>
          <p:nvPr>
            <p:ph idx="1"/>
          </p:nvPr>
        </p:nvSpPr>
        <p:spPr>
          <a:xfrm>
            <a:off x="1024128" y="1033670"/>
            <a:ext cx="9720071" cy="3996325"/>
          </a:xfrm>
        </p:spPr>
        <p:txBody>
          <a:bodyPr/>
          <a:lstStyle/>
          <a:p>
            <a:r>
              <a:rPr lang="sk-SK" dirty="0"/>
              <a:t>- </a:t>
            </a:r>
            <a:r>
              <a:rPr lang="el-GR" dirty="0"/>
              <a:t>Οι αναφερόμενες μάχες και περιπέτειες για την αγάπη είναι σύμφωνα με τον </a:t>
            </a:r>
            <a:r>
              <a:rPr lang="sk-SK" dirty="0" err="1"/>
              <a:t>Beaton</a:t>
            </a:r>
            <a:r>
              <a:rPr lang="sk-SK" dirty="0"/>
              <a:t> </a:t>
            </a:r>
            <a:r>
              <a:rPr lang="el-GR" dirty="0"/>
              <a:t>ένα άλλο κοινό στοιχείο με τα ευρωπαϊκά ιππικά μεσαιωνικά έπη</a:t>
            </a:r>
            <a:endParaRPr lang="sk-SK" dirty="0"/>
          </a:p>
          <a:p>
            <a:r>
              <a:rPr lang="sk-SK" dirty="0"/>
              <a:t>- </a:t>
            </a:r>
            <a:r>
              <a:rPr lang="el-GR" dirty="0"/>
              <a:t>Μία πιθανή αναγέννηση ή ξαναεμφάνηση των μυθιστοριακών στοιχείων όσο στην Δύση, τόσο και στο Βυζάντιο </a:t>
            </a:r>
            <a:endParaRPr lang="sk-SK" dirty="0"/>
          </a:p>
          <a:p>
            <a:r>
              <a:rPr lang="sk-SK" dirty="0"/>
              <a:t>-</a:t>
            </a:r>
            <a:r>
              <a:rPr lang="el-GR" dirty="0"/>
              <a:t> Ο Διγενής θα μπορούσε να επιρεάσει και τα γνωστά βυζαντινά μυθιστορήματα της ύστερης βυζαντινής εποχής </a:t>
            </a:r>
            <a:endParaRPr lang="sk-SK" dirty="0"/>
          </a:p>
          <a:p>
            <a:r>
              <a:rPr lang="sk-SK" dirty="0"/>
              <a:t>- </a:t>
            </a:r>
            <a:r>
              <a:rPr lang="el-GR" dirty="0"/>
              <a:t>Όσο θα μπορούσε να τα επιρεάσει είναι όμως άγνωστο</a:t>
            </a:r>
            <a:endParaRPr lang="sk-SK" dirty="0"/>
          </a:p>
        </p:txBody>
      </p:sp>
      <p:pic>
        <p:nvPicPr>
          <p:cNvPr id="5" name="Obrázok 4">
            <a:extLst>
              <a:ext uri="{FF2B5EF4-FFF2-40B4-BE49-F238E27FC236}">
                <a16:creationId xmlns:a16="http://schemas.microsoft.com/office/drawing/2014/main" xmlns="" id="{645C266B-4E85-442C-BC72-8F18ECF78152}"/>
              </a:ext>
            </a:extLst>
          </p:cNvPr>
          <p:cNvPicPr>
            <a:picLocks noChangeAspect="1"/>
          </p:cNvPicPr>
          <p:nvPr/>
        </p:nvPicPr>
        <p:blipFill>
          <a:blip r:embed="rId2"/>
          <a:stretch>
            <a:fillRect/>
          </a:stretch>
        </p:blipFill>
        <p:spPr>
          <a:xfrm>
            <a:off x="3241399" y="3737113"/>
            <a:ext cx="3407577" cy="2787470"/>
          </a:xfrm>
          <a:prstGeom prst="rect">
            <a:avLst/>
          </a:prstGeom>
        </p:spPr>
      </p:pic>
    </p:spTree>
    <p:extLst>
      <p:ext uri="{BB962C8B-B14F-4D97-AF65-F5344CB8AC3E}">
        <p14:creationId xmlns:p14="http://schemas.microsoft.com/office/powerpoint/2010/main" val="266865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D7B240D-B8CC-4AF5-B9B3-CBC480621CD9}"/>
              </a:ext>
            </a:extLst>
          </p:cNvPr>
          <p:cNvSpPr>
            <a:spLocks noGrp="1"/>
          </p:cNvSpPr>
          <p:nvPr>
            <p:ph type="title"/>
          </p:nvPr>
        </p:nvSpPr>
        <p:spPr>
          <a:xfrm>
            <a:off x="1024128" y="585216"/>
            <a:ext cx="9720072" cy="472307"/>
          </a:xfrm>
        </p:spPr>
        <p:txBody>
          <a:bodyPr>
            <a:normAutofit fontScale="90000"/>
          </a:bodyPr>
          <a:lstStyle/>
          <a:p>
            <a:pPr algn="ctr"/>
            <a:r>
              <a:rPr lang="el-GR" b="1" dirty="0">
                <a:solidFill>
                  <a:srgbClr val="FF0000"/>
                </a:solidFill>
              </a:rPr>
              <a:t>Περιληψη</a:t>
            </a:r>
            <a:r>
              <a:rPr lang="sk-SK" b="1" dirty="0"/>
              <a:t/>
            </a:r>
            <a:br>
              <a:rPr lang="sk-SK" b="1" dirty="0"/>
            </a:br>
            <a:endParaRPr lang="sk-SK" dirty="0"/>
          </a:p>
        </p:txBody>
      </p:sp>
      <p:sp>
        <p:nvSpPr>
          <p:cNvPr id="3" name="Zástupný objekt pre obsah 2">
            <a:extLst>
              <a:ext uri="{FF2B5EF4-FFF2-40B4-BE49-F238E27FC236}">
                <a16:creationId xmlns:a16="http://schemas.microsoft.com/office/drawing/2014/main" xmlns="" id="{5E1FBE94-A49F-4803-84AE-784B9D5F3311}"/>
              </a:ext>
            </a:extLst>
          </p:cNvPr>
          <p:cNvSpPr>
            <a:spLocks noGrp="1"/>
          </p:cNvSpPr>
          <p:nvPr>
            <p:ph idx="1"/>
          </p:nvPr>
        </p:nvSpPr>
        <p:spPr>
          <a:xfrm>
            <a:off x="1024128" y="1057524"/>
            <a:ext cx="9720071" cy="4063116"/>
          </a:xfrm>
        </p:spPr>
        <p:txBody>
          <a:bodyPr>
            <a:normAutofit fontScale="40000" lnSpcReduction="20000"/>
          </a:bodyPr>
          <a:lstStyle/>
          <a:p>
            <a:r>
              <a:rPr lang="sk-SK" sz="2900" dirty="0"/>
              <a:t>- </a:t>
            </a:r>
            <a:r>
              <a:rPr lang="el-GR" sz="2900" dirty="0"/>
              <a:t>Στην ερώτηση αν πρόκειται για το μυθιστόρημα ή το έπος</a:t>
            </a:r>
            <a:r>
              <a:rPr lang="sk-SK" sz="2900" dirty="0"/>
              <a:t>,</a:t>
            </a:r>
            <a:r>
              <a:rPr lang="el-GR" sz="2900" dirty="0"/>
              <a:t> δεν γίνεται να απαντήσουμε εύκολα</a:t>
            </a:r>
            <a:endParaRPr lang="sk-SK" sz="2900" dirty="0"/>
          </a:p>
          <a:p>
            <a:r>
              <a:rPr lang="sk-SK" sz="2900" dirty="0"/>
              <a:t>- </a:t>
            </a:r>
            <a:r>
              <a:rPr lang="el-GR" sz="2900" dirty="0"/>
              <a:t>Δεν πρόκειται για ίδιο λογοτεχνικό έργο όπως είναι τα ελληνιστικά ή ρωμαϊκά μυθιστορήματα</a:t>
            </a:r>
            <a:endParaRPr lang="sk-SK" sz="2900" dirty="0"/>
          </a:p>
          <a:p>
            <a:r>
              <a:rPr lang="sk-SK" sz="2900" dirty="0"/>
              <a:t>- </a:t>
            </a:r>
            <a:r>
              <a:rPr lang="el-GR" sz="2900" dirty="0"/>
              <a:t>Υπάρχουν όμως πολλά κοινά στοιχία με αυτά</a:t>
            </a:r>
          </a:p>
          <a:p>
            <a:r>
              <a:rPr lang="sk-SK" sz="2900" dirty="0"/>
              <a:t>- </a:t>
            </a:r>
            <a:r>
              <a:rPr lang="el-GR" sz="2900" dirty="0"/>
              <a:t>Οι αναφορές στα πραγματικά πρόσωπα μίας μακρυνής περίοδου μας πλησίαζει τον Διγενή κοντά στα αρχαία μυθιστορήματα</a:t>
            </a:r>
            <a:endParaRPr lang="sk-SK" sz="2900" dirty="0"/>
          </a:p>
          <a:p>
            <a:r>
              <a:rPr lang="sk-SK" sz="2900" dirty="0"/>
              <a:t>- </a:t>
            </a:r>
            <a:r>
              <a:rPr lang="el-GR" sz="2900" dirty="0"/>
              <a:t>Οι μάχες για την αγάπη, οι περιπέτιες και οι κόποι του ήρωα για να πλησίασει κοντά στην αγάπη του είναι ένα άλλο κοινό στοιχείο, όμως ακριβώς αυτό θα βρούμε και στα ευρωπαϊκά ιππικά έπη</a:t>
            </a:r>
            <a:endParaRPr lang="sk-SK" sz="2900" dirty="0"/>
          </a:p>
          <a:p>
            <a:r>
              <a:rPr lang="sk-SK" sz="2900" dirty="0"/>
              <a:t>- </a:t>
            </a:r>
            <a:r>
              <a:rPr lang="el-GR" sz="2900" dirty="0"/>
              <a:t>Η βασική διαφορά από τα μυθιστορήματα όμως είναι, ότι η</a:t>
            </a:r>
            <a:r>
              <a:rPr lang="el-GR" dirty="0"/>
              <a:t> αφήγηση </a:t>
            </a:r>
            <a:r>
              <a:rPr lang="el-GR" sz="2900" dirty="0"/>
              <a:t>για το ερωτευμένο ζευγάρι δεν είναι </a:t>
            </a:r>
            <a:r>
              <a:rPr lang="sk-SK" sz="2900" dirty="0"/>
              <a:t>(</a:t>
            </a:r>
            <a:r>
              <a:rPr lang="el-GR" sz="2900" dirty="0"/>
              <a:t>ή σχεδόν δεν υπάρχει</a:t>
            </a:r>
            <a:r>
              <a:rPr lang="sk-SK" sz="2900" dirty="0"/>
              <a:t>)</a:t>
            </a:r>
            <a:r>
              <a:rPr lang="el-GR" sz="2900" dirty="0"/>
              <a:t> το κύριο θέμα του έργου</a:t>
            </a:r>
          </a:p>
          <a:p>
            <a:r>
              <a:rPr lang="sk-SK" sz="2900" dirty="0"/>
              <a:t>- </a:t>
            </a:r>
            <a:r>
              <a:rPr lang="el-GR" sz="2900" dirty="0"/>
              <a:t>Ελειψη ενός επιτυχυμένου τέλους</a:t>
            </a:r>
            <a:endParaRPr lang="sk-SK" sz="2900" dirty="0"/>
          </a:p>
          <a:p>
            <a:r>
              <a:rPr lang="sk-SK" sz="2900" dirty="0"/>
              <a:t>- </a:t>
            </a:r>
            <a:r>
              <a:rPr lang="el-GR" sz="2900" dirty="0"/>
              <a:t>Ο Διγενής μοίαζει πολύ με τα μεσαιωνικά ιππικά έπη, όσο στην δομή της αφήγησης, τόσο στις πράξεις του ήρωα</a:t>
            </a:r>
          </a:p>
          <a:p>
            <a:r>
              <a:rPr lang="sk-SK" sz="2900" dirty="0"/>
              <a:t>- </a:t>
            </a:r>
            <a:r>
              <a:rPr lang="el-GR" sz="2900" dirty="0"/>
              <a:t>Η διαφορά από τα ευρωπαϊκά ιππικά έπη είναι ότι ο Διγενής βρίσκεται στο Βυζάντιο, δεν ανήκει σε μία φεουδαρχική κοινωνία και δεν εξαρτάται τόσο από τον αυτοκράτορα, όσο εξαρτάται από την Ρωμαϊκή αυτοκρατορία</a:t>
            </a:r>
            <a:endParaRPr lang="sk-SK" sz="2900" dirty="0"/>
          </a:p>
          <a:p>
            <a:r>
              <a:rPr lang="sk-SK" sz="2900" dirty="0"/>
              <a:t>- </a:t>
            </a:r>
            <a:r>
              <a:rPr lang="el-GR" sz="2900" dirty="0"/>
              <a:t>Αφήγηση για τον Διγενή βρίσκεται κάπου ανάμεσα της μυθιστορίας και του έπους, όπου το τοποθετεί και ο </a:t>
            </a:r>
            <a:r>
              <a:rPr lang="sk-SK" sz="2900" dirty="0" err="1"/>
              <a:t>Beaton</a:t>
            </a:r>
            <a:r>
              <a:rPr lang="sk-SK" sz="2900" dirty="0"/>
              <a:t> </a:t>
            </a:r>
          </a:p>
          <a:p>
            <a:r>
              <a:rPr lang="sk-SK" sz="2900" dirty="0"/>
              <a:t>- </a:t>
            </a:r>
            <a:r>
              <a:rPr lang="el-GR" sz="2900" dirty="0"/>
              <a:t>Ο Διγενής είναι ένας ήρωας τον οποίο μπορούμε να τον ταυτίσουμε όσο με τον Μεγαλέξανδρο, τόσο και με έναν άγιο του μεσαίωνα.</a:t>
            </a:r>
            <a:endParaRPr lang="sk-SK" sz="2900" dirty="0"/>
          </a:p>
          <a:p>
            <a:endParaRPr lang="sk-SK" dirty="0"/>
          </a:p>
        </p:txBody>
      </p:sp>
      <p:pic>
        <p:nvPicPr>
          <p:cNvPr id="5" name="Obrázok 4">
            <a:extLst>
              <a:ext uri="{FF2B5EF4-FFF2-40B4-BE49-F238E27FC236}">
                <a16:creationId xmlns:a16="http://schemas.microsoft.com/office/drawing/2014/main" xmlns="" id="{DBD3E98C-CAF6-4AE4-AE29-ACBA4715D866}"/>
              </a:ext>
            </a:extLst>
          </p:cNvPr>
          <p:cNvPicPr>
            <a:picLocks noChangeAspect="1"/>
          </p:cNvPicPr>
          <p:nvPr/>
        </p:nvPicPr>
        <p:blipFill>
          <a:blip r:embed="rId2"/>
          <a:stretch>
            <a:fillRect/>
          </a:stretch>
        </p:blipFill>
        <p:spPr>
          <a:xfrm>
            <a:off x="9672721" y="207540"/>
            <a:ext cx="1634034" cy="1951085"/>
          </a:xfrm>
          <a:prstGeom prst="rect">
            <a:avLst/>
          </a:prstGeom>
        </p:spPr>
      </p:pic>
    </p:spTree>
    <p:extLst>
      <p:ext uri="{BB962C8B-B14F-4D97-AF65-F5344CB8AC3E}">
        <p14:creationId xmlns:p14="http://schemas.microsoft.com/office/powerpoint/2010/main" val="204812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F193C61-07EA-4875-B6CD-76FAF65F3AED}"/>
              </a:ext>
            </a:extLst>
          </p:cNvPr>
          <p:cNvSpPr>
            <a:spLocks noGrp="1"/>
          </p:cNvSpPr>
          <p:nvPr>
            <p:ph type="title"/>
          </p:nvPr>
        </p:nvSpPr>
        <p:spPr>
          <a:xfrm>
            <a:off x="1024128" y="585216"/>
            <a:ext cx="9720072" cy="305330"/>
          </a:xfrm>
        </p:spPr>
        <p:txBody>
          <a:bodyPr>
            <a:normAutofit fontScale="90000"/>
          </a:bodyPr>
          <a:lstStyle/>
          <a:p>
            <a:pPr algn="ctr"/>
            <a:r>
              <a:rPr lang="el-GR" dirty="0">
                <a:solidFill>
                  <a:srgbClr val="FF0000"/>
                </a:solidFill>
              </a:rPr>
              <a:t>Βιβλιογραφια</a:t>
            </a:r>
            <a:endParaRPr lang="sk-SK" dirty="0">
              <a:solidFill>
                <a:srgbClr val="FF0000"/>
              </a:solidFill>
            </a:endParaRPr>
          </a:p>
        </p:txBody>
      </p:sp>
      <p:sp>
        <p:nvSpPr>
          <p:cNvPr id="3" name="Zástupný objekt pre obsah 2">
            <a:extLst>
              <a:ext uri="{FF2B5EF4-FFF2-40B4-BE49-F238E27FC236}">
                <a16:creationId xmlns:a16="http://schemas.microsoft.com/office/drawing/2014/main" xmlns="" id="{C624D7FB-138C-416E-B1A3-2E348F42E832}"/>
              </a:ext>
            </a:extLst>
          </p:cNvPr>
          <p:cNvSpPr>
            <a:spLocks noGrp="1"/>
          </p:cNvSpPr>
          <p:nvPr>
            <p:ph idx="1"/>
          </p:nvPr>
        </p:nvSpPr>
        <p:spPr>
          <a:xfrm>
            <a:off x="1024128" y="1637969"/>
            <a:ext cx="9720071" cy="3299791"/>
          </a:xfrm>
        </p:spPr>
        <p:txBody>
          <a:bodyPr/>
          <a:lstStyle/>
          <a:p>
            <a:r>
              <a:rPr lang="el-GR" dirty="0"/>
              <a:t>Αλεξίου, Σ. Βασίλειος Διγενής Ακρίτης και τα άσματα του Αρμούρη και του υιου του Ανδρονίκου. Αθήνα, </a:t>
            </a:r>
            <a:r>
              <a:rPr lang="sk-SK" dirty="0"/>
              <a:t>1995</a:t>
            </a:r>
            <a:r>
              <a:rPr lang="el-GR" dirty="0"/>
              <a:t>.</a:t>
            </a:r>
            <a:endParaRPr lang="sk-SK" dirty="0"/>
          </a:p>
          <a:p>
            <a:r>
              <a:rPr lang="sk-SK" dirty="0" err="1"/>
              <a:t>Beaton</a:t>
            </a:r>
            <a:r>
              <a:rPr lang="sk-SK" dirty="0"/>
              <a:t>, R.</a:t>
            </a:r>
            <a:r>
              <a:rPr lang="el-GR" dirty="0"/>
              <a:t> </a:t>
            </a:r>
            <a:r>
              <a:rPr lang="sk-SK" dirty="0" err="1"/>
              <a:t>From</a:t>
            </a:r>
            <a:r>
              <a:rPr lang="sk-SK" dirty="0"/>
              <a:t> </a:t>
            </a:r>
            <a:r>
              <a:rPr lang="sk-SK" dirty="0" err="1"/>
              <a:t>Byzantium</a:t>
            </a:r>
            <a:r>
              <a:rPr lang="sk-SK" dirty="0"/>
              <a:t> to </a:t>
            </a:r>
            <a:r>
              <a:rPr lang="sk-SK" dirty="0" err="1"/>
              <a:t>Modern</a:t>
            </a:r>
            <a:r>
              <a:rPr lang="sk-SK" dirty="0"/>
              <a:t> </a:t>
            </a:r>
            <a:r>
              <a:rPr lang="sk-SK" dirty="0" err="1"/>
              <a:t>Greece</a:t>
            </a:r>
            <a:r>
              <a:rPr lang="sk-SK" dirty="0"/>
              <a:t>. </a:t>
            </a:r>
            <a:r>
              <a:rPr lang="sk-SK" dirty="0" err="1"/>
              <a:t>Medieval</a:t>
            </a:r>
            <a:r>
              <a:rPr lang="sk-SK" dirty="0"/>
              <a:t> </a:t>
            </a:r>
            <a:r>
              <a:rPr lang="sk-SK" dirty="0" err="1"/>
              <a:t>Texts</a:t>
            </a:r>
            <a:r>
              <a:rPr lang="sk-SK" dirty="0"/>
              <a:t> and </a:t>
            </a:r>
            <a:r>
              <a:rPr lang="sk-SK" dirty="0" err="1"/>
              <a:t>their</a:t>
            </a:r>
            <a:r>
              <a:rPr lang="sk-SK" dirty="0"/>
              <a:t> </a:t>
            </a:r>
            <a:r>
              <a:rPr lang="sk-SK" dirty="0" err="1"/>
              <a:t>Modern</a:t>
            </a:r>
            <a:r>
              <a:rPr lang="sk-SK" dirty="0"/>
              <a:t> </a:t>
            </a:r>
            <a:r>
              <a:rPr lang="sk-SK" dirty="0" err="1"/>
              <a:t>Reception</a:t>
            </a:r>
            <a:r>
              <a:rPr lang="sk-SK" dirty="0"/>
              <a:t>. </a:t>
            </a:r>
            <a:r>
              <a:rPr lang="sk-SK" dirty="0" err="1"/>
              <a:t>Aldershot</a:t>
            </a:r>
            <a:r>
              <a:rPr lang="el-GR" dirty="0"/>
              <a:t>, 2008</a:t>
            </a:r>
            <a:r>
              <a:rPr lang="sk-SK" dirty="0"/>
              <a:t>.</a:t>
            </a:r>
            <a:endParaRPr lang="el-GR" dirty="0"/>
          </a:p>
          <a:p>
            <a:r>
              <a:rPr lang="sk-SK" dirty="0" err="1"/>
              <a:t>Beaton</a:t>
            </a:r>
            <a:r>
              <a:rPr lang="sk-SK" dirty="0"/>
              <a:t>. R.</a:t>
            </a:r>
            <a:r>
              <a:rPr lang="el-GR" dirty="0"/>
              <a:t> Η ερωτική μυθιστορία του ελληνικού μεσαίωνα. Αθήνα, 1996.</a:t>
            </a:r>
          </a:p>
          <a:p>
            <a:endParaRPr lang="sk-SK" dirty="0"/>
          </a:p>
        </p:txBody>
      </p:sp>
    </p:spTree>
    <p:extLst>
      <p:ext uri="{BB962C8B-B14F-4D97-AF65-F5344CB8AC3E}">
        <p14:creationId xmlns:p14="http://schemas.microsoft.com/office/powerpoint/2010/main" val="339647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a:extLst>
              <a:ext uri="{FF2B5EF4-FFF2-40B4-BE49-F238E27FC236}">
                <a16:creationId xmlns:a16="http://schemas.microsoft.com/office/drawing/2014/main" xmlns="" id="{3F6907D1-BE80-4A39-9043-8270DB44F9AB}"/>
              </a:ext>
            </a:extLst>
          </p:cNvPr>
          <p:cNvSpPr/>
          <p:nvPr/>
        </p:nvSpPr>
        <p:spPr>
          <a:xfrm>
            <a:off x="1152939" y="445273"/>
            <a:ext cx="9366637" cy="3139321"/>
          </a:xfrm>
          <a:prstGeom prst="rect">
            <a:avLst/>
          </a:prstGeom>
        </p:spPr>
        <p:txBody>
          <a:bodyPr wrap="square">
            <a:spAutoFit/>
          </a:bodyPr>
          <a:lstStyle/>
          <a:p>
            <a:r>
              <a:rPr lang="sk-SK" dirty="0"/>
              <a:t>- </a:t>
            </a:r>
            <a:r>
              <a:rPr lang="el-GR" dirty="0"/>
              <a:t>Ένα από τα λεγόμενα μεσαιωνικά έπη σαν εκείνα της Δύσης </a:t>
            </a:r>
            <a:r>
              <a:rPr lang="sk-SK" dirty="0"/>
              <a:t>(</a:t>
            </a:r>
            <a:r>
              <a:rPr lang="el-GR" dirty="0"/>
              <a:t>Άσμα του Ελ Σιντ, Το τραγουδι του Ρολάνδου, Το δαχτυλίδι των </a:t>
            </a:r>
            <a:r>
              <a:rPr lang="sk-SK" dirty="0"/>
              <a:t>N</a:t>
            </a:r>
            <a:r>
              <a:rPr lang="el-GR" dirty="0"/>
              <a:t>υμπελούνγκεν</a:t>
            </a:r>
            <a:r>
              <a:rPr lang="sk-SK" dirty="0"/>
              <a:t>)</a:t>
            </a:r>
            <a:endParaRPr lang="el-GR" dirty="0"/>
          </a:p>
          <a:p>
            <a:endParaRPr lang="el-GR" dirty="0"/>
          </a:p>
          <a:p>
            <a:r>
              <a:rPr lang="sk-SK" dirty="0"/>
              <a:t>-</a:t>
            </a:r>
            <a:r>
              <a:rPr lang="el-GR" dirty="0"/>
              <a:t>Περιέχει κάποια απ΄τα χαρακτηριστικά στοιχεία του αρχαίου μυθιστορήματος</a:t>
            </a:r>
          </a:p>
          <a:p>
            <a:endParaRPr lang="el-GR" dirty="0"/>
          </a:p>
          <a:p>
            <a:r>
              <a:rPr lang="sk-SK" dirty="0"/>
              <a:t>-</a:t>
            </a:r>
            <a:r>
              <a:rPr lang="el-GR" dirty="0"/>
              <a:t>Την αφήγηση της ιστορίας του Διγένη μπορούμε να την στήσουμε κάπου ανάμεσα στο έπος και το μυθιστόρημα, όπου την τοποθετεί και ο </a:t>
            </a:r>
            <a:r>
              <a:rPr lang="sk-SK" dirty="0" err="1"/>
              <a:t>Beaton</a:t>
            </a:r>
            <a:r>
              <a:rPr lang="sk-SK" dirty="0"/>
              <a:t>- </a:t>
            </a:r>
            <a:r>
              <a:rPr lang="el-GR" dirty="0"/>
              <a:t>πρωτο</a:t>
            </a:r>
            <a:r>
              <a:rPr lang="sk-SK" dirty="0"/>
              <a:t>-</a:t>
            </a:r>
            <a:r>
              <a:rPr lang="el-GR" dirty="0"/>
              <a:t>μυθιστόρημα </a:t>
            </a:r>
            <a:endParaRPr lang="sk-SK" dirty="0"/>
          </a:p>
          <a:p>
            <a:endParaRPr lang="el-GR" dirty="0"/>
          </a:p>
          <a:p>
            <a:r>
              <a:rPr lang="sk-SK" dirty="0"/>
              <a:t>-</a:t>
            </a:r>
            <a:r>
              <a:rPr lang="el-GR" dirty="0"/>
              <a:t>Ο ήρωας ερωτεύεται την κόρη ενός στρατηγού, περιγραφή  χαρακτήρων του Σαρακηνού πατέρα και της Ρωμαίας μητέρας του ήρωα, οι ληστές, τα εμπόδια στον έρωτα του Διγενή και της κόρης του στρατηγού, περιγραφή των ωραίων ανακτόρων και κήπων </a:t>
            </a:r>
            <a:endParaRPr lang="sk-SK" dirty="0"/>
          </a:p>
        </p:txBody>
      </p:sp>
      <p:pic>
        <p:nvPicPr>
          <p:cNvPr id="4" name="Obrázok 3">
            <a:extLst>
              <a:ext uri="{FF2B5EF4-FFF2-40B4-BE49-F238E27FC236}">
                <a16:creationId xmlns:a16="http://schemas.microsoft.com/office/drawing/2014/main" xmlns="" id="{A69E6F28-C5BD-4E31-854D-A527DA5BD0D6}"/>
              </a:ext>
            </a:extLst>
          </p:cNvPr>
          <p:cNvPicPr>
            <a:picLocks noChangeAspect="1"/>
          </p:cNvPicPr>
          <p:nvPr/>
        </p:nvPicPr>
        <p:blipFill>
          <a:blip r:embed="rId2"/>
          <a:stretch>
            <a:fillRect/>
          </a:stretch>
        </p:blipFill>
        <p:spPr>
          <a:xfrm>
            <a:off x="4306040" y="4230094"/>
            <a:ext cx="1789960" cy="2384074"/>
          </a:xfrm>
          <a:prstGeom prst="rect">
            <a:avLst/>
          </a:prstGeom>
        </p:spPr>
      </p:pic>
    </p:spTree>
    <p:extLst>
      <p:ext uri="{BB962C8B-B14F-4D97-AF65-F5344CB8AC3E}">
        <p14:creationId xmlns:p14="http://schemas.microsoft.com/office/powerpoint/2010/main" val="1417753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63DD8B3-26C7-4F18-97B8-817BDD7EFB57}"/>
              </a:ext>
            </a:extLst>
          </p:cNvPr>
          <p:cNvSpPr>
            <a:spLocks noGrp="1"/>
          </p:cNvSpPr>
          <p:nvPr>
            <p:ph type="title"/>
          </p:nvPr>
        </p:nvSpPr>
        <p:spPr>
          <a:xfrm>
            <a:off x="1024128" y="214685"/>
            <a:ext cx="9720072" cy="1932167"/>
          </a:xfrm>
        </p:spPr>
        <p:txBody>
          <a:bodyPr>
            <a:normAutofit fontScale="90000"/>
          </a:bodyPr>
          <a:lstStyle/>
          <a:p>
            <a:r>
              <a:rPr lang="el-GR" dirty="0"/>
              <a:t>   </a:t>
            </a:r>
            <a:r>
              <a:rPr lang="el-GR" b="1" dirty="0">
                <a:solidFill>
                  <a:srgbClr val="FF0000"/>
                </a:solidFill>
              </a:rPr>
              <a:t>Αυτοκρατορια των ρωμαιων</a:t>
            </a:r>
            <a:r>
              <a:rPr lang="el-GR" dirty="0"/>
              <a:t/>
            </a:r>
            <a:br>
              <a:rPr lang="el-GR" dirty="0"/>
            </a:br>
            <a:r>
              <a:rPr lang="el-GR" dirty="0"/>
              <a:t/>
            </a:r>
            <a:br>
              <a:rPr lang="el-GR" dirty="0"/>
            </a:br>
            <a:r>
              <a:rPr lang="el-GR" dirty="0"/>
              <a:t>         </a:t>
            </a:r>
            <a:r>
              <a:rPr lang="el-GR" sz="2400" dirty="0"/>
              <a:t>395 μ.Χ.                                    Μικρασιατικα θεματα 950 μ.Χ</a:t>
            </a:r>
            <a:endParaRPr lang="sk-SK" sz="2400" dirty="0"/>
          </a:p>
        </p:txBody>
      </p:sp>
      <p:pic>
        <p:nvPicPr>
          <p:cNvPr id="8" name="Zástupný objekt pre obsah 7">
            <a:extLst>
              <a:ext uri="{FF2B5EF4-FFF2-40B4-BE49-F238E27FC236}">
                <a16:creationId xmlns:a16="http://schemas.microsoft.com/office/drawing/2014/main" xmlns="" id="{3B931EC4-2AFC-4CFF-BF69-F99030B5706A}"/>
              </a:ext>
            </a:extLst>
          </p:cNvPr>
          <p:cNvPicPr>
            <a:picLocks noGrp="1" noChangeAspect="1"/>
          </p:cNvPicPr>
          <p:nvPr>
            <p:ph sz="half" idx="1"/>
          </p:nvPr>
        </p:nvPicPr>
        <p:blipFill>
          <a:blip r:embed="rId2"/>
          <a:stretch>
            <a:fillRect/>
          </a:stretch>
        </p:blipFill>
        <p:spPr>
          <a:xfrm>
            <a:off x="1023938" y="2646650"/>
            <a:ext cx="4754562" cy="3301425"/>
          </a:xfrm>
        </p:spPr>
      </p:pic>
      <p:pic>
        <p:nvPicPr>
          <p:cNvPr id="6" name="Zástupný objekt pre obsah 5">
            <a:extLst>
              <a:ext uri="{FF2B5EF4-FFF2-40B4-BE49-F238E27FC236}">
                <a16:creationId xmlns:a16="http://schemas.microsoft.com/office/drawing/2014/main" xmlns="" id="{D9563AB6-0E06-4A41-9ADB-881033CC15A6}"/>
              </a:ext>
            </a:extLst>
          </p:cNvPr>
          <p:cNvPicPr>
            <a:picLocks noGrp="1" noChangeAspect="1"/>
          </p:cNvPicPr>
          <p:nvPr>
            <p:ph sz="half" idx="2"/>
          </p:nvPr>
        </p:nvPicPr>
        <p:blipFill>
          <a:blip r:embed="rId3"/>
          <a:stretch>
            <a:fillRect/>
          </a:stretch>
        </p:blipFill>
        <p:spPr>
          <a:xfrm>
            <a:off x="5989637" y="2646649"/>
            <a:ext cx="5087069" cy="3301425"/>
          </a:xfrm>
        </p:spPr>
      </p:pic>
    </p:spTree>
    <p:extLst>
      <p:ext uri="{BB962C8B-B14F-4D97-AF65-F5344CB8AC3E}">
        <p14:creationId xmlns:p14="http://schemas.microsoft.com/office/powerpoint/2010/main" val="139349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3DC65D2-A95B-415C-8463-857FACEA9D4C}"/>
              </a:ext>
            </a:extLst>
          </p:cNvPr>
          <p:cNvSpPr>
            <a:spLocks noGrp="1"/>
          </p:cNvSpPr>
          <p:nvPr>
            <p:ph type="title"/>
          </p:nvPr>
        </p:nvSpPr>
        <p:spPr>
          <a:xfrm>
            <a:off x="1024128" y="520146"/>
            <a:ext cx="4389120" cy="1737360"/>
          </a:xfrm>
        </p:spPr>
        <p:txBody>
          <a:bodyPr/>
          <a:lstStyle/>
          <a:p>
            <a:pPr algn="ctr"/>
            <a:r>
              <a:rPr lang="el-GR" b="1" dirty="0">
                <a:solidFill>
                  <a:srgbClr val="FF0000"/>
                </a:solidFill>
              </a:rPr>
              <a:t>Ιστορ</a:t>
            </a:r>
            <a:r>
              <a:rPr lang="sk-SK" b="1" dirty="0">
                <a:solidFill>
                  <a:srgbClr val="FF0000"/>
                </a:solidFill>
              </a:rPr>
              <a:t>i</a:t>
            </a:r>
            <a:r>
              <a:rPr lang="el-GR" b="1" dirty="0">
                <a:solidFill>
                  <a:srgbClr val="FF0000"/>
                </a:solidFill>
              </a:rPr>
              <a:t>κ</a:t>
            </a:r>
            <a:r>
              <a:rPr lang="sk-SK" b="1" dirty="0">
                <a:solidFill>
                  <a:srgbClr val="FF0000"/>
                </a:solidFill>
              </a:rPr>
              <a:t>h</a:t>
            </a:r>
            <a:r>
              <a:rPr lang="el-GR" b="1" dirty="0">
                <a:solidFill>
                  <a:srgbClr val="FF0000"/>
                </a:solidFill>
              </a:rPr>
              <a:t> παρουσιαση</a:t>
            </a:r>
            <a:r>
              <a:rPr lang="sk-SK" b="1" dirty="0">
                <a:solidFill>
                  <a:srgbClr val="FF0000"/>
                </a:solidFill>
              </a:rPr>
              <a:t/>
            </a:r>
            <a:br>
              <a:rPr lang="sk-SK" b="1" dirty="0">
                <a:solidFill>
                  <a:srgbClr val="FF0000"/>
                </a:solidFill>
              </a:rPr>
            </a:br>
            <a:endParaRPr lang="sk-SK" dirty="0">
              <a:solidFill>
                <a:srgbClr val="FF0000"/>
              </a:solidFill>
            </a:endParaRPr>
          </a:p>
        </p:txBody>
      </p:sp>
      <p:pic>
        <p:nvPicPr>
          <p:cNvPr id="6" name="Zástupný objekt pre obsah 5">
            <a:extLst>
              <a:ext uri="{FF2B5EF4-FFF2-40B4-BE49-F238E27FC236}">
                <a16:creationId xmlns:a16="http://schemas.microsoft.com/office/drawing/2014/main" xmlns="" id="{9BC241DE-F50E-482F-A9C1-9E1C45DB82DA}"/>
              </a:ext>
            </a:extLst>
          </p:cNvPr>
          <p:cNvPicPr>
            <a:picLocks noGrp="1" noChangeAspect="1"/>
          </p:cNvPicPr>
          <p:nvPr>
            <p:ph idx="1"/>
          </p:nvPr>
        </p:nvPicPr>
        <p:blipFill>
          <a:blip r:embed="rId2"/>
          <a:stretch>
            <a:fillRect/>
          </a:stretch>
        </p:blipFill>
        <p:spPr>
          <a:xfrm>
            <a:off x="5507551" y="1327868"/>
            <a:ext cx="6580731" cy="4540195"/>
          </a:xfrm>
        </p:spPr>
      </p:pic>
      <p:sp>
        <p:nvSpPr>
          <p:cNvPr id="4" name="Zástupný objekt pre text 3">
            <a:extLst>
              <a:ext uri="{FF2B5EF4-FFF2-40B4-BE49-F238E27FC236}">
                <a16:creationId xmlns:a16="http://schemas.microsoft.com/office/drawing/2014/main" xmlns="" id="{210AC5F0-3406-4479-B874-E0E32C149767}"/>
              </a:ext>
            </a:extLst>
          </p:cNvPr>
          <p:cNvSpPr>
            <a:spLocks noGrp="1"/>
          </p:cNvSpPr>
          <p:nvPr>
            <p:ph type="body" sz="half" idx="2"/>
          </p:nvPr>
        </p:nvSpPr>
        <p:spPr/>
        <p:txBody>
          <a:bodyPr/>
          <a:lstStyle/>
          <a:p>
            <a:r>
              <a:rPr lang="sk-SK" dirty="0"/>
              <a:t>-</a:t>
            </a:r>
            <a:r>
              <a:rPr lang="el-GR" dirty="0"/>
              <a:t> Μετά την πτώση της Δυτικής Ρωμαϊκής Αυτοκρατορίας </a:t>
            </a:r>
            <a:r>
              <a:rPr lang="sk-SK" dirty="0"/>
              <a:t>(476)</a:t>
            </a:r>
            <a:r>
              <a:rPr lang="el-GR" dirty="0"/>
              <a:t>, δημιουργήθηκαν στην Ευρώπη νέα κράτη </a:t>
            </a:r>
            <a:r>
              <a:rPr lang="sk-SK" dirty="0"/>
              <a:t>(Βασ</a:t>
            </a:r>
            <a:r>
              <a:rPr lang="el-GR" dirty="0"/>
              <a:t>ί</a:t>
            </a:r>
            <a:r>
              <a:rPr lang="sk-SK" dirty="0" err="1"/>
              <a:t>λε</a:t>
            </a:r>
            <a:r>
              <a:rPr lang="el-GR" dirty="0"/>
              <a:t>ιο των Φράγκων, των Βησιγότθων, των Λογγοβάρδων</a:t>
            </a:r>
            <a:r>
              <a:rPr lang="sk-SK" dirty="0"/>
              <a:t>)</a:t>
            </a:r>
            <a:r>
              <a:rPr lang="el-GR" dirty="0"/>
              <a:t> </a:t>
            </a:r>
            <a:endParaRPr lang="sk-SK" dirty="0"/>
          </a:p>
          <a:p>
            <a:r>
              <a:rPr lang="sk-SK" dirty="0"/>
              <a:t>-</a:t>
            </a:r>
            <a:r>
              <a:rPr lang="el-GR" dirty="0"/>
              <a:t> Στην ανατολή  συνέχιζε αδιάκοπα ύπαρξη της Ανατολικής Ρωμαϊκής Αυτοκρατορίας </a:t>
            </a:r>
            <a:r>
              <a:rPr lang="sk-SK" dirty="0"/>
              <a:t>(</a:t>
            </a:r>
            <a:r>
              <a:rPr lang="el-GR" dirty="0"/>
              <a:t>Βυζάντιο</a:t>
            </a:r>
            <a:r>
              <a:rPr lang="sk-SK" dirty="0"/>
              <a:t>)</a:t>
            </a:r>
          </a:p>
          <a:p>
            <a:r>
              <a:rPr lang="sk-SK" dirty="0"/>
              <a:t>-</a:t>
            </a:r>
            <a:r>
              <a:rPr lang="el-GR" dirty="0"/>
              <a:t>Ο δυτικός ήρωας σαν τον Ρόλανδο, Ζίγκφριντ, ή τον Σιντ ταυτίζεται με την νέα εποχή των ισχυρών ιπποτών φεουδαρχών </a:t>
            </a:r>
            <a:endParaRPr lang="sk-SK" dirty="0"/>
          </a:p>
        </p:txBody>
      </p:sp>
    </p:spTree>
    <p:extLst>
      <p:ext uri="{BB962C8B-B14F-4D97-AF65-F5344CB8AC3E}">
        <p14:creationId xmlns:p14="http://schemas.microsoft.com/office/powerpoint/2010/main" val="70435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C99D1C2-18B8-4D78-A091-C64B3B54C9FB}"/>
              </a:ext>
            </a:extLst>
          </p:cNvPr>
          <p:cNvSpPr>
            <a:spLocks noGrp="1"/>
          </p:cNvSpPr>
          <p:nvPr>
            <p:ph type="title"/>
          </p:nvPr>
        </p:nvSpPr>
        <p:spPr/>
        <p:txBody>
          <a:bodyPr/>
          <a:lstStyle/>
          <a:p>
            <a:pPr algn="ctr"/>
            <a:r>
              <a:rPr lang="el-GR" b="1" dirty="0">
                <a:solidFill>
                  <a:srgbClr val="FF0000"/>
                </a:solidFill>
              </a:rPr>
              <a:t>Ιστορ</a:t>
            </a:r>
            <a:r>
              <a:rPr lang="sk-SK" b="1" dirty="0">
                <a:solidFill>
                  <a:srgbClr val="FF0000"/>
                </a:solidFill>
              </a:rPr>
              <a:t>i</a:t>
            </a:r>
            <a:r>
              <a:rPr lang="el-GR" b="1" dirty="0">
                <a:solidFill>
                  <a:srgbClr val="FF0000"/>
                </a:solidFill>
              </a:rPr>
              <a:t>κ</a:t>
            </a:r>
            <a:r>
              <a:rPr lang="sk-SK" b="1" dirty="0">
                <a:solidFill>
                  <a:srgbClr val="FF0000"/>
                </a:solidFill>
              </a:rPr>
              <a:t>h</a:t>
            </a:r>
            <a:r>
              <a:rPr lang="el-GR" b="1" dirty="0">
                <a:solidFill>
                  <a:srgbClr val="FF0000"/>
                </a:solidFill>
              </a:rPr>
              <a:t> παρουσιαση</a:t>
            </a:r>
            <a:endParaRPr lang="sk-SK" dirty="0"/>
          </a:p>
        </p:txBody>
      </p:sp>
      <p:pic>
        <p:nvPicPr>
          <p:cNvPr id="6" name="Zástupný objekt pre obsah 5">
            <a:extLst>
              <a:ext uri="{FF2B5EF4-FFF2-40B4-BE49-F238E27FC236}">
                <a16:creationId xmlns:a16="http://schemas.microsoft.com/office/drawing/2014/main" xmlns="" id="{41EE315D-86D7-4D7E-981D-3755C87093A2}"/>
              </a:ext>
            </a:extLst>
          </p:cNvPr>
          <p:cNvPicPr>
            <a:picLocks noGrp="1" noChangeAspect="1"/>
          </p:cNvPicPr>
          <p:nvPr>
            <p:ph idx="1"/>
          </p:nvPr>
        </p:nvPicPr>
        <p:blipFill>
          <a:blip r:embed="rId2"/>
          <a:stretch>
            <a:fillRect/>
          </a:stretch>
        </p:blipFill>
        <p:spPr>
          <a:xfrm>
            <a:off x="6215203" y="822325"/>
            <a:ext cx="4678081" cy="5184775"/>
          </a:xfrm>
        </p:spPr>
      </p:pic>
      <p:sp>
        <p:nvSpPr>
          <p:cNvPr id="4" name="Zástupný objekt pre text 3">
            <a:extLst>
              <a:ext uri="{FF2B5EF4-FFF2-40B4-BE49-F238E27FC236}">
                <a16:creationId xmlns:a16="http://schemas.microsoft.com/office/drawing/2014/main" xmlns="" id="{9A9DDCB1-8F49-40B2-97B2-B58E791E07C6}"/>
              </a:ext>
            </a:extLst>
          </p:cNvPr>
          <p:cNvSpPr>
            <a:spLocks noGrp="1"/>
          </p:cNvSpPr>
          <p:nvPr>
            <p:ph type="body" sz="half" idx="2"/>
          </p:nvPr>
        </p:nvSpPr>
        <p:spPr>
          <a:xfrm>
            <a:off x="1024128" y="1956021"/>
            <a:ext cx="4389120" cy="4063779"/>
          </a:xfrm>
        </p:spPr>
        <p:txBody>
          <a:bodyPr>
            <a:normAutofit lnSpcReduction="10000"/>
          </a:bodyPr>
          <a:lstStyle/>
          <a:p>
            <a:r>
              <a:rPr lang="sk-SK" dirty="0"/>
              <a:t>-</a:t>
            </a:r>
            <a:r>
              <a:rPr lang="el-GR" b="1" dirty="0"/>
              <a:t>Βυζάντιο</a:t>
            </a:r>
            <a:r>
              <a:rPr lang="sk-SK" dirty="0"/>
              <a:t>: </a:t>
            </a:r>
            <a:r>
              <a:rPr lang="el-GR" dirty="0"/>
              <a:t>ούτε η φεουδαρχία και ούτε οι ιππότες και έτσι σε αυτό το κλίμα δεν έπαψαν να υπάρχουν πολλά απ΄τα χαρακτηριστικά στοιχεία της αρχαιότητας, ανάμεσα στα οποία είναι και το μυθιστόρημα, του οποίου στοιχεία μεταφέρθηκαν στην αγιογραφία</a:t>
            </a:r>
          </a:p>
          <a:p>
            <a:r>
              <a:rPr lang="sk-SK" dirty="0"/>
              <a:t>-</a:t>
            </a:r>
            <a:r>
              <a:rPr lang="el-GR" dirty="0"/>
              <a:t>Το όνομα του ηρώα, </a:t>
            </a:r>
            <a:r>
              <a:rPr lang="el-GR" b="1" dirty="0"/>
              <a:t>Ακρίτης</a:t>
            </a:r>
            <a:r>
              <a:rPr lang="el-GR" dirty="0"/>
              <a:t> ταυτίζεται με τους ακρίτες</a:t>
            </a:r>
            <a:endParaRPr lang="sk-SK" dirty="0"/>
          </a:p>
          <a:p>
            <a:r>
              <a:rPr lang="sk-SK" dirty="0"/>
              <a:t>-</a:t>
            </a:r>
            <a:r>
              <a:rPr lang="el-GR" dirty="0"/>
              <a:t>Υπερβολική αφήγηση πραγματικών γεγονότων εκείνης της εποχής </a:t>
            </a:r>
            <a:endParaRPr lang="sk-SK" dirty="0"/>
          </a:p>
          <a:p>
            <a:r>
              <a:rPr lang="sk-SK" dirty="0"/>
              <a:t>-</a:t>
            </a:r>
            <a:r>
              <a:rPr lang="el-GR" dirty="0"/>
              <a:t>Τοπόθεση της ιστορίας μας οδηγεί στην κεντρική ελληνόφωνη Μικρά Ασία </a:t>
            </a:r>
            <a:r>
              <a:rPr lang="sk-SK" dirty="0"/>
              <a:t>(</a:t>
            </a:r>
            <a:r>
              <a:rPr lang="el-GR" dirty="0"/>
              <a:t>Καππαδοκία</a:t>
            </a:r>
            <a:r>
              <a:rPr lang="sk-SK" dirty="0"/>
              <a:t>)</a:t>
            </a:r>
            <a:r>
              <a:rPr lang="el-GR" dirty="0"/>
              <a:t> και στην περιοχή της Κομαγενής της Συρίας από΄που μεταφέρθηκε σε άλλες ελληνόφωνες περιοχές </a:t>
            </a:r>
            <a:endParaRPr lang="sk-SK" dirty="0"/>
          </a:p>
        </p:txBody>
      </p:sp>
    </p:spTree>
    <p:extLst>
      <p:ext uri="{BB962C8B-B14F-4D97-AF65-F5344CB8AC3E}">
        <p14:creationId xmlns:p14="http://schemas.microsoft.com/office/powerpoint/2010/main" val="11456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337CB51-4D03-426A-B301-03075E4F74CD}"/>
              </a:ext>
            </a:extLst>
          </p:cNvPr>
          <p:cNvSpPr>
            <a:spLocks noGrp="1"/>
          </p:cNvSpPr>
          <p:nvPr>
            <p:ph type="title"/>
          </p:nvPr>
        </p:nvSpPr>
        <p:spPr>
          <a:xfrm>
            <a:off x="1024128" y="585216"/>
            <a:ext cx="9720072" cy="1028899"/>
          </a:xfrm>
        </p:spPr>
        <p:txBody>
          <a:bodyPr/>
          <a:lstStyle/>
          <a:p>
            <a:pPr algn="ctr"/>
            <a:r>
              <a:rPr lang="el-GR" dirty="0">
                <a:solidFill>
                  <a:srgbClr val="FF0000"/>
                </a:solidFill>
              </a:rPr>
              <a:t>Ακριται</a:t>
            </a:r>
            <a:endParaRPr lang="sk-SK" dirty="0">
              <a:solidFill>
                <a:srgbClr val="FF0000"/>
              </a:solidFill>
            </a:endParaRPr>
          </a:p>
        </p:txBody>
      </p:sp>
      <p:pic>
        <p:nvPicPr>
          <p:cNvPr id="5" name="Zástupný objekt pre obsah 4">
            <a:extLst>
              <a:ext uri="{FF2B5EF4-FFF2-40B4-BE49-F238E27FC236}">
                <a16:creationId xmlns:a16="http://schemas.microsoft.com/office/drawing/2014/main" xmlns="" id="{129DAB72-97FC-46BA-B2D7-20BE866DEB7A}"/>
              </a:ext>
            </a:extLst>
          </p:cNvPr>
          <p:cNvPicPr>
            <a:picLocks noGrp="1" noChangeAspect="1"/>
          </p:cNvPicPr>
          <p:nvPr>
            <p:ph idx="1"/>
          </p:nvPr>
        </p:nvPicPr>
        <p:blipFill>
          <a:blip r:embed="rId2"/>
          <a:stretch>
            <a:fillRect/>
          </a:stretch>
        </p:blipFill>
        <p:spPr>
          <a:xfrm>
            <a:off x="2695492" y="1758828"/>
            <a:ext cx="6217920" cy="4695961"/>
          </a:xfrm>
        </p:spPr>
      </p:pic>
    </p:spTree>
    <p:extLst>
      <p:ext uri="{BB962C8B-B14F-4D97-AF65-F5344CB8AC3E}">
        <p14:creationId xmlns:p14="http://schemas.microsoft.com/office/powerpoint/2010/main" val="354175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C8E762-BA80-45AC-A672-7BE701B24B54}"/>
              </a:ext>
            </a:extLst>
          </p:cNvPr>
          <p:cNvSpPr>
            <a:spLocks noGrp="1"/>
          </p:cNvSpPr>
          <p:nvPr>
            <p:ph type="title"/>
          </p:nvPr>
        </p:nvSpPr>
        <p:spPr>
          <a:xfrm>
            <a:off x="1024128" y="585216"/>
            <a:ext cx="9720072" cy="750603"/>
          </a:xfrm>
        </p:spPr>
        <p:txBody>
          <a:bodyPr/>
          <a:lstStyle/>
          <a:p>
            <a:pPr algn="ctr"/>
            <a:r>
              <a:rPr lang="el-GR" dirty="0">
                <a:solidFill>
                  <a:srgbClr val="FF0000"/>
                </a:solidFill>
              </a:rPr>
              <a:t>πηγες</a:t>
            </a:r>
            <a:endParaRPr lang="sk-SK" dirty="0">
              <a:solidFill>
                <a:srgbClr val="FF0000"/>
              </a:solidFill>
            </a:endParaRPr>
          </a:p>
        </p:txBody>
      </p:sp>
      <p:sp>
        <p:nvSpPr>
          <p:cNvPr id="3" name="Zástupný objekt pre obsah 2">
            <a:extLst>
              <a:ext uri="{FF2B5EF4-FFF2-40B4-BE49-F238E27FC236}">
                <a16:creationId xmlns:a16="http://schemas.microsoft.com/office/drawing/2014/main" xmlns="" id="{D340507D-616D-4632-8516-FDC61825D8DD}"/>
              </a:ext>
            </a:extLst>
          </p:cNvPr>
          <p:cNvSpPr>
            <a:spLocks noGrp="1"/>
          </p:cNvSpPr>
          <p:nvPr>
            <p:ph idx="1"/>
          </p:nvPr>
        </p:nvSpPr>
        <p:spPr>
          <a:xfrm>
            <a:off x="1024128" y="1335819"/>
            <a:ext cx="9720071" cy="3077155"/>
          </a:xfrm>
        </p:spPr>
        <p:txBody>
          <a:bodyPr>
            <a:normAutofit/>
          </a:bodyPr>
          <a:lstStyle/>
          <a:p>
            <a:r>
              <a:rPr lang="sk-SK" sz="2000" dirty="0"/>
              <a:t>- </a:t>
            </a:r>
            <a:r>
              <a:rPr lang="el-GR" sz="2000" dirty="0"/>
              <a:t>Υπάρχουν πολλές επιρροές, είτε ντόπιες είτε ξένες</a:t>
            </a:r>
            <a:endParaRPr lang="sk-SK" sz="2000" dirty="0"/>
          </a:p>
          <a:p>
            <a:r>
              <a:rPr lang="sk-SK" sz="2000" dirty="0"/>
              <a:t>- </a:t>
            </a:r>
            <a:r>
              <a:rPr lang="el-GR" sz="2000" dirty="0"/>
              <a:t>Αναφορές στα πραγματικά γεγονότα της Μικρασίας ή στην μικρασιατική παράδοση</a:t>
            </a:r>
            <a:endParaRPr lang="sk-SK" sz="2000" dirty="0"/>
          </a:p>
          <a:p>
            <a:r>
              <a:rPr lang="sk-SK" sz="2000" dirty="0"/>
              <a:t>- </a:t>
            </a:r>
            <a:r>
              <a:rPr lang="el-GR" sz="2000" dirty="0"/>
              <a:t>Πρόκειται για ένα από τα χαρακτηριστικά στοιχεία του αρχαίου μυθιστορήματος</a:t>
            </a:r>
            <a:endParaRPr lang="sk-SK" sz="2000" dirty="0"/>
          </a:p>
          <a:p>
            <a:r>
              <a:rPr lang="sk-SK" sz="2000" dirty="0"/>
              <a:t>- </a:t>
            </a:r>
            <a:r>
              <a:rPr lang="el-GR" sz="2000" dirty="0"/>
              <a:t>Ονόματα που ταυτίζονται με τα πραγματικά πρώσοπα</a:t>
            </a:r>
            <a:r>
              <a:rPr lang="sk-SK" sz="2000" dirty="0"/>
              <a:t> (</a:t>
            </a:r>
            <a:r>
              <a:rPr lang="el-GR" sz="2000" dirty="0"/>
              <a:t>Κιννάμος</a:t>
            </a:r>
            <a:r>
              <a:rPr lang="sk-SK" sz="2000" dirty="0"/>
              <a:t>, </a:t>
            </a:r>
            <a:r>
              <a:rPr lang="el-GR" sz="2000" dirty="0"/>
              <a:t>Φιλιπαππούς</a:t>
            </a:r>
            <a:r>
              <a:rPr lang="sk-SK" sz="2000" dirty="0"/>
              <a:t>)</a:t>
            </a:r>
          </a:p>
          <a:p>
            <a:r>
              <a:rPr lang="sk-SK" sz="2000" dirty="0"/>
              <a:t>- </a:t>
            </a:r>
            <a:r>
              <a:rPr lang="el-GR" sz="2000" dirty="0"/>
              <a:t>Μικρασιατικές επιγραφές που χρονολογούνται στον 2</a:t>
            </a:r>
            <a:r>
              <a:rPr lang="el-GR" sz="2000" baseline="30000" dirty="0"/>
              <a:t>ο</a:t>
            </a:r>
            <a:r>
              <a:rPr lang="el-GR" sz="2000" dirty="0"/>
              <a:t> αίωνα αναφέρουν μια ηρωίδα, αμαζόνα με ένα λατινικό όνομα, την Μάξιμα την οποία θα βρούμε και στον Διογένη και πρόκειται για την αμαζόνα Μαξιμώ</a:t>
            </a:r>
            <a:endParaRPr lang="sk-SK" sz="2000" dirty="0"/>
          </a:p>
          <a:p>
            <a:endParaRPr lang="sk-SK" sz="2000" dirty="0"/>
          </a:p>
        </p:txBody>
      </p:sp>
      <p:pic>
        <p:nvPicPr>
          <p:cNvPr id="5" name="Obrázok 4">
            <a:extLst>
              <a:ext uri="{FF2B5EF4-FFF2-40B4-BE49-F238E27FC236}">
                <a16:creationId xmlns:a16="http://schemas.microsoft.com/office/drawing/2014/main" xmlns="" id="{4CC2E77E-9BE7-49BC-B3B5-9A8DB0506FBA}"/>
              </a:ext>
            </a:extLst>
          </p:cNvPr>
          <p:cNvPicPr>
            <a:picLocks noChangeAspect="1"/>
          </p:cNvPicPr>
          <p:nvPr/>
        </p:nvPicPr>
        <p:blipFill>
          <a:blip r:embed="rId2"/>
          <a:stretch>
            <a:fillRect/>
          </a:stretch>
        </p:blipFill>
        <p:spPr>
          <a:xfrm>
            <a:off x="2273060" y="4355559"/>
            <a:ext cx="6242788" cy="2333243"/>
          </a:xfrm>
          <a:prstGeom prst="rect">
            <a:avLst/>
          </a:prstGeom>
        </p:spPr>
      </p:pic>
    </p:spTree>
    <p:extLst>
      <p:ext uri="{BB962C8B-B14F-4D97-AF65-F5344CB8AC3E}">
        <p14:creationId xmlns:p14="http://schemas.microsoft.com/office/powerpoint/2010/main" val="338931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92450D1-BC62-462C-AE14-22F38CED0022}"/>
              </a:ext>
            </a:extLst>
          </p:cNvPr>
          <p:cNvSpPr>
            <a:spLocks noGrp="1"/>
          </p:cNvSpPr>
          <p:nvPr>
            <p:ph type="title"/>
          </p:nvPr>
        </p:nvSpPr>
        <p:spPr>
          <a:xfrm>
            <a:off x="1024128" y="585216"/>
            <a:ext cx="9720072" cy="520015"/>
          </a:xfrm>
        </p:spPr>
        <p:txBody>
          <a:bodyPr>
            <a:normAutofit fontScale="90000"/>
          </a:bodyPr>
          <a:lstStyle/>
          <a:p>
            <a:pPr algn="ctr"/>
            <a:r>
              <a:rPr lang="el-GR" dirty="0">
                <a:solidFill>
                  <a:srgbClr val="FF0000"/>
                </a:solidFill>
              </a:rPr>
              <a:t>πηγες</a:t>
            </a:r>
            <a:endParaRPr lang="sk-SK" dirty="0">
              <a:solidFill>
                <a:srgbClr val="FF0000"/>
              </a:solidFill>
            </a:endParaRPr>
          </a:p>
        </p:txBody>
      </p:sp>
      <p:sp>
        <p:nvSpPr>
          <p:cNvPr id="3" name="Zástupný objekt pre obsah 2">
            <a:extLst>
              <a:ext uri="{FF2B5EF4-FFF2-40B4-BE49-F238E27FC236}">
                <a16:creationId xmlns:a16="http://schemas.microsoft.com/office/drawing/2014/main" xmlns="" id="{ED0EF154-BD1C-4F58-8C46-4BB2B2A968A7}"/>
              </a:ext>
            </a:extLst>
          </p:cNvPr>
          <p:cNvSpPr>
            <a:spLocks noGrp="1"/>
          </p:cNvSpPr>
          <p:nvPr>
            <p:ph idx="1"/>
          </p:nvPr>
        </p:nvSpPr>
        <p:spPr>
          <a:xfrm>
            <a:off x="1024128" y="1184745"/>
            <a:ext cx="9720071" cy="3586038"/>
          </a:xfrm>
        </p:spPr>
        <p:txBody>
          <a:bodyPr>
            <a:normAutofit fontScale="92500"/>
          </a:bodyPr>
          <a:lstStyle/>
          <a:p>
            <a:r>
              <a:rPr lang="sk-SK" sz="1800" dirty="0"/>
              <a:t>- </a:t>
            </a:r>
            <a:r>
              <a:rPr lang="el-GR" sz="1800" dirty="0"/>
              <a:t>Σημαντικό ρόλο στην δομή του έργου φαίνετε να έπεζε η γνωστή ελληνιστική μυθιστορία του Αλέξανδρου </a:t>
            </a:r>
            <a:endParaRPr lang="sk-SK" sz="1800" dirty="0"/>
          </a:p>
          <a:p>
            <a:r>
              <a:rPr lang="sk-SK" sz="1800" dirty="0"/>
              <a:t>- </a:t>
            </a:r>
            <a:r>
              <a:rPr lang="el-GR" sz="1800" dirty="0"/>
              <a:t>Ο ποιτής του Διγενή έπρεπε να επηρεαστεί και από τους αρχαίους συγγραφείς, τον Ξενοφώντα ή τον Αρριανό και από τις σε΄μας μην σωζόμενες βυζαντινές ικονοκλαστικές χρονογραφίες γραμμένες σε δημώδη γλώσσα</a:t>
            </a:r>
          </a:p>
          <a:p>
            <a:r>
              <a:rPr lang="sk-SK" sz="1800" dirty="0"/>
              <a:t>- </a:t>
            </a:r>
            <a:r>
              <a:rPr lang="el-GR" sz="1800" dirty="0"/>
              <a:t>Άλλες επιρροές</a:t>
            </a:r>
            <a:r>
              <a:rPr lang="sk-SK" sz="1800" dirty="0"/>
              <a:t>: </a:t>
            </a:r>
            <a:r>
              <a:rPr lang="el-GR" sz="1800" dirty="0"/>
              <a:t>αραβικές, συριακές και ευρωπαϊκές, επιρροές της λαϊκής παράδοσης και των ποιημάτων</a:t>
            </a:r>
          </a:p>
          <a:p>
            <a:r>
              <a:rPr lang="sk-SK" sz="1800" dirty="0"/>
              <a:t>-</a:t>
            </a:r>
            <a:r>
              <a:rPr lang="el-GR" sz="1800" dirty="0"/>
              <a:t> Πολλά κοινά στοιχεία όσο με το αρχαίο μυθιστόρημα, τόσο και με το αρχαίο έπος</a:t>
            </a:r>
            <a:endParaRPr lang="sk-SK" sz="1800" dirty="0"/>
          </a:p>
          <a:p>
            <a:r>
              <a:rPr lang="sk-SK" sz="1800" dirty="0"/>
              <a:t>- </a:t>
            </a:r>
            <a:r>
              <a:rPr lang="el-GR" sz="1800" dirty="0"/>
              <a:t>Στον Διγενή επαναλαμβάνονται τα στοιχεία που απαντούν στους βυζαντινούς βίους αγίων</a:t>
            </a:r>
            <a:r>
              <a:rPr lang="sk-SK" sz="1800" dirty="0"/>
              <a:t>:</a:t>
            </a:r>
          </a:p>
          <a:p>
            <a:r>
              <a:rPr lang="sk-SK" sz="1800" dirty="0"/>
              <a:t>- </a:t>
            </a:r>
            <a:r>
              <a:rPr lang="el-GR" sz="1800" dirty="0"/>
              <a:t>Πρόκειται για την αναφορά στους γωνείς και στις συνθήκες της γέννησής του ήρωα, η απάρνηση των κοσμικών τιμών και η συνάντηση με τον αυτοκράτορα ο οποίος αλλάζει το δρομολόγιό του για να συναντήσει τον Διγενή. Όλα αυτά είναι επιρροές από την αγιογραφία.</a:t>
            </a:r>
            <a:endParaRPr lang="sk-SK" sz="1800" dirty="0"/>
          </a:p>
          <a:p>
            <a:endParaRPr lang="sk-SK" sz="1800" dirty="0"/>
          </a:p>
        </p:txBody>
      </p:sp>
      <p:pic>
        <p:nvPicPr>
          <p:cNvPr id="6" name="Obrázok 5">
            <a:extLst>
              <a:ext uri="{FF2B5EF4-FFF2-40B4-BE49-F238E27FC236}">
                <a16:creationId xmlns:a16="http://schemas.microsoft.com/office/drawing/2014/main" xmlns="" id="{3AB06FD0-404E-4629-88B5-82663F5F25F2}"/>
              </a:ext>
            </a:extLst>
          </p:cNvPr>
          <p:cNvPicPr>
            <a:picLocks noChangeAspect="1"/>
          </p:cNvPicPr>
          <p:nvPr/>
        </p:nvPicPr>
        <p:blipFill>
          <a:blip r:embed="rId2"/>
          <a:stretch>
            <a:fillRect/>
          </a:stretch>
        </p:blipFill>
        <p:spPr>
          <a:xfrm>
            <a:off x="7786978" y="4243015"/>
            <a:ext cx="2374789" cy="2671638"/>
          </a:xfrm>
          <a:prstGeom prst="rect">
            <a:avLst/>
          </a:prstGeom>
        </p:spPr>
      </p:pic>
    </p:spTree>
    <p:extLst>
      <p:ext uri="{BB962C8B-B14F-4D97-AF65-F5344CB8AC3E}">
        <p14:creationId xmlns:p14="http://schemas.microsoft.com/office/powerpoint/2010/main" val="133832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638FE22-3A15-46A5-9A69-C3EFA2B34BE0}"/>
              </a:ext>
            </a:extLst>
          </p:cNvPr>
          <p:cNvSpPr>
            <a:spLocks noGrp="1"/>
          </p:cNvSpPr>
          <p:nvPr>
            <p:ph type="title"/>
          </p:nvPr>
        </p:nvSpPr>
        <p:spPr>
          <a:xfrm>
            <a:off x="1024128" y="548640"/>
            <a:ext cx="9720072" cy="747423"/>
          </a:xfrm>
        </p:spPr>
        <p:txBody>
          <a:bodyPr>
            <a:normAutofit fontScale="90000"/>
          </a:bodyPr>
          <a:lstStyle/>
          <a:p>
            <a:pPr algn="ctr"/>
            <a:r>
              <a:rPr lang="el-GR" b="1" dirty="0">
                <a:solidFill>
                  <a:srgbClr val="FF0000"/>
                </a:solidFill>
              </a:rPr>
              <a:t>Γλωσσα και στιχουργια</a:t>
            </a:r>
            <a:r>
              <a:rPr lang="sk-SK" b="1" dirty="0"/>
              <a:t/>
            </a:r>
            <a:br>
              <a:rPr lang="sk-SK" b="1" dirty="0"/>
            </a:br>
            <a:endParaRPr lang="sk-SK" dirty="0"/>
          </a:p>
        </p:txBody>
      </p:sp>
      <p:sp>
        <p:nvSpPr>
          <p:cNvPr id="3" name="Zástupný objekt pre obsah 2">
            <a:extLst>
              <a:ext uri="{FF2B5EF4-FFF2-40B4-BE49-F238E27FC236}">
                <a16:creationId xmlns:a16="http://schemas.microsoft.com/office/drawing/2014/main" xmlns="" id="{28A00838-F3C5-45D3-AA48-BCD1D9D4ABA1}"/>
              </a:ext>
            </a:extLst>
          </p:cNvPr>
          <p:cNvSpPr>
            <a:spLocks noGrp="1"/>
          </p:cNvSpPr>
          <p:nvPr>
            <p:ph idx="1"/>
          </p:nvPr>
        </p:nvSpPr>
        <p:spPr>
          <a:xfrm>
            <a:off x="1024128" y="1184744"/>
            <a:ext cx="9720071" cy="3609893"/>
          </a:xfrm>
        </p:spPr>
        <p:txBody>
          <a:bodyPr>
            <a:normAutofit fontScale="92500"/>
          </a:bodyPr>
          <a:lstStyle/>
          <a:p>
            <a:r>
              <a:rPr lang="sk-SK" dirty="0"/>
              <a:t>- </a:t>
            </a:r>
            <a:r>
              <a:rPr lang="el-GR" dirty="0"/>
              <a:t>δημώδη ελληνική γλώσσα της εποχής</a:t>
            </a:r>
            <a:r>
              <a:rPr lang="sk-SK" dirty="0"/>
              <a:t>: </a:t>
            </a:r>
            <a:r>
              <a:rPr lang="el-GR" dirty="0"/>
              <a:t>κοινό στοιχείο με τα ευρωπαϊκά μεσαιωνικά έπη</a:t>
            </a:r>
            <a:endParaRPr lang="sk-SK" dirty="0"/>
          </a:p>
          <a:p>
            <a:r>
              <a:rPr lang="sk-SK" dirty="0"/>
              <a:t>- </a:t>
            </a:r>
            <a:r>
              <a:rPr lang="el-GR" dirty="0"/>
              <a:t>Σε όλες τις παραλλαγές του έργου θα βρούμε καθημερινές λέξεις εκείνης της εποχής</a:t>
            </a:r>
            <a:endParaRPr lang="sk-SK" dirty="0"/>
          </a:p>
          <a:p>
            <a:r>
              <a:rPr lang="sk-SK" dirty="0"/>
              <a:t>- </a:t>
            </a:r>
            <a:r>
              <a:rPr lang="el-GR" dirty="0"/>
              <a:t>Πολλές λατινικές λέξεις</a:t>
            </a:r>
            <a:r>
              <a:rPr lang="sk-SK" dirty="0"/>
              <a:t> (</a:t>
            </a:r>
            <a:r>
              <a:rPr lang="el-GR" dirty="0"/>
              <a:t>καβαλάρης, επιλούρικα, ιππάρια</a:t>
            </a:r>
            <a:r>
              <a:rPr lang="sk-SK" dirty="0"/>
              <a:t>)</a:t>
            </a:r>
          </a:p>
          <a:p>
            <a:r>
              <a:rPr lang="sk-SK" dirty="0"/>
              <a:t>- </a:t>
            </a:r>
            <a:r>
              <a:rPr lang="el-GR" dirty="0"/>
              <a:t>Υπάρχουν και ορισμένες αραβικές λέξεις </a:t>
            </a:r>
            <a:endParaRPr lang="sk-SK" dirty="0"/>
          </a:p>
          <a:p>
            <a:r>
              <a:rPr lang="sk-SK" dirty="0"/>
              <a:t>- </a:t>
            </a:r>
            <a:r>
              <a:rPr lang="el-GR" dirty="0"/>
              <a:t>Το έργο είναι συντεθειμένο σε ανομοιοκατάληκτους δεκαπεντεσύλλαβους στίχους, με ελάχιστες συμπτωματικές ρίμες</a:t>
            </a:r>
            <a:endParaRPr lang="sk-SK" dirty="0"/>
          </a:p>
          <a:p>
            <a:r>
              <a:rPr lang="sk-SK" dirty="0"/>
              <a:t>- </a:t>
            </a:r>
            <a:r>
              <a:rPr lang="el-GR" dirty="0"/>
              <a:t>Μερικές φορές οι παραλίψεις φράσεων  ή ημιστιχίων διατάραξαν το μέτρο</a:t>
            </a:r>
            <a:endParaRPr lang="sk-SK" dirty="0"/>
          </a:p>
          <a:p>
            <a:r>
              <a:rPr lang="sk-SK" dirty="0"/>
              <a:t>- </a:t>
            </a:r>
            <a:r>
              <a:rPr lang="el-GR" dirty="0"/>
              <a:t>Η τομή υπάρχει μετά από την ογδόη συλλαβή ή κάποτε υπάρχει μία και μετά από άρθρο</a:t>
            </a:r>
            <a:endParaRPr lang="sk-SK" dirty="0"/>
          </a:p>
        </p:txBody>
      </p:sp>
      <p:pic>
        <p:nvPicPr>
          <p:cNvPr id="5" name="Obrázok 4">
            <a:extLst>
              <a:ext uri="{FF2B5EF4-FFF2-40B4-BE49-F238E27FC236}">
                <a16:creationId xmlns:a16="http://schemas.microsoft.com/office/drawing/2014/main" xmlns="" id="{77420A40-354D-48D0-84DD-39F6B5F2D046}"/>
              </a:ext>
            </a:extLst>
          </p:cNvPr>
          <p:cNvPicPr>
            <a:picLocks noChangeAspect="1"/>
          </p:cNvPicPr>
          <p:nvPr/>
        </p:nvPicPr>
        <p:blipFill>
          <a:blip r:embed="rId2"/>
          <a:stretch>
            <a:fillRect/>
          </a:stretch>
        </p:blipFill>
        <p:spPr>
          <a:xfrm>
            <a:off x="3283888" y="4572000"/>
            <a:ext cx="3806022" cy="2140887"/>
          </a:xfrm>
          <a:prstGeom prst="rect">
            <a:avLst/>
          </a:prstGeom>
        </p:spPr>
      </p:pic>
    </p:spTree>
    <p:extLst>
      <p:ext uri="{BB962C8B-B14F-4D97-AF65-F5344CB8AC3E}">
        <p14:creationId xmlns:p14="http://schemas.microsoft.com/office/powerpoint/2010/main" val="2861085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Integral</Template>
  <TotalTime>707</TotalTime>
  <Words>1371</Words>
  <Application>Microsoft Office PowerPoint</Application>
  <PresentationFormat>Širokoúhlá obrazovka</PresentationFormat>
  <Paragraphs>86</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Calibri</vt:lpstr>
      <vt:lpstr>Tw Cen MT</vt:lpstr>
      <vt:lpstr>Tw Cen MT Condensed</vt:lpstr>
      <vt:lpstr>Wingdings 3</vt:lpstr>
      <vt:lpstr>Integrál</vt:lpstr>
      <vt:lpstr>Διγενης ακριτας</vt:lpstr>
      <vt:lpstr>Prezentace aplikace PowerPoint</vt:lpstr>
      <vt:lpstr>   Αυτοκρατορια των ρωμαιων           395 μ.Χ.                                    Μικρασιατικα θεματα 950 μ.Χ</vt:lpstr>
      <vt:lpstr>Ιστορiκh παρουσιαση </vt:lpstr>
      <vt:lpstr>Ιστορiκh παρουσιαση</vt:lpstr>
      <vt:lpstr>Ακριται</vt:lpstr>
      <vt:lpstr>πηγες</vt:lpstr>
      <vt:lpstr>πηγες</vt:lpstr>
      <vt:lpstr>Γλωσσα και στιχουργια </vt:lpstr>
      <vt:lpstr>Έπος h μυθισtoρημα; </vt:lpstr>
      <vt:lpstr>Έπος h μυθισtoρημα; </vt:lpstr>
      <vt:lpstr>Έπος h μυθισtoρημα; </vt:lpstr>
      <vt:lpstr>Έπος h μυθισtoρημα;</vt:lpstr>
      <vt:lpstr>Περιληψη </vt:lpstr>
      <vt:lpstr>Βιβλιογραφια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Διγενης ακριτας</dc:title>
  <dc:creator>Maximilian Barta</dc:creator>
  <cp:lastModifiedBy>user</cp:lastModifiedBy>
  <cp:revision>42</cp:revision>
  <dcterms:created xsi:type="dcterms:W3CDTF">2017-12-04T19:50:12Z</dcterms:created>
  <dcterms:modified xsi:type="dcterms:W3CDTF">2017-12-18T20:42:58Z</dcterms:modified>
</cp:coreProperties>
</file>