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2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4B327-ABFD-453E-B94E-26A1E0A90116}" type="datetimeFigureOut">
              <a:rPr lang="el-GR" smtClean="0"/>
              <a:pPr/>
              <a:t>18/12/2017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03B06-FC28-4357-A587-4B33CCC2168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772400" cy="214314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l-GR" dirty="0" smtClean="0"/>
              <a:t>Η ΣΤΡΑΤΙΩΤΙΚΗ ΖΩΗ ΕΝ ΕΛΛΑΔΙ</a:t>
            </a:r>
            <a:r>
              <a:rPr lang="en-US" dirty="0" smtClean="0"/>
              <a:t>”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1266" name="Picture 2" descr="Αποτέλεσμα εικόνας για η στρατιωτική ζωή εν ελλάδ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071678"/>
            <a:ext cx="3571900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Μετά από την επιστροφή του Ερρίκου στην Χαλκίδα η αφήγηση αποκτά μια πιο διδακτική διάθεση</a:t>
            </a:r>
          </a:p>
          <a:p>
            <a:r>
              <a:rPr lang="el-GR" sz="2000" dirty="0" smtClean="0"/>
              <a:t>Στο τρίτο μέρος ο αφηγητής </a:t>
            </a:r>
            <a:r>
              <a:rPr lang="el-GR" sz="2000" dirty="0" err="1" smtClean="0"/>
              <a:t>επιδιώκωντας</a:t>
            </a:r>
            <a:r>
              <a:rPr lang="el-GR" sz="2000" dirty="0" smtClean="0"/>
              <a:t> να παρουσιάσει τα σαθρά θεμέλια στα οποία στηρίζεται το ελληνικό </a:t>
            </a:r>
            <a:r>
              <a:rPr lang="el-GR" sz="2000" dirty="0" err="1" smtClean="0"/>
              <a:t>σύστημα,μετατρέπει</a:t>
            </a:r>
            <a:r>
              <a:rPr lang="el-GR" sz="2000" dirty="0" smtClean="0"/>
              <a:t> την αφήγηση σε ειδησεογραφικό ρεπορτάζ </a:t>
            </a:r>
          </a:p>
          <a:p>
            <a:r>
              <a:rPr lang="el-GR" sz="2000" dirty="0" smtClean="0"/>
              <a:t>Οι περιγραφές μέσα στο </a:t>
            </a:r>
            <a:r>
              <a:rPr lang="el-GR" sz="2000" dirty="0" err="1" smtClean="0"/>
              <a:t>κειμένο,είναι</a:t>
            </a:r>
            <a:r>
              <a:rPr lang="el-GR" sz="2000" dirty="0" smtClean="0"/>
              <a:t> ελάχιστες (περιγραφή του χωριού του </a:t>
            </a:r>
            <a:r>
              <a:rPr lang="el-GR" sz="2000" dirty="0" err="1" smtClean="0"/>
              <a:t>Μαρτινίου,διοικητή</a:t>
            </a:r>
            <a:r>
              <a:rPr lang="el-GR" sz="2000" dirty="0" smtClean="0"/>
              <a:t> </a:t>
            </a:r>
            <a:r>
              <a:rPr lang="el-GR" sz="2000" dirty="0" err="1" smtClean="0"/>
              <a:t>τάγματος,ληστή</a:t>
            </a:r>
            <a:r>
              <a:rPr lang="el-GR" sz="2000" dirty="0" smtClean="0"/>
              <a:t>)</a:t>
            </a:r>
          </a:p>
          <a:p>
            <a:r>
              <a:rPr lang="el-GR" sz="2000" dirty="0" err="1" smtClean="0"/>
              <a:t>Βεβαίως,δεν</a:t>
            </a:r>
            <a:r>
              <a:rPr lang="el-GR" sz="2000" dirty="0" smtClean="0"/>
              <a:t> εκλείπουν και οι ευτράπελες περιγραφές </a:t>
            </a:r>
          </a:p>
          <a:p>
            <a:r>
              <a:rPr lang="el-GR" sz="2000" dirty="0" smtClean="0"/>
              <a:t>Διακρίνουμε ένα σατιρικό και χιουμοριστικό πνεύμα που αποσκοπεί στο να ξεκουράσει τον αναγνώστη-ακροατή από το άφθονο μιλιταριστικό πνεύμα </a:t>
            </a:r>
          </a:p>
          <a:p>
            <a:endParaRPr lang="el-GR" sz="2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ΧΡΟΝΟΣ ΣΥΓΓΡΑΦΗΣ ΤΟΥ ΕΡΓΟΥ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8000" dirty="0" smtClean="0"/>
              <a:t>Υπάρχει σκοτάδι σχετικά με τα στοιχεία που έχουμε στην διάθεσή μας</a:t>
            </a:r>
          </a:p>
          <a:p>
            <a:r>
              <a:rPr lang="el-GR" sz="8000" dirty="0" smtClean="0"/>
              <a:t>Ένα κείμενο που γράφτηκε ενιαία και όχι σε διαδοχικές φάσεις</a:t>
            </a:r>
          </a:p>
          <a:p>
            <a:r>
              <a:rPr lang="el-GR" sz="8000" dirty="0" smtClean="0"/>
              <a:t>Αναφέρεται σε γεγονότα που διαδραματίστηκαν περίπου μια δεκαετία </a:t>
            </a:r>
            <a:r>
              <a:rPr lang="el-GR" sz="8000" dirty="0" err="1" smtClean="0"/>
              <a:t>πρίν</a:t>
            </a:r>
            <a:r>
              <a:rPr lang="el-GR" sz="8000" dirty="0" smtClean="0"/>
              <a:t> .Ο αφηγητής όταν εξιστορεί τα γεγονότα του </a:t>
            </a:r>
            <a:r>
              <a:rPr lang="el-GR" sz="8000" dirty="0" err="1" smtClean="0"/>
              <a:t>στρατού,έχει</a:t>
            </a:r>
            <a:r>
              <a:rPr lang="el-GR" sz="8000" dirty="0" smtClean="0"/>
              <a:t> παραιτηθεί από το καθήκον του και βρίσκεται στο εξωτερικό</a:t>
            </a:r>
          </a:p>
          <a:p>
            <a:r>
              <a:rPr lang="el-GR" sz="8000" dirty="0" smtClean="0"/>
              <a:t> Όσον αφορά το έτος συγγραφής γίνεται μια νύξη </a:t>
            </a:r>
            <a:r>
              <a:rPr lang="el-GR" sz="8000" dirty="0" err="1" smtClean="0"/>
              <a:t>γι'αυτό</a:t>
            </a:r>
            <a:r>
              <a:rPr lang="el-GR" sz="8000" dirty="0" smtClean="0"/>
              <a:t> κατά την διάρκεια της αφήγησης για το τελεσίγραφο της 11</a:t>
            </a:r>
            <a:r>
              <a:rPr lang="el-GR" sz="8000" baseline="30000" dirty="0" smtClean="0"/>
              <a:t>ης</a:t>
            </a:r>
            <a:r>
              <a:rPr lang="el-GR" sz="8000" dirty="0" smtClean="0"/>
              <a:t> Δεκεμβρίου(Κρητικό Ζήτημα και Επανάσταση)</a:t>
            </a:r>
          </a:p>
          <a:p>
            <a:r>
              <a:rPr lang="el-GR" sz="8000" dirty="0" smtClean="0"/>
              <a:t>Ο Υπαξιωματικός γράφει μέσα στον χειμώνα του 1869-1870,την περίοδο του γενικού παροξυσμού </a:t>
            </a:r>
          </a:p>
          <a:p>
            <a:r>
              <a:rPr lang="el-GR" sz="8000" dirty="0" smtClean="0"/>
              <a:t>Ο συγγραφέας περιορίζει το θέμα του μέσα στον </a:t>
            </a:r>
            <a:r>
              <a:rPr lang="el-GR" sz="8000" dirty="0" err="1" smtClean="0"/>
              <a:t>χρόνο.Απομονώνει</a:t>
            </a:r>
            <a:r>
              <a:rPr lang="el-GR" sz="8000" dirty="0" smtClean="0"/>
              <a:t> μόνο εκείνα τα περιστατικά που  συμπίπτουν με την στρατιωτική του </a:t>
            </a:r>
            <a:r>
              <a:rPr lang="el-GR" sz="8000" dirty="0" err="1" smtClean="0"/>
              <a:t>θητεία,συμβάλλοντας</a:t>
            </a:r>
            <a:r>
              <a:rPr lang="el-GR" sz="8000" dirty="0" smtClean="0"/>
              <a:t>  στην αφηγηματική οικονομία του έργου</a:t>
            </a:r>
          </a:p>
          <a:p>
            <a:pPr>
              <a:buNone/>
            </a:pPr>
            <a:endParaRPr lang="el-GR" sz="8000" dirty="0" smtClean="0"/>
          </a:p>
          <a:p>
            <a:endParaRPr lang="el-GR" sz="6400" dirty="0" smtClean="0"/>
          </a:p>
          <a:p>
            <a:pPr>
              <a:buNone/>
            </a:pP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 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>      </a:t>
            </a:r>
          </a:p>
          <a:p>
            <a:endParaRPr lang="el-GR" sz="5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ΚΑΙΝΟΤΟΜΙΕΣ ΤΟΥ ΕΡΓΟΥ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Είναι ένα έργο </a:t>
            </a:r>
            <a:r>
              <a:rPr lang="el-GR" sz="2000" dirty="0" err="1" smtClean="0"/>
              <a:t>καινοτόμο,το</a:t>
            </a:r>
            <a:r>
              <a:rPr lang="el-GR" sz="2000" dirty="0" smtClean="0"/>
              <a:t> οποίο εισάγει μια μεταβατική περίοδο</a:t>
            </a:r>
          </a:p>
          <a:p>
            <a:r>
              <a:rPr lang="el-GR" sz="2000" dirty="0" smtClean="0"/>
              <a:t>Δημοσιεύεται το 1870,σε μια εποχή που βρίσκεται στο μεταίχμιο ανάμεσα στην παρακμή του Ρομαντισμού (1830-1880) και στην εμφάνιση των πρώτων δειγμάτων ηθογραφίας στα ελληνικά μυθιστορήματα (1880-1930)</a:t>
            </a:r>
          </a:p>
          <a:p>
            <a:r>
              <a:rPr lang="el-GR" sz="2000" dirty="0" smtClean="0"/>
              <a:t>Ανήκει στην ρεαλιστική </a:t>
            </a:r>
            <a:r>
              <a:rPr lang="el-GR" sz="2000" dirty="0" err="1" smtClean="0"/>
              <a:t>ηθογραφία,η</a:t>
            </a:r>
            <a:r>
              <a:rPr lang="el-GR" sz="2000" dirty="0" smtClean="0"/>
              <a:t> οποία επικεντρώνεται στην αντικειμενική αναπαράσταση της ελληνικής ζωής χωρίς παραχάραξη της πραγματικής κατάστασης</a:t>
            </a:r>
          </a:p>
          <a:p>
            <a:r>
              <a:rPr lang="el-GR" sz="2000" dirty="0" smtClean="0"/>
              <a:t>Έχει κοινωνικό προσανατολισμό </a:t>
            </a:r>
          </a:p>
          <a:p>
            <a:r>
              <a:rPr lang="el-GR" sz="2000" dirty="0" smtClean="0"/>
              <a:t>Μπορούμε να </a:t>
            </a:r>
            <a:r>
              <a:rPr lang="el-GR" sz="2000" dirty="0" err="1" smtClean="0"/>
              <a:t>χαρακτήρισουμε</a:t>
            </a:r>
            <a:r>
              <a:rPr lang="el-GR" sz="2000" dirty="0" smtClean="0"/>
              <a:t> το χειρόγραφο ως πρόδρομο του </a:t>
            </a:r>
            <a:r>
              <a:rPr lang="el-GR" sz="2000" dirty="0" err="1" smtClean="0"/>
              <a:t>ρεαλισμού,ο</a:t>
            </a:r>
            <a:r>
              <a:rPr lang="el-GR" sz="2000" dirty="0" smtClean="0"/>
              <a:t> οποίος κάνει αισθητή την παρουσία του στο ελληνικό λογοτεχνικό προσκήνιο κατά το δεύτερο μισό του 19ου αιώνα</a:t>
            </a:r>
          </a:p>
          <a:p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ΡΕΑΛΙΣΤΙΚΑ ΣΤΟΙΧΕΙΑ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   Όλο το έργο βρίθει από </a:t>
            </a:r>
            <a:r>
              <a:rPr lang="el-GR" sz="2000" dirty="0" err="1" smtClean="0"/>
              <a:t>ρεαλισμό,με</a:t>
            </a:r>
            <a:r>
              <a:rPr lang="el-GR" sz="2000" dirty="0" smtClean="0"/>
              <a:t> ποιο αντιπροσωπευτικά παραδείγματα τα εξής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r>
              <a:rPr lang="el-GR" sz="2000" dirty="0" smtClean="0"/>
              <a:t>Το ίδιο το θέμα του βιβλίου</a:t>
            </a:r>
          </a:p>
          <a:p>
            <a:r>
              <a:rPr lang="el-GR" sz="2000" dirty="0" smtClean="0"/>
              <a:t>Για εκείνη την εποχή ήταν ένα θέμα ταμπού .Κόντρα στο </a:t>
            </a:r>
            <a:r>
              <a:rPr lang="el-GR" sz="2000" dirty="0" err="1" smtClean="0"/>
              <a:t>κατεστημένο,ο</a:t>
            </a:r>
            <a:r>
              <a:rPr lang="el-GR" sz="2000" dirty="0" smtClean="0"/>
              <a:t> </a:t>
            </a:r>
            <a:r>
              <a:rPr lang="el-GR" sz="2000" dirty="0" err="1" smtClean="0"/>
              <a:t>Υπαξιωματικός,καταγγέλει</a:t>
            </a:r>
            <a:r>
              <a:rPr lang="el-GR" sz="2000" dirty="0" smtClean="0"/>
              <a:t> την ανηθικότητα  και την χρησιμοθηρία της εποχής</a:t>
            </a:r>
          </a:p>
          <a:p>
            <a:r>
              <a:rPr lang="el-GR" sz="2000" dirty="0" smtClean="0"/>
              <a:t>Η φυσιογνωμία του  μπάρμπα </a:t>
            </a:r>
            <a:r>
              <a:rPr lang="el-GR" sz="2000" dirty="0" err="1" smtClean="0"/>
              <a:t>Τσούγκα.Πρόκειται</a:t>
            </a:r>
            <a:r>
              <a:rPr lang="el-GR" sz="2000" dirty="0" smtClean="0"/>
              <a:t> για ένα μέσο με το οποίο ο συγγραφέας κάνει ορατή την σκέψη του στο κοινό και εκφράζει τις ιδεολογικές του πεποιθήσεις </a:t>
            </a:r>
          </a:p>
          <a:p>
            <a:r>
              <a:rPr lang="el-GR" sz="2000" dirty="0" smtClean="0"/>
              <a:t>Ακέραιος </a:t>
            </a:r>
            <a:r>
              <a:rPr lang="el-GR" sz="2000" dirty="0" err="1" smtClean="0"/>
              <a:t>χαρακτήρας,αυθάδης</a:t>
            </a:r>
            <a:r>
              <a:rPr lang="el-GR" sz="2000" dirty="0" smtClean="0"/>
              <a:t> αντιτίθεται στους ανωτέρους </a:t>
            </a:r>
            <a:r>
              <a:rPr lang="el-GR" sz="2000" dirty="0" err="1" smtClean="0"/>
              <a:t>του.Διακρίνεται</a:t>
            </a:r>
            <a:r>
              <a:rPr lang="el-GR" sz="2000" dirty="0" smtClean="0"/>
              <a:t> για το αίσθημα δικαιοσύνης </a:t>
            </a:r>
          </a:p>
          <a:p>
            <a:r>
              <a:rPr lang="el-GR" sz="2000" dirty="0" smtClean="0"/>
              <a:t>Δεν διεκδικεί ιδιοτελή </a:t>
            </a:r>
            <a:r>
              <a:rPr lang="el-GR" sz="2000" dirty="0" err="1" smtClean="0"/>
              <a:t>δικαιώματα,αλλά</a:t>
            </a:r>
            <a:r>
              <a:rPr lang="el-GR" sz="2000" dirty="0" smtClean="0"/>
              <a:t> αγωνίζεται για την ευημερία των </a:t>
            </a:r>
            <a:r>
              <a:rPr lang="el-GR" sz="2000" dirty="0" err="1" smtClean="0"/>
              <a:t>εγκαταλελλειμμένων</a:t>
            </a:r>
            <a:r>
              <a:rPr lang="el-GR" sz="2000" dirty="0" smtClean="0"/>
              <a:t> χωρικών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Άθλιες συνθήκες διαβίωσης στο στρατό </a:t>
            </a:r>
          </a:p>
          <a:p>
            <a:r>
              <a:rPr lang="el-GR" sz="2000" dirty="0" smtClean="0"/>
              <a:t>Σκληρή και ταπεινωτική μεταχείριση των φαντάρων</a:t>
            </a:r>
          </a:p>
          <a:p>
            <a:r>
              <a:rPr lang="el-GR" sz="2000" dirty="0" smtClean="0"/>
              <a:t>Φαινόμενο δωροδοκίας (φρουρός)</a:t>
            </a:r>
          </a:p>
          <a:p>
            <a:r>
              <a:rPr lang="el-GR" sz="2000" dirty="0" smtClean="0"/>
              <a:t>Ο πονηρός ξενοδόχος </a:t>
            </a:r>
            <a:r>
              <a:rPr lang="el-GR" sz="2000" dirty="0" err="1" smtClean="0"/>
              <a:t>μπαρμπα</a:t>
            </a:r>
            <a:r>
              <a:rPr lang="el-GR" sz="2000" dirty="0" smtClean="0"/>
              <a:t> </a:t>
            </a:r>
            <a:r>
              <a:rPr lang="el-GR" sz="2000" dirty="0" err="1" smtClean="0"/>
              <a:t>Νικολός,ο</a:t>
            </a:r>
            <a:r>
              <a:rPr lang="el-GR" sz="2000" dirty="0" smtClean="0"/>
              <a:t> οποίος αρνείται αρχικά να παραχωρήσει δωμάτιο στον συγγραφέα μας καθώς δεν τον θεωρεί </a:t>
            </a:r>
            <a:r>
              <a:rPr lang="el-GR" sz="2000" dirty="0" err="1" smtClean="0"/>
              <a:t>ευκατάστατο.Αποτελεί</a:t>
            </a:r>
            <a:r>
              <a:rPr lang="el-GR" sz="2000" dirty="0" smtClean="0"/>
              <a:t> ενσάρκωση της </a:t>
            </a:r>
            <a:r>
              <a:rPr lang="el-GR" sz="2000" dirty="0" err="1" smtClean="0"/>
              <a:t>φιλοκερδίας</a:t>
            </a:r>
            <a:r>
              <a:rPr lang="el-GR" sz="2000" dirty="0" smtClean="0"/>
              <a:t> και φιλοχρηματίας των εργαζομένων </a:t>
            </a:r>
          </a:p>
          <a:p>
            <a:r>
              <a:rPr lang="el-GR" sz="2000" dirty="0" smtClean="0"/>
              <a:t>Συναναστροφή με ανθρώπους που βρίσκονται υψηλά στην κοινωνική ιεραρχία αλλά και στην ιεραρχία του στρατού</a:t>
            </a:r>
          </a:p>
          <a:p>
            <a:r>
              <a:rPr lang="el-GR" sz="2000" dirty="0" smtClean="0"/>
              <a:t>Φιλίες όχι αληθινές αλλά που βασίζονται στο οικονομικό όφελος</a:t>
            </a:r>
          </a:p>
          <a:p>
            <a:r>
              <a:rPr lang="el-GR" sz="2000" dirty="0" smtClean="0"/>
              <a:t>Περιστατικό ληστείας που σημειώθηκε στην </a:t>
            </a:r>
            <a:r>
              <a:rPr lang="el-GR" sz="2000" dirty="0" err="1" smtClean="0"/>
              <a:t>Αταλάντη.Ενώ</a:t>
            </a:r>
            <a:r>
              <a:rPr lang="el-GR" sz="2000" dirty="0" smtClean="0"/>
              <a:t> ο στρατός βρισκόταν στην Χαλκίδα κανείς δεν έσπευσε να βοηθήσει τους κατοίκους γιατί οι στρατιώτες κοιμόνταν εκείνη την ώρα</a:t>
            </a:r>
          </a:p>
          <a:p>
            <a:endParaRPr lang="el-GR" sz="2000" dirty="0" smtClean="0"/>
          </a:p>
          <a:p>
            <a:endParaRPr lang="el-GR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ΡΟΜΑΝΤΙΚΑ ΣΤΟΙΧΕΙΑ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        Συναντάμε ελάχιστα, ρομανικά </a:t>
            </a:r>
            <a:r>
              <a:rPr lang="el-GR" sz="2000" dirty="0" err="1" smtClean="0"/>
              <a:t>στοιχεία,ειδωμένα</a:t>
            </a:r>
            <a:r>
              <a:rPr lang="el-GR" sz="2000" dirty="0" smtClean="0"/>
              <a:t> όμως και εκφρασμένα μέσα από ένα διαφορετικό πρίσμα</a:t>
            </a:r>
          </a:p>
          <a:p>
            <a:r>
              <a:rPr lang="el-GR" sz="2000" dirty="0" smtClean="0"/>
              <a:t>Τα αισθήματα που έτρεφε ο Υπαξιωματικός για μια </a:t>
            </a:r>
            <a:r>
              <a:rPr lang="el-GR" sz="2000" dirty="0" err="1" smtClean="0"/>
              <a:t>κοπέλα,η</a:t>
            </a:r>
            <a:r>
              <a:rPr lang="el-GR" sz="2000" dirty="0" smtClean="0"/>
              <a:t> εξ αποστάσεως "γνωριμία" με μια άλλη </a:t>
            </a:r>
            <a:r>
              <a:rPr lang="el-GR" sz="2000" dirty="0" err="1" smtClean="0"/>
              <a:t>κοπέλα,η</a:t>
            </a:r>
            <a:r>
              <a:rPr lang="el-GR" sz="2000" dirty="0" smtClean="0"/>
              <a:t> μετά από χρόνια συνάντηση του μπάρμπα </a:t>
            </a:r>
            <a:r>
              <a:rPr lang="el-GR" sz="2000" dirty="0" err="1" smtClean="0"/>
              <a:t>Τσούγκα</a:t>
            </a:r>
            <a:r>
              <a:rPr lang="el-GR" sz="2000" dirty="0" smtClean="0"/>
              <a:t> με την </a:t>
            </a:r>
            <a:r>
              <a:rPr lang="el-GR" sz="2000" dirty="0" err="1" smtClean="0"/>
              <a:t>Λουλούλα</a:t>
            </a:r>
            <a:r>
              <a:rPr lang="el-GR" sz="2000" dirty="0" smtClean="0"/>
              <a:t> αλλά και η συγκινητική σκηνή με το τραυματισμένο ελάφι </a:t>
            </a:r>
          </a:p>
          <a:p>
            <a:r>
              <a:rPr lang="el-GR" sz="2000" dirty="0" smtClean="0"/>
              <a:t>Θα μπορούσε κάποιος να πει ότι το κείμενο στερείται συναισθηματικού </a:t>
            </a:r>
            <a:r>
              <a:rPr lang="el-GR" sz="2000" dirty="0" err="1" smtClean="0"/>
              <a:t>στοιχείου.Ο</a:t>
            </a:r>
            <a:r>
              <a:rPr lang="el-GR" sz="2000" dirty="0" smtClean="0"/>
              <a:t> συγγραφέας δεν συγκινείται αλλά ακόμα και αν ευαισθητοποιηθεί αντικαθιστά την συγκινητικότητα με άλλα αφηγηματικά μέσα (διάλογος)</a:t>
            </a:r>
          </a:p>
          <a:p>
            <a:r>
              <a:rPr lang="el-GR" sz="2000" dirty="0" smtClean="0"/>
              <a:t> Ακόμα και στο περιστατικό με την </a:t>
            </a:r>
            <a:r>
              <a:rPr lang="el-GR" sz="2000" dirty="0" err="1" smtClean="0"/>
              <a:t>Λουλούλα</a:t>
            </a:r>
            <a:r>
              <a:rPr lang="el-GR" sz="2000" dirty="0" smtClean="0"/>
              <a:t> η  στοργή του συγγραφέα προς τον μπάρμπα </a:t>
            </a:r>
            <a:r>
              <a:rPr lang="el-GR" sz="2000" dirty="0" err="1" smtClean="0"/>
              <a:t>Τσούγκα</a:t>
            </a:r>
            <a:r>
              <a:rPr lang="el-GR" sz="2000" dirty="0" smtClean="0"/>
              <a:t> δεν προέρχεται από το μέρος της ψυχής αλλά από επιστράτευση της λογικής</a:t>
            </a:r>
            <a:endParaRPr lang="el-GR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ΥΦΟΣ ΚΑΙ ΓΛΩΣΣΑ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Αφήγημα που στην μεγαλύτερη έκτασή του κυλά με την χάρη του προφορικού λόγου. Καταγραφή αυθόρμητης </a:t>
            </a:r>
            <a:r>
              <a:rPr lang="el-GR" sz="2000" dirty="0" err="1" smtClean="0"/>
              <a:t>ομιλίας,η</a:t>
            </a:r>
            <a:r>
              <a:rPr lang="el-GR" sz="2000" dirty="0" smtClean="0"/>
              <a:t> οποία είναι πηγαία και αδίστακτη</a:t>
            </a:r>
          </a:p>
          <a:p>
            <a:r>
              <a:rPr lang="el-GR" sz="2000" dirty="0" smtClean="0"/>
              <a:t> </a:t>
            </a:r>
            <a:r>
              <a:rPr lang="el-GR" sz="2000" dirty="0" err="1" smtClean="0"/>
              <a:t>Κοφτός,μικροπερίοδος</a:t>
            </a:r>
            <a:r>
              <a:rPr lang="el-GR" sz="2000" dirty="0" smtClean="0"/>
              <a:t> λόγος με παρατακτική σύνδεση των </a:t>
            </a:r>
            <a:r>
              <a:rPr lang="el-GR" sz="2000" dirty="0" err="1" smtClean="0"/>
              <a:t>προτάσεων.Ενσωματώνει</a:t>
            </a:r>
            <a:r>
              <a:rPr lang="el-GR" sz="2000" dirty="0" smtClean="0"/>
              <a:t> τον διάλογο και τον ευθύ λόγο </a:t>
            </a:r>
          </a:p>
          <a:p>
            <a:r>
              <a:rPr lang="el-GR" sz="2000" dirty="0" smtClean="0"/>
              <a:t>Προσδίδει </a:t>
            </a:r>
            <a:r>
              <a:rPr lang="el-GR" sz="2000" dirty="0" err="1" smtClean="0"/>
              <a:t>χάρη,ζωντάνια,αμεσότητα,παραστατικότητα</a:t>
            </a:r>
            <a:endParaRPr lang="el-GR" sz="2000" dirty="0" smtClean="0"/>
          </a:p>
          <a:p>
            <a:r>
              <a:rPr lang="el-GR" sz="2000" dirty="0" smtClean="0"/>
              <a:t>Δημιουργεί σχέση οικειότητας με τον αναγνώστη και τον καθιστά κοινωνό στην εξέλιξη των γεγονότων</a:t>
            </a:r>
          </a:p>
          <a:p>
            <a:r>
              <a:rPr lang="el-GR" sz="2000" dirty="0" smtClean="0"/>
              <a:t>Συχνά χρησιμοποιεί προσφωνήσεις σαν να μην πρόκειται το βιβλίο του να διαβαστεί αλλά να απαγγελθεί</a:t>
            </a:r>
            <a:endParaRPr lang="el-GR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sz="2000" dirty="0" smtClean="0"/>
              <a:t>Αναφορικά με την </a:t>
            </a:r>
            <a:r>
              <a:rPr lang="el-GR" sz="2000" b="1" u="sng" dirty="0" err="1" smtClean="0"/>
              <a:t>γλώσσα</a:t>
            </a:r>
            <a:r>
              <a:rPr lang="el-GR" sz="2000" dirty="0" err="1" smtClean="0"/>
              <a:t>,στο</a:t>
            </a:r>
            <a:r>
              <a:rPr lang="el-GR" sz="2000" dirty="0" smtClean="0"/>
              <a:t> μεγαλύτερο μέρος του κειμένου κυριαρχεί η </a:t>
            </a:r>
            <a:r>
              <a:rPr lang="el-GR" sz="2000" dirty="0" err="1" smtClean="0"/>
              <a:t>καθαρεύουσα,η</a:t>
            </a:r>
            <a:r>
              <a:rPr lang="el-GR" sz="2000" dirty="0" smtClean="0"/>
              <a:t> οποία όμως στους διαλόγους εισχωρεί στην δημοτική και ίσως να πλησιάζει στην ιδιωματική διάλεκτο.</a:t>
            </a:r>
          </a:p>
          <a:p>
            <a:r>
              <a:rPr lang="el-GR" sz="2000" dirty="0" smtClean="0"/>
              <a:t>Ακόμα και σε περιπτώσεις πολυγλωσσίας δεν μεταφράζει τα λόγια στα Ελληνικά αλλά τα παραθέτει όπως ακριβώς τα διατύπωσαν οι φυσικοί ομιλητές</a:t>
            </a:r>
            <a:endParaRPr lang="el-GR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ΕΙΣΑΓΩΓΙΚΑ ΣΤΟΙΧΕΙΑ ΓΙΑ ΤΟ ΕΡΓΟ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sz="4200" dirty="0" smtClean="0"/>
              <a:t> "Η Στρατιωτική ζωή εν Ελλάδι" είναι μια χειρόγραφη αυτοβιογραφία ενός Υπαξιωματικού, η ταυτότητα του οποίου παραμένει άγνωστη</a:t>
            </a:r>
          </a:p>
          <a:p>
            <a:r>
              <a:rPr lang="el-GR" sz="4200" dirty="0" smtClean="0"/>
              <a:t>Τυπώθηκε για πρώτη φορά το 1870 στην </a:t>
            </a:r>
            <a:r>
              <a:rPr lang="el-GR" sz="4200" dirty="0" err="1" smtClean="0"/>
              <a:t>Βραϊλα</a:t>
            </a:r>
            <a:r>
              <a:rPr lang="el-GR" sz="4200" dirty="0" smtClean="0"/>
              <a:t> της Ρουμανίας από τον </a:t>
            </a:r>
            <a:r>
              <a:rPr lang="el-GR" sz="4200" dirty="0" err="1" smtClean="0"/>
              <a:t>Χ.Δημόπουλο</a:t>
            </a:r>
            <a:r>
              <a:rPr lang="el-GR" sz="4200" dirty="0" smtClean="0"/>
              <a:t> </a:t>
            </a:r>
          </a:p>
          <a:p>
            <a:r>
              <a:rPr lang="el-GR" sz="4200" dirty="0" smtClean="0"/>
              <a:t>Δεν βρήκε μεγάλη απήχηση στο κοινό και δεν γνώρισε ιδιαίτερη ανάπτυξη</a:t>
            </a:r>
          </a:p>
          <a:p>
            <a:r>
              <a:rPr lang="el-GR" sz="4200" dirty="0" smtClean="0"/>
              <a:t>Το 1970 θα γνωρίσει άλλη μια </a:t>
            </a:r>
            <a:r>
              <a:rPr lang="el-GR" sz="4200" dirty="0" err="1" smtClean="0"/>
              <a:t>επανεκτύπωση.Παρόλο</a:t>
            </a:r>
            <a:r>
              <a:rPr lang="el-GR" sz="4200" dirty="0" smtClean="0"/>
              <a:t> την ευρύτατη διάδοση που γνώρισε στην δεύτερη έκδοση εξακολούθησε να βρίσκεται εκτός του λογοτεχνικού κύκλου</a:t>
            </a:r>
          </a:p>
          <a:p>
            <a:r>
              <a:rPr lang="el-GR" sz="4200" dirty="0" smtClean="0"/>
              <a:t>Ο πρώτος που επισήμανε την ύπαρξή του έργου ήταν ο Κ.Θ. Δημαράς </a:t>
            </a:r>
          </a:p>
          <a:p>
            <a:r>
              <a:rPr lang="el-GR" sz="4200" dirty="0" smtClean="0"/>
              <a:t>Το 1958 ο Απόστολος Σαχίνης κάνει μια δεύτερη αναφορά</a:t>
            </a:r>
          </a:p>
          <a:p>
            <a:r>
              <a:rPr lang="el-GR" sz="4200" dirty="0" smtClean="0"/>
              <a:t>Το 1974, ο </a:t>
            </a:r>
            <a:r>
              <a:rPr lang="en-US" sz="4200" dirty="0" smtClean="0"/>
              <a:t>Mario </a:t>
            </a:r>
            <a:r>
              <a:rPr lang="en-US" sz="4200" dirty="0" err="1" smtClean="0"/>
              <a:t>Vitti</a:t>
            </a:r>
            <a:r>
              <a:rPr lang="en-US" sz="4200" dirty="0" smtClean="0"/>
              <a:t> </a:t>
            </a:r>
            <a:r>
              <a:rPr lang="el-GR" sz="4200" dirty="0" smtClean="0"/>
              <a:t>καταπιάνεται με το συγκεκριμένο χειρόγραφο </a:t>
            </a:r>
          </a:p>
          <a:p>
            <a:endParaRPr lang="el-GR" sz="4200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ΛΙΓΑ ΛΟΓΙΑ ΓΙΑ ΤΟΝ ΣΥΓΓΡΑΦΕΑ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Οι πληροφορίες που έχουμε στην διάθεσή μας είναι ελάχιστες </a:t>
            </a:r>
            <a:r>
              <a:rPr lang="el-GR" sz="2000" dirty="0" err="1" smtClean="0"/>
              <a:t>εως</a:t>
            </a:r>
            <a:r>
              <a:rPr lang="el-GR" sz="2000" dirty="0" smtClean="0"/>
              <a:t> </a:t>
            </a:r>
            <a:r>
              <a:rPr lang="el-GR" sz="2000" dirty="0" err="1" smtClean="0"/>
              <a:t>μηδαμηνές</a:t>
            </a:r>
            <a:endParaRPr lang="el-GR" sz="2000" dirty="0" smtClean="0"/>
          </a:p>
          <a:p>
            <a:r>
              <a:rPr lang="el-GR" sz="2000" dirty="0" smtClean="0"/>
              <a:t>Επιθυμεί να κρατήσει κρυφή την πραγματική του ταυτότητα </a:t>
            </a:r>
            <a:r>
              <a:rPr lang="el-GR" sz="2000" dirty="0" err="1" smtClean="0"/>
              <a:t>γι'αυτό</a:t>
            </a:r>
            <a:r>
              <a:rPr lang="el-GR" sz="2000" dirty="0" smtClean="0"/>
              <a:t> επινοεί ένα πλαστό </a:t>
            </a:r>
            <a:r>
              <a:rPr lang="el-GR" sz="2000" dirty="0" err="1" smtClean="0"/>
              <a:t>όνομα,ένα</a:t>
            </a:r>
            <a:r>
              <a:rPr lang="el-GR" sz="2000" dirty="0" smtClean="0"/>
              <a:t> λογοτεχνικό προσωπείο</a:t>
            </a:r>
          </a:p>
          <a:p>
            <a:r>
              <a:rPr lang="el-GR" sz="2000" dirty="0" smtClean="0"/>
              <a:t>Μας συστήνεται με το ψευδώνυμο Ερρίκος </a:t>
            </a:r>
            <a:r>
              <a:rPr lang="el-GR" sz="2000" dirty="0" err="1" smtClean="0"/>
              <a:t>Σκράδης</a:t>
            </a:r>
            <a:r>
              <a:rPr lang="el-GR" sz="2000" dirty="0" smtClean="0"/>
              <a:t> (μισό Ευρωπαϊκό και μισό Αρβανίτικο)</a:t>
            </a:r>
          </a:p>
          <a:p>
            <a:r>
              <a:rPr lang="el-GR" sz="2000" dirty="0" smtClean="0"/>
              <a:t>Έχει διατυπωθεί η άποψη ότι πίσω από το προσωπείο "Ερρίκος </a:t>
            </a:r>
            <a:r>
              <a:rPr lang="el-GR" sz="2000" dirty="0" err="1" smtClean="0"/>
              <a:t>Σκράδης</a:t>
            </a:r>
            <a:r>
              <a:rPr lang="el-GR" sz="2000" dirty="0" smtClean="0"/>
              <a:t>" κρύβεται ο πραγματικός συντάκτης  </a:t>
            </a:r>
            <a:r>
              <a:rPr lang="el-GR" sz="2000" dirty="0" err="1" smtClean="0"/>
              <a:t>Χ.Δημόπουλος.Ωστόσο,κάτι</a:t>
            </a:r>
            <a:r>
              <a:rPr lang="el-GR" sz="2000" dirty="0" smtClean="0"/>
              <a:t> τέτοιο δεν αληθεύει</a:t>
            </a:r>
            <a:endParaRPr lang="el-GR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Γεννήθηκε στο Φανάρι της Κωνσταντινούπολης</a:t>
            </a:r>
          </a:p>
          <a:p>
            <a:r>
              <a:rPr lang="el-GR" sz="2000" dirty="0" smtClean="0"/>
              <a:t>Πρέπει να δημοσίευσε το έργο του σε ηλικία τριάντα ή </a:t>
            </a:r>
            <a:r>
              <a:rPr lang="el-GR" sz="2000" dirty="0" err="1" smtClean="0"/>
              <a:t>τριανταενός</a:t>
            </a:r>
            <a:r>
              <a:rPr lang="el-GR" sz="2000" dirty="0" smtClean="0"/>
              <a:t> χρονών</a:t>
            </a:r>
          </a:p>
          <a:p>
            <a:r>
              <a:rPr lang="el-GR" sz="2000" dirty="0" smtClean="0"/>
              <a:t>Ολοκλήρωσε όλα τα έτη στο Ελληνικό Σχολείο της Ενορίας του</a:t>
            </a:r>
          </a:p>
          <a:p>
            <a:r>
              <a:rPr lang="el-GR" sz="2000" dirty="0" smtClean="0"/>
              <a:t>Σφοδρή επιθυμία και όνειρο του ήδη από νεαρή ηλικία ήταν να καταταγεί εθελοντής στον Ελληνικό στρατό</a:t>
            </a:r>
          </a:p>
          <a:p>
            <a:r>
              <a:rPr lang="el-GR" sz="2000" dirty="0" smtClean="0"/>
              <a:t>Ο δάσκαλός του στο Ελληνικό Σχολείο  μιλούσε πάντοτε με μεγάλο ενθουσιασμό για την απελευθερωμένη πατρίδα </a:t>
            </a:r>
          </a:p>
          <a:p>
            <a:r>
              <a:rPr lang="el-GR" sz="2000" dirty="0" smtClean="0"/>
              <a:t>Καταλυτική επίδραση για την μετάβαση του αφηγητή στην Αθήνα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ΥΠΟΘΕΣΗ ΤΟΥ ΕΡΓΟΥ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Η ιστορία διαδραματίζεται μετά τον Κριμαϊκό πόλεμο(Οκτώβριος 1853-Φεβρουάριος 1856) και έχει ως θεματικό πυρήνα την καταδίωξη της ληστείας στην Αθήνα</a:t>
            </a:r>
          </a:p>
          <a:p>
            <a:r>
              <a:rPr lang="el-GR" sz="2000" dirty="0" smtClean="0"/>
              <a:t>Στο επίκεντρο βρίσκεται η ζωή του αφηγητή</a:t>
            </a:r>
          </a:p>
          <a:p>
            <a:r>
              <a:rPr lang="el-GR" sz="2000" dirty="0" smtClean="0"/>
              <a:t>Αφηγείται με ζωντανό και ρεαλιστικό </a:t>
            </a:r>
            <a:r>
              <a:rPr lang="el-GR" sz="2000" dirty="0" err="1" smtClean="0"/>
              <a:t>τρόπο,την</a:t>
            </a:r>
            <a:r>
              <a:rPr lang="el-GR" sz="2000" dirty="0" smtClean="0"/>
              <a:t> λειτουργία του στρατιωτικού μηχανισμού και την πλήρη διάψευση των ονείρων του</a:t>
            </a:r>
          </a:p>
          <a:p>
            <a:r>
              <a:rPr lang="el-GR" sz="2000" dirty="0" smtClean="0"/>
              <a:t>Το βιβλίο έχει ως αφετηρία την άφιξη του αφηγητή στην Αθήνα σε ηλικία δεκαοχτώ χρονών και </a:t>
            </a:r>
            <a:r>
              <a:rPr lang="el-GR" sz="2000" dirty="0" err="1" smtClean="0"/>
              <a:t>ολοκλήρωνεται</a:t>
            </a:r>
            <a:r>
              <a:rPr lang="el-GR" sz="2000" dirty="0" smtClean="0"/>
              <a:t> με την αναχώρηση του από την </a:t>
            </a:r>
            <a:r>
              <a:rPr lang="el-GR" sz="2000" dirty="0" err="1" smtClean="0"/>
              <a:t>Ελλάδα,ως</a:t>
            </a:r>
            <a:r>
              <a:rPr lang="el-GR" sz="2000" dirty="0" smtClean="0"/>
              <a:t> μεταφραστής στο στρατιωτικό λογιστήριο</a:t>
            </a:r>
          </a:p>
          <a:p>
            <a:r>
              <a:rPr lang="el-GR" sz="2000" dirty="0" smtClean="0"/>
              <a:t>Αποτελείται από τρία μέρη</a:t>
            </a:r>
            <a:endParaRPr lang="el-GR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b="1" u="sng" dirty="0" smtClean="0"/>
              <a:t>Το Α’ μέρος </a:t>
            </a:r>
            <a:r>
              <a:rPr lang="el-GR" sz="2000" dirty="0" smtClean="0"/>
              <a:t>αναφέρεται στην άφιξη του αφηγητή στην </a:t>
            </a:r>
            <a:r>
              <a:rPr lang="el-GR" sz="2000" dirty="0" err="1" smtClean="0"/>
              <a:t>Αθήνα,στις</a:t>
            </a:r>
            <a:r>
              <a:rPr lang="el-GR" sz="2000" dirty="0" smtClean="0"/>
              <a:t> αντιξοότητες που </a:t>
            </a:r>
            <a:r>
              <a:rPr lang="el-GR" sz="2000" dirty="0" err="1" smtClean="0"/>
              <a:t>συνάντησε,στην</a:t>
            </a:r>
            <a:r>
              <a:rPr lang="el-GR" sz="2000" dirty="0" smtClean="0"/>
              <a:t> κατάταξή του στο τάγμα των </a:t>
            </a:r>
            <a:r>
              <a:rPr lang="el-GR" sz="2000" dirty="0" err="1" smtClean="0"/>
              <a:t>Ακροβολιστών,την</a:t>
            </a:r>
            <a:r>
              <a:rPr lang="el-GR" sz="2000" dirty="0" smtClean="0"/>
              <a:t> εκγύμνασή του και την πρώτη του στρατιωτική εμπειρία στην Χαλκίδα</a:t>
            </a:r>
          </a:p>
          <a:p>
            <a:pPr>
              <a:buFont typeface="Wingdings" pitchFamily="2" charset="2"/>
              <a:buChar char="Ø"/>
            </a:pPr>
            <a:r>
              <a:rPr lang="el-GR" sz="2000" b="1" u="sng" dirty="0" smtClean="0"/>
              <a:t>Το Β’ μέρος </a:t>
            </a:r>
            <a:r>
              <a:rPr lang="el-GR" sz="2000" dirty="0" smtClean="0"/>
              <a:t>καλύπτει την μετάβαση στην </a:t>
            </a:r>
            <a:r>
              <a:rPr lang="el-GR" sz="2000" dirty="0" err="1" smtClean="0"/>
              <a:t>Αταλάντη,την</a:t>
            </a:r>
            <a:r>
              <a:rPr lang="el-GR" sz="2000" dirty="0" smtClean="0"/>
              <a:t> περιγραφή της τραγικής κατάστασης του χωριού μετά την επιδρομή των ληστών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u="sng" dirty="0" smtClean="0"/>
              <a:t>Το Γ’ μέρος </a:t>
            </a:r>
            <a:r>
              <a:rPr lang="el-GR" sz="2000" dirty="0" smtClean="0"/>
              <a:t>πραγματεύεται τις καταχρήσεις τόσο σε χρηματικό επίπεδο όσο και σε υλικό των ανωτέρων εις βάρος των </a:t>
            </a:r>
            <a:r>
              <a:rPr lang="el-GR" sz="2000" dirty="0" err="1" smtClean="0"/>
              <a:t>φαντάρων.Την</a:t>
            </a:r>
            <a:r>
              <a:rPr lang="el-GR" sz="2000" dirty="0" smtClean="0"/>
              <a:t> αδιαφορία για τον συνάνθρωπο και την τοποθέτηση του εγώ στο  επίκεντρο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dirty="0" smtClean="0"/>
              <a:t>Μετά την συνεισφορά του στο Στρατιωτικό Υπουργείο αναχωρεί οριστικά για το εξωτερικό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ΑΠΟΨΕΙΣ ΓΙΑ ΤΟ ΓΡΑΜΜΑΤΟΛΟΓΙΚΟ ΕΙΔΟΣ ΣΤΟ ΟΠΟΙΟ ΑΝΗΚΕΙ ΤΟ ΕΡΓΟ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     Δεν έχουμε ακόμα διαμορφώσει μια αποκρυσταλλωμένη άποψη</a:t>
            </a:r>
          </a:p>
          <a:p>
            <a:r>
              <a:rPr lang="el-GR" sz="2000" dirty="0" smtClean="0"/>
              <a:t>Υπότιτλος «</a:t>
            </a:r>
            <a:r>
              <a:rPr lang="el-GR" sz="2000" dirty="0" err="1" smtClean="0"/>
              <a:t>Χειρόγραφον</a:t>
            </a:r>
            <a:r>
              <a:rPr lang="el-GR" sz="2000" dirty="0" smtClean="0"/>
              <a:t> Έλληνος Υπαξιωματικού»: ο συγγραφέας θέτει πολλά ερωτήματα</a:t>
            </a:r>
          </a:p>
          <a:p>
            <a:r>
              <a:rPr lang="el-GR" sz="2000" dirty="0" smtClean="0"/>
              <a:t>Τα χρόνια εκείνα δεν υπάρχει γραφομηχανή ,συνεπώς το ότι το κείμενο έφτασε στο τυπογραφείο της </a:t>
            </a:r>
            <a:r>
              <a:rPr lang="el-GR" sz="2000" dirty="0" err="1" smtClean="0"/>
              <a:t>Βραϊλας</a:t>
            </a:r>
            <a:r>
              <a:rPr lang="el-GR" sz="2000" dirty="0" smtClean="0"/>
              <a:t> σε χειρόγραφη μορφή ήταν </a:t>
            </a:r>
            <a:r>
              <a:rPr lang="el-GR" sz="2000" dirty="0" err="1" smtClean="0"/>
              <a:t>αναμενόμενο.Η</a:t>
            </a:r>
            <a:r>
              <a:rPr lang="el-GR" sz="2000" dirty="0" smtClean="0"/>
              <a:t> σημείωση πρέπει να είχε κάποια άλλη σημασία</a:t>
            </a:r>
          </a:p>
          <a:p>
            <a:r>
              <a:rPr lang="el-GR" sz="2000" dirty="0" smtClean="0"/>
              <a:t>Αισθητή γίνεται η προσπάθεια  για μια πιο οργανική σύνδεση των μερών του </a:t>
            </a:r>
            <a:r>
              <a:rPr lang="el-GR" sz="2000" dirty="0" err="1" smtClean="0"/>
              <a:t>έργου,κάτι</a:t>
            </a:r>
            <a:r>
              <a:rPr lang="el-GR" sz="2000" dirty="0" smtClean="0"/>
              <a:t> που του προσδίδει αρκετά χαρακτηριστικά του </a:t>
            </a:r>
            <a:r>
              <a:rPr lang="el-GR" sz="2000" b="1" u="sng" dirty="0" smtClean="0"/>
              <a:t>μυθιστορήματος</a:t>
            </a:r>
          </a:p>
          <a:p>
            <a:r>
              <a:rPr lang="el-GR" sz="2000" dirty="0" smtClean="0"/>
              <a:t>Μια </a:t>
            </a:r>
            <a:r>
              <a:rPr lang="el-GR" sz="2000" b="1" u="sng" dirty="0" err="1" smtClean="0"/>
              <a:t>αυτοβιογραφία</a:t>
            </a:r>
            <a:r>
              <a:rPr lang="el-GR" sz="2000" dirty="0" err="1" smtClean="0"/>
              <a:t>:ένα</a:t>
            </a:r>
            <a:r>
              <a:rPr lang="el-GR" sz="2000" dirty="0" smtClean="0"/>
              <a:t> αφήγημα που γράφεται από πραγματικό πρόσωπο με κεντρικό άξονα την ίδια του την ζωή</a:t>
            </a:r>
          </a:p>
          <a:p>
            <a:endParaRPr lang="el-GR" sz="2000" b="1" u="sng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b="1" u="sng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Ένα </a:t>
            </a:r>
            <a:r>
              <a:rPr lang="el-GR" sz="2000" b="1" u="sng" dirty="0" smtClean="0"/>
              <a:t>απολογητικό σύγγραμμα</a:t>
            </a:r>
            <a:r>
              <a:rPr lang="el-GR" sz="2000" dirty="0" smtClean="0"/>
              <a:t>. Ήταν ιδιαίτερα διαδεδομένο  να προστρέχει κάποιος σε απολογισμούς μετά την παραίτησή του από κάποιο αξίωμα</a:t>
            </a:r>
          </a:p>
          <a:p>
            <a:r>
              <a:rPr lang="el-GR" sz="2000" b="1" dirty="0" smtClean="0"/>
              <a:t>Ωστόσο όλες οι παραπάνω απόψεις έχουν απορριφθεί</a:t>
            </a:r>
          </a:p>
          <a:p>
            <a:r>
              <a:rPr lang="el-GR" sz="2000" dirty="0" smtClean="0"/>
              <a:t>Ο πιο δόκιμος όρος είναι αφήγημα και συγκεκριμένα «δημιουργικό αφήγημα» ή αλλιώς διήγημα</a:t>
            </a:r>
          </a:p>
          <a:p>
            <a:r>
              <a:rPr lang="el-GR" sz="2000" dirty="0" smtClean="0"/>
              <a:t>Πρόκειται για ένα βιβλίο που αν και το περιεχόμενό του είναι </a:t>
            </a:r>
            <a:r>
              <a:rPr lang="el-GR" sz="2000" dirty="0" err="1" smtClean="0"/>
              <a:t>αυτοβιογραφικό,είναι</a:t>
            </a:r>
            <a:r>
              <a:rPr lang="el-GR" sz="2000" dirty="0" smtClean="0"/>
              <a:t> κάτι περισσότερο από </a:t>
            </a:r>
            <a:r>
              <a:rPr lang="el-GR" sz="2000" dirty="0" err="1" smtClean="0"/>
              <a:t>αυτοβιογραφία.Είναι</a:t>
            </a:r>
            <a:r>
              <a:rPr lang="el-GR" sz="2000" dirty="0" smtClean="0"/>
              <a:t> κάτι ανάμεσα σε αυτοβιογραφία και </a:t>
            </a:r>
            <a:r>
              <a:rPr lang="el-GR" sz="2000" dirty="0" err="1" smtClean="0"/>
              <a:t>χρονικό,με</a:t>
            </a:r>
            <a:r>
              <a:rPr lang="el-GR" sz="2000" dirty="0" smtClean="0"/>
              <a:t> μυθιστορηματική υφή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ΑΦΗΓΗΜΑΤΟΛΟΓΙΚΑ ΣΤΟΙΧΕΙΑ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βιβλίο παρουσιάζει συνάφεια γραμματολογική και χρονική με την «Πάπισσα Ιωάννα» του </a:t>
            </a:r>
            <a:r>
              <a:rPr lang="el-GR" sz="2000" dirty="0" err="1" smtClean="0"/>
              <a:t>Ροϊδη</a:t>
            </a:r>
            <a:r>
              <a:rPr lang="el-GR" sz="2000" dirty="0" smtClean="0"/>
              <a:t> καθώς και με τον «Λουκά </a:t>
            </a:r>
            <a:r>
              <a:rPr lang="el-GR" sz="2000" dirty="0" err="1" smtClean="0"/>
              <a:t>Λάρα</a:t>
            </a:r>
            <a:r>
              <a:rPr lang="el-GR" sz="2000" dirty="0" smtClean="0"/>
              <a:t>» του Βικέλα</a:t>
            </a:r>
          </a:p>
          <a:p>
            <a:r>
              <a:rPr lang="el-GR" sz="2000" dirty="0" smtClean="0"/>
              <a:t>Αφήγημα γραμμένο σε πρώτο </a:t>
            </a:r>
            <a:r>
              <a:rPr lang="el-GR" sz="2000" dirty="0" err="1" smtClean="0"/>
              <a:t>πρόσωπο,το</a:t>
            </a:r>
            <a:r>
              <a:rPr lang="el-GR" sz="2000" dirty="0" smtClean="0"/>
              <a:t> οποίο  δεν είναι ένα </a:t>
            </a:r>
            <a:r>
              <a:rPr lang="el-GR" sz="2000" dirty="0" err="1" smtClean="0"/>
              <a:t>πλαστό,εικονικό</a:t>
            </a:r>
            <a:r>
              <a:rPr lang="el-GR" sz="2000" dirty="0" smtClean="0"/>
              <a:t> αλλά </a:t>
            </a:r>
            <a:r>
              <a:rPr lang="el-GR" sz="2000" dirty="0" err="1" smtClean="0"/>
              <a:t>αληθινό.Συνεπώς</a:t>
            </a:r>
            <a:r>
              <a:rPr lang="el-GR" sz="2000" dirty="0" smtClean="0"/>
              <a:t>, συγγραφέας και αφηγητής ταυτίζονται</a:t>
            </a:r>
          </a:p>
          <a:p>
            <a:r>
              <a:rPr lang="el-GR" sz="2000" dirty="0" smtClean="0"/>
              <a:t>Με βάση τα αφηγηματικά επίπεδα κατά τον </a:t>
            </a:r>
            <a:r>
              <a:rPr lang="en-US" sz="2000" dirty="0" err="1" smtClean="0"/>
              <a:t>Genette</a:t>
            </a:r>
            <a:r>
              <a:rPr lang="el-GR" sz="2000" dirty="0" smtClean="0"/>
              <a:t> ο αφηγητής μας είναι </a:t>
            </a:r>
            <a:r>
              <a:rPr lang="el-GR" sz="2000" dirty="0" err="1" smtClean="0"/>
              <a:t>εξωδιηγητικός</a:t>
            </a:r>
            <a:r>
              <a:rPr lang="el-GR" sz="2000" dirty="0" smtClean="0"/>
              <a:t>-</a:t>
            </a:r>
            <a:r>
              <a:rPr lang="el-GR" sz="2000" dirty="0" err="1" smtClean="0"/>
              <a:t>ομοδιηγηματικός</a:t>
            </a:r>
            <a:r>
              <a:rPr lang="el-GR" sz="2000" dirty="0" smtClean="0"/>
              <a:t> ,καθώς αφηγείται την κύρια ιστορία που αποτελεί και την προσωπική του ιστορία(</a:t>
            </a:r>
            <a:r>
              <a:rPr lang="el-GR" sz="2000" dirty="0" err="1" smtClean="0"/>
              <a:t>αυτοδιηγηματικός</a:t>
            </a:r>
            <a:r>
              <a:rPr lang="el-GR" sz="2000" dirty="0" smtClean="0"/>
              <a:t>),έχει εσωτερική εστίαση και ως παρατηρητής/αυτόπτης μάρτυρας αφηγείται όσα </a:t>
            </a:r>
            <a:r>
              <a:rPr lang="el-GR" sz="2000" dirty="0" err="1" smtClean="0"/>
              <a:t>υποπέφτουν</a:t>
            </a:r>
            <a:r>
              <a:rPr lang="el-GR" sz="2000" dirty="0" smtClean="0"/>
              <a:t> στην </a:t>
            </a:r>
            <a:r>
              <a:rPr lang="el-GR" sz="2000" dirty="0" err="1" smtClean="0"/>
              <a:t>αντιλήψη</a:t>
            </a:r>
            <a:r>
              <a:rPr lang="el-GR" sz="2000" dirty="0" smtClean="0"/>
              <a:t> του</a:t>
            </a:r>
          </a:p>
          <a:p>
            <a:r>
              <a:rPr lang="el-GR" sz="2000" dirty="0" smtClean="0"/>
              <a:t>Δεν παρεμβαίνει στο αφηγηματικό του </a:t>
            </a:r>
            <a:r>
              <a:rPr lang="el-GR" sz="2000" dirty="0" err="1" smtClean="0"/>
              <a:t>υλικό,αλλά</a:t>
            </a:r>
            <a:r>
              <a:rPr lang="el-GR" sz="2000" dirty="0" smtClean="0"/>
              <a:t> αφήνει τα γεγονότα να μιλήσουν </a:t>
            </a:r>
            <a:r>
              <a:rPr lang="el-GR" sz="2000" dirty="0" err="1" smtClean="0"/>
              <a:t>γι'αυτόν</a:t>
            </a:r>
            <a:endParaRPr lang="el-GR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1296</Words>
  <Application>Microsoft Office PowerPoint</Application>
  <PresentationFormat>Předvádění na obrazovce (4:3)</PresentationFormat>
  <Paragraphs>101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Θέμα του Office</vt:lpstr>
      <vt:lpstr>“Η ΣΤΡΑΤΙΩΤΙΚΗ ΖΩΗ ΕΝ ΕΛΛΑΔΙ”</vt:lpstr>
      <vt:lpstr>ΕΙΣΑΓΩΓΙΚΑ ΣΤΟΙΧΕΙΑ ΓΙΑ ΤΟ ΕΡΓΟ</vt:lpstr>
      <vt:lpstr>ΛΙΓΑ ΛΟΓΙΑ ΓΙΑ ΤΟΝ ΣΥΓΓΡΑΦΕΑ</vt:lpstr>
      <vt:lpstr>Prezentace aplikace PowerPoint</vt:lpstr>
      <vt:lpstr>ΥΠΟΘΕΣΗ ΤΟΥ ΕΡΓΟΥ</vt:lpstr>
      <vt:lpstr>Prezentace aplikace PowerPoint</vt:lpstr>
      <vt:lpstr>ΑΠΟΨΕΙΣ ΓΙΑ ΤΟ ΓΡΑΜΜΑΤΟΛΟΓΙΚΟ ΕΙΔΟΣ ΣΤΟ ΟΠΟΙΟ ΑΝΗΚΕΙ ΤΟ ΕΡΓΟ</vt:lpstr>
      <vt:lpstr>Prezentace aplikace PowerPoint</vt:lpstr>
      <vt:lpstr>ΑΦΗΓΗΜΑΤΟΛΟΓΙΚΑ ΣΤΟΙΧΕΙΑ</vt:lpstr>
      <vt:lpstr>Prezentace aplikace PowerPoint</vt:lpstr>
      <vt:lpstr>ΧΡΟΝΟΣ ΣΥΓΓΡΑΦΗΣ ΤΟΥ ΕΡΓΟΥ</vt:lpstr>
      <vt:lpstr>ΚΑΙΝΟΤΟΜΙΕΣ ΤΟΥ ΕΡΓΟΥ</vt:lpstr>
      <vt:lpstr>ΡΕΑΛΙΣΤΙΚΑ ΣΤΟΙΧΕΙΑ</vt:lpstr>
      <vt:lpstr>Prezentace aplikace PowerPoint</vt:lpstr>
      <vt:lpstr>ΡΟΜΑΝΤΙΚΑ ΣΤΟΙΧΕΙΑ</vt:lpstr>
      <vt:lpstr>ΥΦΟΣ ΚΑΙ ΓΛΩΣΣΑ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ΣΤΡΑΤΙΩΤΙΚΗ ΖΩΗ ΕΝ ΕΛΛΑΔΙ</dc:title>
  <dc:creator>xara2014</dc:creator>
  <cp:lastModifiedBy>user</cp:lastModifiedBy>
  <cp:revision>146</cp:revision>
  <dcterms:created xsi:type="dcterms:W3CDTF">2017-12-04T20:51:46Z</dcterms:created>
  <dcterms:modified xsi:type="dcterms:W3CDTF">2017-12-18T20:47:08Z</dcterms:modified>
</cp:coreProperties>
</file>