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8" r:id="rId3"/>
    <p:sldId id="25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60" r:id="rId29"/>
    <p:sldId id="287" r:id="rId30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46185-C35F-430F-898D-EC4706D71DD5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96E84-9F88-42C6-B4E4-6B948D5B08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388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34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0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681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624BA04-F3B0-4E20-B551-68EF022DA9D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88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BD6CD1-0C2F-485B-96F6-02258F0597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49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689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52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9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12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23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27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1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49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4CA39-C71F-4183-9FFA-F20A1D44771E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B81D8-2694-47AA-9765-D48B1EF3E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42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Informace jako komunikace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62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hodnota červeného knoflíku je rovna pěti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máme dvě možnosti. Která je pravdivá?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zjistíme, že jedna platí </a:t>
            </a:r>
            <a:r>
              <a:rPr lang="cs-CZ" sz="2700">
                <a:cs typeface="Arial" charset="0"/>
              </a:rPr>
              <a:t>→ získáme nejmenší množství informace, 1 bit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>
                <a:cs typeface="Arial" charset="0"/>
              </a:rPr>
              <a:t>bit může mít tedy pravdivostní hodnotu: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700">
                <a:cs typeface="Arial" charset="0"/>
              </a:rPr>
              <a:t>           1 = pravda         0 = nepravda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>
                <a:cs typeface="Arial" charset="0"/>
              </a:rPr>
              <a:t>1 a 0 základem dvojkové soustavy (třetí prvek mezera)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>
                <a:cs typeface="Arial" charset="0"/>
              </a:rPr>
              <a:t>dvojková soustava nevýhodná pro lidi, neumíme v ní dostatečně rychle počítat, stroje ano</a:t>
            </a:r>
          </a:p>
        </p:txBody>
      </p:sp>
      <p:pic>
        <p:nvPicPr>
          <p:cNvPr id="10244" name="Picture 4" descr="bi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0"/>
            <a:ext cx="1439862" cy="1484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7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748712" cy="5257800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bit – podle této teorie nejmenší jednotkou informace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bit – binary digit či basic indissoluble information unit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jeden bit =  dvojkový logaritmus ze dvou </a:t>
            </a:r>
          </a:p>
          <a:p>
            <a:pPr algn="ctr">
              <a:buFont typeface="Wingdings" pitchFamily="2" charset="2"/>
              <a:buNone/>
            </a:pPr>
            <a:r>
              <a:rPr lang="cs-CZ"/>
              <a:t>log 2</a:t>
            </a:r>
            <a:r>
              <a:rPr lang="cs-CZ" baseline="30000"/>
              <a:t>2 </a:t>
            </a:r>
            <a:r>
              <a:rPr lang="cs-CZ"/>
              <a:t>= 1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I se měří logaritmem prováděných počtu výběrů  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počet bitů určuje, kolikrát nutno se  rozhodnout pro dosažení jediného výsledku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0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k převodu informace mezi lidmi a stroji  převodní pravidla – kódy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ve vypočetní technice ustáleny kódy na základě osmibitových slabik – bytů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1 byte = 8 bitů → 256 možných kombinací nul a jedniček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300">
              <a:cs typeface="Arial" charset="0"/>
            </a:endParaRPr>
          </a:p>
        </p:txBody>
      </p:sp>
      <p:pic>
        <p:nvPicPr>
          <p:cNvPr id="9223" name="Picture 7" descr="bit-by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4797425"/>
            <a:ext cx="7704138" cy="1557338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8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981075"/>
          </a:xfrm>
        </p:spPr>
        <p:txBody>
          <a:bodyPr/>
          <a:lstStyle/>
          <a:p>
            <a:pPr algn="ctr" eaLnBrk="1" hangingPunct="1"/>
            <a:r>
              <a:rPr lang="cs-CZ" smtClean="0"/>
              <a:t>Přímá komunikace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Základem mezilidských vztahů a sociální komunikace – řečová a mimořečová přímá komunikace.</a:t>
            </a:r>
          </a:p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Přímá komunikace mezi dvěma jedinci základem zprostředkování věcných obsahů – umožňují o něčem se dorozumět. Nejen rozumět jazyku, ale dorozumět se o věci.</a:t>
            </a:r>
          </a:p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Nenahraditelné rysy dány tím, že jde o setkání dvou živých bytostí – dvou jedinečných osobnostních fondů, endoceptů.</a:t>
            </a:r>
          </a:p>
          <a:p>
            <a:pPr eaLnBrk="1" hangingPunct="1"/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2734915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Přímá komunikace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71328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Mimořečová komunikace – sděluje mnohdy více než samotné věty. Dodává větám smysl, pochází z vnitřního prostředí člověka, z jeho psychiky.</a:t>
            </a:r>
          </a:p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Přináší do komunikace emocionální prvky – projevuje se sympatie, nepřátelství, láska, opovržení apod.</a:t>
            </a:r>
          </a:p>
          <a:p>
            <a:pPr eaLnBrk="1" hangingPunct="1"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dělíme ji na: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       - paralingvální prostředky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       - řeč lidského těla                   </a:t>
            </a:r>
          </a:p>
          <a:p>
            <a:pPr eaLnBrk="1" hangingPunct="1"/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719554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Nepřímá sociální komunikace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od objevu písma se rozrůstá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probíhá prostřednictvím komunikačních prostředků: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 smtClean="0"/>
              <a:t>rukopisné záznamy, dopisy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 smtClean="0"/>
              <a:t>nápisy, vzkazy, doklady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 smtClean="0"/>
              <a:t>rukopisné knihy,časopisy, noviny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 smtClean="0"/>
              <a:t>film, telegraf, telefon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 smtClean="0"/>
              <a:t>rozhlas, televize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z="2400" smtClean="0"/>
              <a:t>počítač, internet, mobilní telefon</a:t>
            </a:r>
          </a:p>
        </p:txBody>
      </p:sp>
    </p:spTree>
    <p:extLst>
      <p:ext uri="{BB962C8B-B14F-4D97-AF65-F5344CB8AC3E}">
        <p14:creationId xmlns:p14="http://schemas.microsoft.com/office/powerpoint/2010/main" val="620620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Nepřímá sociální komunikace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S rozvojem individuálních a masmediálních prostředků nepřímé sociální komunikace získáváme znalosti o přírodě a společenském dění v naší zemi i ve světě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Byli jsme při tom když 1. člověk přistál na měsíci, při pustošení vlny tsunami, při válečných konfliktech (válečné zpravodajství). Jsem ale vždy jen „jakoby“ při tom.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Jsme v zajetí symbolické kultury, v izolaci od reálného světa.</a:t>
            </a:r>
          </a:p>
        </p:txBody>
      </p:sp>
    </p:spTree>
    <p:extLst>
      <p:ext uri="{BB962C8B-B14F-4D97-AF65-F5344CB8AC3E}">
        <p14:creationId xmlns:p14="http://schemas.microsoft.com/office/powerpoint/2010/main" val="3993533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Nepřímá sociální komunikace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v 2. ½ 20. století zasahuje do nepřímé sociální komunikace počítač a tím způsobuje i změny v přímé sociální komunikaci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možnost zaznamenat jakýkoliv zvuk, obraz a text v digitální podobě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uchovává stále rozsáhlejší texty na stále menší ploše, vyvolává informace v krátkém čase na globální vzdálenosti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400" smtClean="0"/>
              <a:t>zvyšování efektivnosti v důsledku propojování se spojovou, reprografickou a tiskárenskou technikou</a:t>
            </a:r>
          </a:p>
        </p:txBody>
      </p:sp>
    </p:spTree>
    <p:extLst>
      <p:ext uri="{BB962C8B-B14F-4D97-AF65-F5344CB8AC3E}">
        <p14:creationId xmlns:p14="http://schemas.microsoft.com/office/powerpoint/2010/main" val="146189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Nepřímá sociální komunikace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075612" cy="48529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000" smtClean="0"/>
              <a:t>Počítač používán jako integrující nástroj -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automatizace: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sz="2000" smtClean="0"/>
              <a:t>přístupových cest k informačním fondům, nahrazení katalogů knihoven a bibliografických seznamů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sz="2000" smtClean="0"/>
              <a:t>ukládání celých textů na počítačové nosiče a automatizované vyhledávání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sz="2000" smtClean="0"/>
              <a:t>vytvoření faktografických informačních systémů a smysluplné propojování jejich jednotlivých prvků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000" smtClean="0"/>
              <a:t>Komunikace s počítačem umožňuje čerpat z nově uspořádaného znakově zaznamenaného poznání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000" smtClean="0"/>
              <a:t>V důsledku možností počítačů a jejich sítí změněna reprezentace poznání</a:t>
            </a:r>
          </a:p>
        </p:txBody>
      </p:sp>
    </p:spTree>
    <p:extLst>
      <p:ext uri="{BB962C8B-B14F-4D97-AF65-F5344CB8AC3E}">
        <p14:creationId xmlns:p14="http://schemas.microsoft.com/office/powerpoint/2010/main" val="869836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Paralingvální prostředky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1133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zvukové (fonetické) vlastnosti lidské řeči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mnohdy nemají protějšek v grafických prostředcích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informují o aktuálním stavu mluvčího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mohou být vrozené, ale i získané během života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hrají úlohu v image osobnosti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negativní paralingvální prostředky a zlozvyky – záhodno záměrně se zbavovat – velmi obtížné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platí zvláště u veřejně vystupujících lidí (politiků, moderátorů, herců, učitelů, manažerů)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ovlivňují význam a smysl sdělení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»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7776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Realizace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Informační akt – skládá se ze vzorů podnětů, které mají kulturní význam</a:t>
            </a:r>
          </a:p>
          <a:p>
            <a:r>
              <a:rPr lang="cs-CZ" dirty="0" smtClean="0"/>
              <a:t>Vzory – variace, opakování, postavení podnětů vedle sebe</a:t>
            </a:r>
          </a:p>
          <a:p>
            <a:r>
              <a:rPr lang="cs-CZ" dirty="0" smtClean="0"/>
              <a:t>Podněty – tvary, výšky tónu, barva hlasu, pohyby apod.</a:t>
            </a:r>
          </a:p>
          <a:p>
            <a:r>
              <a:rPr lang="cs-CZ" dirty="0" smtClean="0"/>
              <a:t>provedení informačního aktu ovlivňují: reprezentační schéma, použitý jazyk, médium, kanál, časový interval trvání aktu, dovednosti aktéra</a:t>
            </a:r>
          </a:p>
          <a:p>
            <a:r>
              <a:rPr lang="cs-CZ" dirty="0" smtClean="0"/>
              <a:t>nástroje a techniky pro vykonání informačních aktů – učíme se používat a interpretovat ve škole</a:t>
            </a:r>
          </a:p>
          <a:p>
            <a:r>
              <a:rPr lang="cs-CZ" dirty="0" smtClean="0"/>
              <a:t>změna médií z fyzicky analogových k elektronickým digitálním – změna dovedností </a:t>
            </a:r>
            <a:r>
              <a:rPr lang="cs-CZ" dirty="0" smtClean="0">
                <a:sym typeface="Wingdings 3"/>
              </a:rPr>
              <a:t> </a:t>
            </a:r>
            <a:r>
              <a:rPr lang="cs-CZ" dirty="0" smtClean="0"/>
              <a:t>mění záměry – lidé se přizpůsobují novým požadavkům na výkon aktu a škále jeho vlivu</a:t>
            </a:r>
          </a:p>
          <a:p>
            <a:r>
              <a:rPr lang="cs-CZ" dirty="0" smtClean="0"/>
              <a:t>př. změna nastavení soukromí na </a:t>
            </a:r>
            <a:r>
              <a:rPr lang="cs-CZ" dirty="0" err="1" smtClean="0"/>
              <a:t>Facebooku</a:t>
            </a:r>
            <a:r>
              <a:rPr lang="cs-CZ" dirty="0" smtClean="0"/>
              <a:t> v čase podle rozsahu propagace profilu s rostoucí mírou jejího uvědomění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663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Paralingvální prostředky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smysl</a:t>
            </a:r>
            <a:r>
              <a:rPr lang="cs-CZ" b="1" smtClean="0"/>
              <a:t> </a:t>
            </a:r>
            <a:r>
              <a:rPr lang="cs-CZ" smtClean="0"/>
              <a:t>v komunikaci – vyjevuje se ve větách, v pohybech svalů, i v pouhé komunikační situaci, ve znalosti komunikujících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komunikovat jde i mlčením. Co však nejde je nekomunikovat (není možné se ne-chovat)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»"/>
            </a:pPr>
            <a:r>
              <a:rPr lang="cs-CZ" b="1" i="1" smtClean="0"/>
              <a:t>intenzita hlasu</a:t>
            </a:r>
            <a:r>
              <a:rPr lang="cs-CZ" smtClean="0"/>
              <a:t> – síla hlasu může odrážet sebevědomí mluvčího, jeho důraz na části sdělení</a:t>
            </a:r>
            <a:r>
              <a:rPr lang="cs-CZ" b="1" i="1" smtClean="0"/>
              <a:t>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»"/>
            </a:pPr>
            <a:r>
              <a:rPr lang="cs-CZ" b="1" i="1" smtClean="0"/>
              <a:t>tempo mluvy</a:t>
            </a:r>
            <a:r>
              <a:rPr lang="cs-CZ" smtClean="0"/>
              <a:t> – vypovídá o temperamentu mluvčího a míře jeho aktuálního vzrušení</a:t>
            </a:r>
            <a:endParaRPr lang="cs-CZ" b="1" i="1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»"/>
            </a:pPr>
            <a:r>
              <a:rPr lang="cs-CZ" b="1" i="1" smtClean="0"/>
              <a:t>intonace</a:t>
            </a:r>
            <a:r>
              <a:rPr lang="cs-CZ" i="1" smtClean="0"/>
              <a:t> – </a:t>
            </a:r>
            <a:r>
              <a:rPr lang="cs-CZ" smtClean="0"/>
              <a:t>výška hlasu typická pro pohlaví (soprán, mezzosoprán, alt  - ženy, tenor, baryton, bas - muži) a věk mluvčího (typické pro pubescenty).</a:t>
            </a: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1723936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Paralingvální prostředky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300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»"/>
            </a:pPr>
            <a:r>
              <a:rPr lang="cs-CZ" b="1" i="1" smtClean="0"/>
              <a:t>barva hlasu</a:t>
            </a:r>
            <a:r>
              <a:rPr lang="cs-CZ" smtClean="0"/>
              <a:t> – sytý, zvučný, kovový, šeplavý atd.</a:t>
            </a:r>
            <a:endParaRPr lang="cs-CZ" b="1" i="1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»"/>
            </a:pPr>
            <a:r>
              <a:rPr lang="cs-CZ" b="1" i="1" smtClean="0"/>
              <a:t>frázování</a:t>
            </a:r>
            <a:r>
              <a:rPr lang="cs-CZ" smtClean="0"/>
              <a:t> – členění projevu, vyjadřuje sebevědomí a odvahu, váhavost, nejistotu či opatrnost ve vyjadřování mluvčího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»"/>
            </a:pPr>
            <a:r>
              <a:rPr lang="cs-CZ" b="1" i="1" smtClean="0"/>
              <a:t>pazvuky</a:t>
            </a:r>
            <a:r>
              <a:rPr lang="cs-CZ" smtClean="0"/>
              <a:t> a slova vyplňující pauzy v průběhu řeči (prostě, samozřejmě …)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None/>
            </a:pPr>
            <a:r>
              <a:rPr lang="cs-CZ" smtClean="0"/>
              <a:t>   - jde o zlozvyky či nezvládnuté vnější tlaky (stres, tréma)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None/>
            </a:pPr>
            <a:r>
              <a:rPr lang="cs-CZ" b="1" i="1" smtClean="0"/>
              <a:t>   </a:t>
            </a:r>
            <a:r>
              <a:rPr lang="cs-CZ" smtClean="0"/>
              <a:t>- př. stereotypní vulgární oslovování místo oslovování jménem, jak to dělá část mládeže – svědčí o povahové primitivnosti a nedospělosti</a:t>
            </a:r>
          </a:p>
        </p:txBody>
      </p:sp>
    </p:spTree>
    <p:extLst>
      <p:ext uri="{BB962C8B-B14F-4D97-AF65-F5344CB8AC3E}">
        <p14:creationId xmlns:p14="http://schemas.microsoft.com/office/powerpoint/2010/main" val="3373605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Řeč lidského těla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komunikace beze slov, doprovod řeči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pohybové projevy člověka zkoumá kineziologie (také antropomotorika)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mimořečové prostředky se mohou používat samostatně bez vazby na lidskou řeč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důležité pro politiky, manažery, novináře, herce, vychovatele, kriminalisty ..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komunikace mezitónů, postojů, nálad, skutečných pocitů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konáme mimovolně, spjato s podvědomím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upřímnější než slova</a:t>
            </a: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627814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Řeč lidského těla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3006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řeč lidského těla – společný světový jazyk, má nářečí – kývání hlavou ano x ne (Bulhaři naopak než my). Italové jsou živí, seveřané umírnění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komunikujeme i tím, kam a jak si sedáme, hrou prstů, rukou, nohou, hlavy…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řeč se v čase mění (společensky i individuálně), mimořečové prostředky ne, jsou stálé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mimořečové prostředky mimovolní - lze do určité míry zvládnout, ale obtížněji než slovní projevy. Tato schopnost roste s věkem a postavením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r>
              <a:rPr lang="cs-CZ" smtClean="0"/>
              <a:t>u dítěte průhledné. Dospělí přestávají ovládat ve vypjatých situacích života – spěch, tíseň, napjaté očekávání, stres…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Char char="-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906683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Řeč lidského těla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8847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Char char="-"/>
            </a:pPr>
            <a:r>
              <a:rPr lang="cs-CZ" smtClean="0"/>
              <a:t>uplatňuje se i v nepřímé komunikaci, např. ve filmu, televizi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»"/>
            </a:pPr>
            <a:r>
              <a:rPr lang="cs-CZ" b="1" smtClean="0"/>
              <a:t>mimika</a:t>
            </a:r>
            <a:r>
              <a:rPr lang="cs-CZ" smtClean="0"/>
              <a:t> – výraz tváře doprovázející řeč či samostatný výraz tváře bez řeči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»"/>
            </a:pPr>
            <a:r>
              <a:rPr lang="cs-CZ" b="1" smtClean="0"/>
              <a:t>pantomimika</a:t>
            </a:r>
            <a:r>
              <a:rPr lang="cs-CZ" smtClean="0"/>
              <a:t> – celkový pohyb těla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»"/>
            </a:pPr>
            <a:r>
              <a:rPr lang="cs-CZ" b="1" smtClean="0"/>
              <a:t>haptika</a:t>
            </a:r>
            <a:r>
              <a:rPr lang="cs-CZ" smtClean="0"/>
              <a:t> – dotyky a taktilní, dotykové a hmatové počitky (pozitivní – polibek, pohlazení, negativní – útok, bití)</a:t>
            </a:r>
          </a:p>
          <a:p>
            <a:pPr eaLnBrk="1" hangingPunct="1">
              <a:buClr>
                <a:schemeClr val="tx1"/>
              </a:buClr>
              <a:buFont typeface="Arial" charset="0"/>
              <a:buChar char="»"/>
            </a:pPr>
            <a:r>
              <a:rPr lang="cs-CZ" b="1" smtClean="0"/>
              <a:t>posturika</a:t>
            </a:r>
            <a:r>
              <a:rPr lang="cs-CZ" smtClean="0"/>
              <a:t> – postoje a držení těla komunikantů. Vyjádření vzájemného vztahu (úcta x neúcta, oficiálnost x intimnost, ústupnost x agresivita)</a:t>
            </a:r>
          </a:p>
        </p:txBody>
      </p:sp>
    </p:spTree>
    <p:extLst>
      <p:ext uri="{BB962C8B-B14F-4D97-AF65-F5344CB8AC3E}">
        <p14:creationId xmlns:p14="http://schemas.microsoft.com/office/powerpoint/2010/main" val="3734769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Řeč lidského těla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1117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»"/>
            </a:pPr>
            <a:r>
              <a:rPr lang="cs-CZ" b="1" smtClean="0"/>
              <a:t>distanční (intimní) zóny</a:t>
            </a:r>
            <a:r>
              <a:rPr lang="cs-CZ" smtClean="0"/>
              <a:t> – i u živočichů (ptáci zpěvěm chrání svá území)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mtClean="0"/>
              <a:t>každý člověk má svoji intimní zónu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mtClean="0"/>
              <a:t>4 pásma: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i="1" smtClean="0"/>
              <a:t>intimní zóna</a:t>
            </a:r>
            <a:r>
              <a:rPr lang="cs-CZ" smtClean="0"/>
              <a:t>: těsná blízkost do 40 cm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i="1" smtClean="0"/>
              <a:t>osobní odstup</a:t>
            </a:r>
            <a:r>
              <a:rPr lang="cs-CZ" smtClean="0"/>
              <a:t>: na vnější hranici nelze dosáhnout na člověka, od 40 – 120 cm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i="1" smtClean="0"/>
              <a:t>společenský odstup</a:t>
            </a:r>
            <a:r>
              <a:rPr lang="cs-CZ" smtClean="0"/>
              <a:t>: nadřízený x podřízený, od 120 – 360 cm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i="1" smtClean="0"/>
              <a:t>veřejný odstup</a:t>
            </a:r>
            <a:r>
              <a:rPr lang="cs-CZ" smtClean="0"/>
              <a:t>: prominentní osoby se distancují od jiných osob, což jim umožňuje důstojný pohyb, od 360 cm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77247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Řeč lidského těla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89113"/>
            <a:ext cx="8137525" cy="5068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-"/>
            </a:pPr>
            <a:r>
              <a:rPr lang="cs-CZ" smtClean="0"/>
              <a:t>distanční zóny se liší u jednotlivých národů, také u různých povolání. Obyvatelé menších ploch (Japonci) x větších; lidé zvyklí pohybovat se ve volném prostoru (zemědělci).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mtClean="0"/>
              <a:t>Porušování nepsaných pravidel neverbální komunikace má psychické a sociální důsledky. Např. porušování distančních zón v dopravních prostředcích </a:t>
            </a:r>
            <a:r>
              <a:rPr lang="cs-CZ" smtClean="0">
                <a:cs typeface="Arial" charset="0"/>
              </a:rPr>
              <a:t>→ zvýšená agresivita, neurvalé jednání.</a:t>
            </a:r>
          </a:p>
        </p:txBody>
      </p:sp>
    </p:spTree>
    <p:extLst>
      <p:ext uri="{BB962C8B-B14F-4D97-AF65-F5344CB8AC3E}">
        <p14:creationId xmlns:p14="http://schemas.microsoft.com/office/powerpoint/2010/main" val="3168801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600" smtClean="0"/>
              <a:t>Metakomunikace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497887" cy="4530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700" smtClean="0"/>
              <a:t>když nevyužíváme komunikaci ke komunikaci, ale k tomu, abychom komunikovali o komunikaci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700" smtClean="0"/>
              <a:t>musíme užít pojmy, které nejsou součástí komunikace, ale pojednávají o ní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700" smtClean="0"/>
              <a:t>Přitom: výzkumu lidské komunikace je k dispozici pouze přirozený jazyk. Ten používán v komunikaci i v metakomunikaci </a:t>
            </a:r>
            <a:r>
              <a:rPr lang="cs-CZ" sz="2700" smtClean="0">
                <a:cs typeface="Arial" charset="0"/>
              </a:rPr>
              <a:t>→ problém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700" smtClean="0">
                <a:cs typeface="Arial" charset="0"/>
              </a:rPr>
              <a:t>Syntax – stavba vět a souvětí, skladba, pravidla pro kombinace symbolů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700" smtClean="0">
                <a:cs typeface="Arial" charset="0"/>
              </a:rPr>
              <a:t>Sémantika – studium vztahů mezi formou a významem znaku, význam jazykových jednotek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700" smtClean="0">
                <a:cs typeface="Arial" charset="0"/>
              </a:rPr>
              <a:t>Pragmatika – studium vztahu znaků k jejich mluvčím </a:t>
            </a:r>
          </a:p>
        </p:txBody>
      </p:sp>
    </p:spTree>
    <p:extLst>
      <p:ext uri="{BB962C8B-B14F-4D97-AF65-F5344CB8AC3E}">
        <p14:creationId xmlns:p14="http://schemas.microsoft.com/office/powerpoint/2010/main" val="1604990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efekty přímé a nepřímé</a:t>
            </a:r>
          </a:p>
          <a:p>
            <a:r>
              <a:rPr lang="cs-CZ" dirty="0" smtClean="0"/>
              <a:t>přímé: změny v chování nebo ve víře, výsledek záměru </a:t>
            </a:r>
            <a:r>
              <a:rPr lang="cs-CZ" dirty="0" err="1" smtClean="0"/>
              <a:t>komunikanta</a:t>
            </a:r>
            <a:r>
              <a:rPr lang="cs-CZ" dirty="0" smtClean="0"/>
              <a:t> (př. politické kampaně)</a:t>
            </a:r>
          </a:p>
          <a:p>
            <a:r>
              <a:rPr lang="cs-CZ" dirty="0" smtClean="0"/>
              <a:t>někdy opačný účinek, obrana: maskování </a:t>
            </a:r>
            <a:r>
              <a:rPr lang="cs-CZ" dirty="0" err="1" smtClean="0"/>
              <a:t>komunikantových</a:t>
            </a:r>
            <a:r>
              <a:rPr lang="cs-CZ" dirty="0" smtClean="0"/>
              <a:t> myšlenek za náhradními skupinami, které jednají v zastoupení</a:t>
            </a:r>
          </a:p>
          <a:p>
            <a:r>
              <a:rPr lang="cs-CZ" dirty="0" smtClean="0"/>
              <a:t>informujeme děti – učitelé, rodiče, vůdci</a:t>
            </a:r>
          </a:p>
          <a:p>
            <a:r>
              <a:rPr lang="cs-CZ" dirty="0" smtClean="0"/>
              <a:t>Vedoucí – používají informační akty tak, aby ovlivnili aktivity ostatních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26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akty často vedou k vedlejším efektům – jsou manifestovány v artefaktech, které plodí další artefakty</a:t>
            </a:r>
          </a:p>
          <a:p>
            <a:r>
              <a:rPr lang="cs-CZ" dirty="0" smtClean="0"/>
              <a:t>př. </a:t>
            </a:r>
            <a:r>
              <a:rPr lang="cs-CZ" dirty="0" smtClean="0"/>
              <a:t>televizní vysílání vede jiné autory k napsání knihy</a:t>
            </a:r>
          </a:p>
          <a:p>
            <a:r>
              <a:rPr lang="cs-CZ" dirty="0" smtClean="0"/>
              <a:t>vzniká informační průmysl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75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kanály: řada přirozených, velké množství umělých</a:t>
            </a:r>
          </a:p>
          <a:p>
            <a:r>
              <a:rPr lang="cs-CZ" dirty="0" smtClean="0"/>
              <a:t>různá reprezentační schémata pro tyto kanály – př. tlaková vlna tvořená hlasem šířící se v prostoru a dekódovaná sluchovým systémem </a:t>
            </a:r>
            <a:r>
              <a:rPr lang="cs-CZ" dirty="0" smtClean="0">
                <a:sym typeface="Wingdings 3"/>
              </a:rPr>
              <a:t> řada lidských jazyků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46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00200"/>
            <a:ext cx="8748712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zakladatel Claude Elwood 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Shannon (1916-2001)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A Mathematical Theory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of Communication (1948)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Shannonova definice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 informace: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- vlastnost odstraňující 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apriorní neznalost  příjemce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uplatnění – telekomunikace, přesné reprodukování vyslané zprávy v místě přijetí</a:t>
            </a:r>
          </a:p>
        </p:txBody>
      </p:sp>
      <p:pic>
        <p:nvPicPr>
          <p:cNvPr id="14340" name="Picture 4" descr="shann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628775"/>
            <a:ext cx="3800475" cy="3448050"/>
          </a:xfr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32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052513"/>
          </a:xfrm>
        </p:spPr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644900"/>
            <a:ext cx="8748712" cy="32131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zpráva nese význam – k něčemu referuje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sémantika - nauka o významu slov, znaků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pro inženýrské aplikace irelevantní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každá zpráva vybrána z množiny možných zpráv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pokud počet zpráv v množině konečný </a:t>
            </a:r>
            <a:r>
              <a:rPr lang="cs-CZ">
                <a:cs typeface="Arial" charset="0"/>
              </a:rPr>
              <a:t>→</a:t>
            </a:r>
            <a:r>
              <a:rPr lang="cs-CZ"/>
              <a:t> číslo mírou informace produkované ve chvíli výběru jedné nich</a:t>
            </a:r>
            <a:r>
              <a:rPr lang="cs-CZ" sz="2400"/>
              <a:t> </a:t>
            </a:r>
          </a:p>
        </p:txBody>
      </p:sp>
      <p:pic>
        <p:nvPicPr>
          <p:cNvPr id="4100" name="Picture 4" descr="Figure 1 Federico Flueckiger-Claude 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836613"/>
            <a:ext cx="8353425" cy="287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předpoklad - všechny volby stejně pravděpodobné </a:t>
            </a:r>
            <a:r>
              <a:rPr lang="cs-CZ">
                <a:cs typeface="Arial" charset="0"/>
              </a:rPr>
              <a:t>→ volba zprávy statistická, vyjádřitelná logaritmickou funkcí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Log a</a:t>
            </a:r>
            <a:r>
              <a:rPr lang="cs-CZ" baseline="30000"/>
              <a:t>r</a:t>
            </a:r>
            <a:r>
              <a:rPr lang="cs-CZ"/>
              <a:t> - čím umocnit a, abychom získali r?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množina zpráv o konečném počtu elementů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N</a:t>
            </a:r>
            <a:r>
              <a:rPr lang="cs-CZ" baseline="-25000"/>
              <a:t>1</a:t>
            </a:r>
            <a:r>
              <a:rPr lang="cs-CZ"/>
              <a:t>, N</a:t>
            </a:r>
            <a:r>
              <a:rPr lang="cs-CZ" baseline="-25000"/>
              <a:t>2</a:t>
            </a:r>
            <a:r>
              <a:rPr lang="cs-CZ"/>
              <a:t> … N</a:t>
            </a:r>
            <a:r>
              <a:rPr lang="cs-CZ" baseline="-25000"/>
              <a:t>n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každý výskyt s pravděpodobností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/>
              <a:t>                                         p</a:t>
            </a:r>
            <a:r>
              <a:rPr lang="cs-CZ" baseline="-25000"/>
              <a:t>1</a:t>
            </a:r>
            <a:r>
              <a:rPr lang="cs-CZ"/>
              <a:t>, p</a:t>
            </a:r>
            <a:r>
              <a:rPr lang="cs-CZ" baseline="-25000"/>
              <a:t>2</a:t>
            </a:r>
            <a:r>
              <a:rPr lang="cs-CZ"/>
              <a:t> … p</a:t>
            </a:r>
            <a:r>
              <a:rPr lang="cs-CZ" baseline="-25000"/>
              <a:t>n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čas, šířka pásma, počet přenosů .. - inženýrské parametry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mění se lineárně s logaritmem počtu možností (volby)</a:t>
            </a:r>
          </a:p>
        </p:txBody>
      </p:sp>
    </p:spTree>
    <p:extLst>
      <p:ext uri="{BB962C8B-B14F-4D97-AF65-F5344CB8AC3E}">
        <p14:creationId xmlns:p14="http://schemas.microsoft.com/office/powerpoint/2010/main" val="69763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400"/>
              <a:t>informační zdroj produkuje zprávy nedeterministicky </a:t>
            </a:r>
            <a:r>
              <a:rPr lang="cs-CZ" sz="2400">
                <a:cs typeface="Arial" charset="0"/>
              </a:rPr>
              <a:t>→ stochastický (pravděpodobnostní) proces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400"/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400"/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400"/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400"/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400"/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400"/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400"/>
              <a:t>pravděpodobnost mnohdy závisí na předchozím stavu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400"/>
              <a:t>např.  v angl. písmeno D pravděpodobněji následováno písmenem E než písmenem Z</a:t>
            </a:r>
          </a:p>
        </p:txBody>
      </p:sp>
      <p:pic>
        <p:nvPicPr>
          <p:cNvPr id="6149" name="Picture 5" descr="stochastický pro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2420938"/>
            <a:ext cx="3810000" cy="25193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014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981075"/>
          </a:xfrm>
        </p:spPr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686800" cy="5300662"/>
          </a:xfrm>
        </p:spPr>
        <p:txBody>
          <a:bodyPr>
            <a:normAutofit lnSpcReduction="10000"/>
          </a:bodyPr>
          <a:lstStyle/>
          <a:p>
            <a:pPr marL="381000" indent="-3810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množství informace I (p</a:t>
            </a:r>
            <a:r>
              <a:rPr lang="cs-CZ" baseline="-25000"/>
              <a:t>1</a:t>
            </a:r>
            <a:r>
              <a:rPr lang="cs-CZ"/>
              <a:t>, p</a:t>
            </a:r>
            <a:r>
              <a:rPr lang="cs-CZ" baseline="-25000"/>
              <a:t>2</a:t>
            </a:r>
            <a:r>
              <a:rPr lang="cs-CZ"/>
              <a:t> … p</a:t>
            </a:r>
            <a:r>
              <a:rPr lang="cs-CZ" baseline="-25000"/>
              <a:t>n</a:t>
            </a:r>
            <a:r>
              <a:rPr lang="cs-CZ"/>
              <a:t>)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i="1"/>
              <a:t>Vybrané vlastnosti</a:t>
            </a:r>
            <a:r>
              <a:rPr lang="cs-CZ"/>
              <a:t>: 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cs-CZ"/>
              <a:t>1) jestliže pravděpodobnost výskytu elementů stejná (p</a:t>
            </a:r>
            <a:r>
              <a:rPr lang="cs-CZ" baseline="-25000"/>
              <a:t>n</a:t>
            </a:r>
            <a:r>
              <a:rPr lang="cs-CZ"/>
              <a:t> = 1/n) </a:t>
            </a:r>
            <a:r>
              <a:rPr lang="cs-CZ">
                <a:cs typeface="Arial" charset="0"/>
              </a:rPr>
              <a:t>→ 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I se musí zvyšovat spolu s n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2) jestliže volba rozložena mezi dva následné výběry → hodnota I součtem obou dílčích hodnot I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z toho Shannonův teorém: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400">
                <a:cs typeface="Arial" charset="0"/>
              </a:rPr>
              <a:t>                                             </a:t>
            </a:r>
            <a:r>
              <a:rPr lang="cs-CZ" sz="3200" baseline="-25000">
                <a:cs typeface="Arial" charset="0"/>
              </a:rPr>
              <a:t>n</a:t>
            </a:r>
            <a:r>
              <a:rPr lang="cs-CZ" sz="3200">
                <a:cs typeface="Arial" charset="0"/>
              </a:rPr>
              <a:t>  </a:t>
            </a:r>
          </a:p>
          <a:p>
            <a:pPr marL="381000" indent="-381000" algn="ctr"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3200" b="1">
                <a:cs typeface="Arial" charset="0"/>
              </a:rPr>
              <a:t>I = </a:t>
            </a:r>
            <a:r>
              <a:rPr lang="cs-CZ" sz="3200" b="1"/>
              <a:t>–</a:t>
            </a:r>
            <a:r>
              <a:rPr lang="cs-CZ" sz="3200" b="1">
                <a:cs typeface="Arial" charset="0"/>
              </a:rPr>
              <a:t> ∑  p</a:t>
            </a:r>
            <a:r>
              <a:rPr lang="cs-CZ" sz="3200" b="1" baseline="-25000">
                <a:cs typeface="Arial" charset="0"/>
              </a:rPr>
              <a:t>i</a:t>
            </a:r>
            <a:r>
              <a:rPr lang="cs-CZ" sz="3200" b="1">
                <a:cs typeface="Arial" charset="0"/>
              </a:rPr>
              <a:t> log p</a:t>
            </a:r>
            <a:r>
              <a:rPr lang="cs-CZ" sz="3200" b="1" baseline="-25000">
                <a:cs typeface="Arial" charset="0"/>
              </a:rPr>
              <a:t>i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                                     </a:t>
            </a:r>
            <a:r>
              <a:rPr lang="cs-CZ" sz="3200" baseline="30000">
                <a:cs typeface="Arial" charset="0"/>
              </a:rPr>
              <a:t>i = 1</a:t>
            </a:r>
            <a:r>
              <a:rPr lang="cs-CZ" sz="2400" baseline="30000">
                <a:cs typeface="Arial" charset="0"/>
              </a:rPr>
              <a:t>             </a:t>
            </a:r>
            <a:endParaRPr lang="cs-CZ" sz="24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4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Teorie informace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I umožňuje vypočítat průměrný počet znaků z množiny, potřebný k zakódování zprávy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endParaRPr lang="cs-CZ" sz="2500"/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míra nehospodárnosti kódování - redundance (nadbytečnost)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výsledná hodnota není vždy celé číslo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přebývající hodnota označena I*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vypočet redundantní informace:</a:t>
            </a:r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sz="2500"/>
              <a:t>                        r = 1 – I/I*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příklad: v bedně je 32 knoflíků, pouze 1 je červený. Kolikrát musíme rozhodovat než jednoznačně určíme, ve které skupině je červený knoflík?</a:t>
            </a:r>
          </a:p>
        </p:txBody>
      </p:sp>
      <p:pic>
        <p:nvPicPr>
          <p:cNvPr id="8196" name="Picture 4" descr="kódování zprávy kopi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420938"/>
            <a:ext cx="6762750" cy="555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25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1821</Words>
  <Application>Microsoft Office PowerPoint</Application>
  <PresentationFormat>Předvádění na obrazovce (4:3)</PresentationFormat>
  <Paragraphs>190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Informace jako komunikace 2</vt:lpstr>
      <vt:lpstr>Realizace komunikace</vt:lpstr>
      <vt:lpstr>Realizace komunikace</vt:lpstr>
      <vt:lpstr>Teorie informace</vt:lpstr>
      <vt:lpstr>Teorie informace</vt:lpstr>
      <vt:lpstr>Teorie informace</vt:lpstr>
      <vt:lpstr>Teorie informace</vt:lpstr>
      <vt:lpstr>Teorie informace</vt:lpstr>
      <vt:lpstr>Teorie informace</vt:lpstr>
      <vt:lpstr>Teorie informace</vt:lpstr>
      <vt:lpstr>Teorie informace</vt:lpstr>
      <vt:lpstr>Teorie informace</vt:lpstr>
      <vt:lpstr>Přímá komunikace</vt:lpstr>
      <vt:lpstr>Přímá komunikace</vt:lpstr>
      <vt:lpstr>Nepřímá sociální komunikace</vt:lpstr>
      <vt:lpstr>Nepřímá sociální komunikace</vt:lpstr>
      <vt:lpstr>Nepřímá sociální komunikace</vt:lpstr>
      <vt:lpstr>Nepřímá sociální komunikace</vt:lpstr>
      <vt:lpstr>Paralingvální prostředky</vt:lpstr>
      <vt:lpstr>Paralingvální prostředky</vt:lpstr>
      <vt:lpstr>Paralingvální prostředky</vt:lpstr>
      <vt:lpstr>Řeč lidského těla</vt:lpstr>
      <vt:lpstr>Řeč lidského těla</vt:lpstr>
      <vt:lpstr>Řeč lidského těla</vt:lpstr>
      <vt:lpstr>Řeč lidského těla</vt:lpstr>
      <vt:lpstr>Řeč lidského těla</vt:lpstr>
      <vt:lpstr>Metakomunikace</vt:lpstr>
      <vt:lpstr>Efekt komunikace</vt:lpstr>
      <vt:lpstr>Efekt komunikace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jako komunikace 2</dc:title>
  <dc:creator>Michal</dc:creator>
  <cp:lastModifiedBy>Michal Lorenz</cp:lastModifiedBy>
  <cp:revision>13</cp:revision>
  <cp:lastPrinted>2012-10-26T10:33:57Z</cp:lastPrinted>
  <dcterms:created xsi:type="dcterms:W3CDTF">2012-10-25T07:39:03Z</dcterms:created>
  <dcterms:modified xsi:type="dcterms:W3CDTF">2012-11-02T11:22:51Z</dcterms:modified>
</cp:coreProperties>
</file>