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handoutMasterIdLst>
    <p:handoutMasterId r:id="rId40"/>
  </p:handoutMasterIdLst>
  <p:sldIdLst>
    <p:sldId id="376" r:id="rId2"/>
    <p:sldId id="383" r:id="rId3"/>
    <p:sldId id="379" r:id="rId4"/>
    <p:sldId id="377" r:id="rId5"/>
    <p:sldId id="380" r:id="rId6"/>
    <p:sldId id="384" r:id="rId7"/>
    <p:sldId id="381" r:id="rId8"/>
    <p:sldId id="386" r:id="rId9"/>
    <p:sldId id="385" r:id="rId10"/>
    <p:sldId id="382" r:id="rId11"/>
    <p:sldId id="324" r:id="rId12"/>
    <p:sldId id="350" r:id="rId13"/>
    <p:sldId id="351" r:id="rId14"/>
    <p:sldId id="352" r:id="rId15"/>
    <p:sldId id="353" r:id="rId16"/>
    <p:sldId id="354" r:id="rId17"/>
    <p:sldId id="371" r:id="rId18"/>
    <p:sldId id="355" r:id="rId19"/>
    <p:sldId id="356" r:id="rId20"/>
    <p:sldId id="357" r:id="rId21"/>
    <p:sldId id="358" r:id="rId22"/>
    <p:sldId id="361" r:id="rId23"/>
    <p:sldId id="362" r:id="rId24"/>
    <p:sldId id="365" r:id="rId25"/>
    <p:sldId id="366" r:id="rId26"/>
    <p:sldId id="368" r:id="rId27"/>
    <p:sldId id="369" r:id="rId28"/>
    <p:sldId id="370" r:id="rId29"/>
    <p:sldId id="367" r:id="rId30"/>
    <p:sldId id="363" r:id="rId31"/>
    <p:sldId id="360" r:id="rId32"/>
    <p:sldId id="372" r:id="rId33"/>
    <p:sldId id="364" r:id="rId34"/>
    <p:sldId id="373" r:id="rId35"/>
    <p:sldId id="359" r:id="rId36"/>
    <p:sldId id="374" r:id="rId37"/>
    <p:sldId id="375" r:id="rId38"/>
  </p:sldIdLst>
  <p:sldSz cx="9144000" cy="6858000" type="screen4x3"/>
  <p:notesSz cx="6858000" cy="9144000"/>
  <p:custDataLst>
    <p:tags r:id="rId41"/>
  </p:custDataLst>
  <p:defaultTextStyle>
    <a:defPPr>
      <a:defRPr lang="ru-RU"/>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FF9933"/>
    <a:srgbClr val="FFCC66"/>
    <a:srgbClr val="FF9900"/>
    <a:srgbClr val="F3D001"/>
    <a:srgbClr val="F4EE00"/>
    <a:srgbClr val="FFFF00"/>
    <a:srgbClr val="FF19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70" autoAdjust="0"/>
    <p:restoredTop sz="94660" autoAdjust="0"/>
  </p:normalViewPr>
  <p:slideViewPr>
    <p:cSldViewPr>
      <p:cViewPr varScale="1">
        <p:scale>
          <a:sx n="132" d="100"/>
          <a:sy n="132" d="100"/>
        </p:scale>
        <p:origin x="1128" y="1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6324"/>
    </p:cViewPr>
  </p:sorterViewPr>
  <p:notesViewPr>
    <p:cSldViewPr>
      <p:cViewPr varScale="1">
        <p:scale>
          <a:sx n="53" d="100"/>
          <a:sy n="53" d="100"/>
        </p:scale>
        <p:origin x="-121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461957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charset="0"/>
              </a:defRPr>
            </a:lvl1pPr>
          </a:lstStyle>
          <a:p>
            <a:pPr>
              <a:defRPr/>
            </a:pPr>
            <a:endParaRPr lang="ru-RU"/>
          </a:p>
        </p:txBody>
      </p:sp>
      <p:sp>
        <p:nvSpPr>
          <p:cNvPr id="6963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ru-RU"/>
          </a:p>
        </p:txBody>
      </p:sp>
      <p:sp>
        <p:nvSpPr>
          <p:cNvPr id="573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a:t>Click to edit Master text styles</a:t>
            </a:r>
          </a:p>
          <a:p>
            <a:pPr lvl="1"/>
            <a:r>
              <a:rPr lang="ru-RU" noProof="0"/>
              <a:t>Second level</a:t>
            </a:r>
          </a:p>
          <a:p>
            <a:pPr lvl="2"/>
            <a:r>
              <a:rPr lang="ru-RU" noProof="0"/>
              <a:t>Third level</a:t>
            </a:r>
          </a:p>
          <a:p>
            <a:pPr lvl="3"/>
            <a:r>
              <a:rPr lang="ru-RU" noProof="0"/>
              <a:t>Fourth level</a:t>
            </a:r>
          </a:p>
          <a:p>
            <a:pPr lvl="4"/>
            <a:r>
              <a:rPr lang="ru-RU" noProof="0"/>
              <a:t>Fifth level</a:t>
            </a:r>
          </a:p>
        </p:txBody>
      </p:sp>
      <p:sp>
        <p:nvSpPr>
          <p:cNvPr id="6963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defRPr>
            </a:lvl1pPr>
          </a:lstStyle>
          <a:p>
            <a:pPr>
              <a:defRPr/>
            </a:pPr>
            <a:endParaRPr lang="ru-RU"/>
          </a:p>
        </p:txBody>
      </p:sp>
      <p:sp>
        <p:nvSpPr>
          <p:cNvPr id="6963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C3DD437-CDA4-4411-B3BE-87F85067D0C6}" type="slidenum">
              <a:rPr lang="ru-RU"/>
              <a:pPr/>
              <a:t>‹#›</a:t>
            </a:fld>
            <a:endParaRPr lang="ru-RU"/>
          </a:p>
        </p:txBody>
      </p:sp>
    </p:spTree>
    <p:extLst>
      <p:ext uri="{BB962C8B-B14F-4D97-AF65-F5344CB8AC3E}">
        <p14:creationId xmlns:p14="http://schemas.microsoft.com/office/powerpoint/2010/main" val="17634899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F8DB959A-DF2C-4408-BC90-7E366EEBBE95}" type="slidenum">
              <a:rPr lang="ru-RU" sz="1200"/>
              <a:pPr algn="r" eaLnBrk="1" hangingPunct="1"/>
              <a:t>1</a:t>
            </a:fld>
            <a:endParaRPr lang="ru-RU" sz="120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atin typeface="Arial" panose="020B0604020202020204" pitchFamily="34" charset="0"/>
            </a:endParaRPr>
          </a:p>
        </p:txBody>
      </p:sp>
    </p:spTree>
    <p:extLst>
      <p:ext uri="{BB962C8B-B14F-4D97-AF65-F5344CB8AC3E}">
        <p14:creationId xmlns:p14="http://schemas.microsoft.com/office/powerpoint/2010/main" val="4150282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0E0C2F9-6B30-408F-A443-0475755CD6AC}" type="slidenum">
              <a:rPr lang="ru-RU"/>
              <a:pPr eaLnBrk="1" hangingPunct="1"/>
              <a:t>11</a:t>
            </a:fld>
            <a:endParaRPr lang="ru-RU"/>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atin typeface="Arial" panose="020B0604020202020204" pitchFamily="34" charset="0"/>
            </a:endParaRPr>
          </a:p>
        </p:txBody>
      </p:sp>
    </p:spTree>
    <p:extLst>
      <p:ext uri="{BB962C8B-B14F-4D97-AF65-F5344CB8AC3E}">
        <p14:creationId xmlns:p14="http://schemas.microsoft.com/office/powerpoint/2010/main" val="3020772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213C4D06-DF38-48F0-870E-E1DF6004F9EB}" type="slidenum">
              <a:rPr lang="ru-RU" sz="1200"/>
              <a:pPr algn="r" eaLnBrk="1" hangingPunct="1"/>
              <a:t>37</a:t>
            </a:fld>
            <a:endParaRPr lang="ru-RU" sz="120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atin typeface="Arial" panose="020B0604020202020204" pitchFamily="34" charset="0"/>
            </a:endParaRPr>
          </a:p>
        </p:txBody>
      </p:sp>
    </p:spTree>
    <p:extLst>
      <p:ext uri="{BB962C8B-B14F-4D97-AF65-F5344CB8AC3E}">
        <p14:creationId xmlns:p14="http://schemas.microsoft.com/office/powerpoint/2010/main" val="40309201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4213" y="692150"/>
            <a:ext cx="6337300" cy="893763"/>
          </a:xfrm>
        </p:spPr>
        <p:txBody>
          <a:bodyPr/>
          <a:lstStyle>
            <a:lvl1pPr>
              <a:defRPr sz="3200">
                <a:solidFill>
                  <a:schemeClr val="bg1"/>
                </a:solidFill>
              </a:defRPr>
            </a:lvl1pPr>
          </a:lstStyle>
          <a:p>
            <a:r>
              <a:rPr lang="ru-RU"/>
              <a:t>Klepnutím lze upravit styl předlohy nadpisů.</a:t>
            </a:r>
          </a:p>
        </p:txBody>
      </p:sp>
      <p:sp>
        <p:nvSpPr>
          <p:cNvPr id="5123" name="Rectangle 3"/>
          <p:cNvSpPr>
            <a:spLocks noGrp="1" noChangeArrowheads="1"/>
          </p:cNvSpPr>
          <p:nvPr>
            <p:ph type="subTitle" idx="1"/>
          </p:nvPr>
        </p:nvSpPr>
        <p:spPr>
          <a:xfrm>
            <a:off x="684213" y="1484313"/>
            <a:ext cx="6337300" cy="503237"/>
          </a:xfrm>
        </p:spPr>
        <p:txBody>
          <a:bodyPr/>
          <a:lstStyle>
            <a:lvl1pPr marL="0" indent="0">
              <a:buFontTx/>
              <a:buNone/>
              <a:defRPr sz="2600" b="1">
                <a:solidFill>
                  <a:schemeClr val="bg1"/>
                </a:solidFill>
              </a:defRPr>
            </a:lvl1pPr>
          </a:lstStyle>
          <a:p>
            <a:r>
              <a:rPr lang="ru-RU"/>
              <a:t>Klepnutím lze upravit styl předlohy podnadpisů.</a:t>
            </a:r>
          </a:p>
        </p:txBody>
      </p:sp>
    </p:spTree>
    <p:extLst>
      <p:ext uri="{BB962C8B-B14F-4D97-AF65-F5344CB8AC3E}">
        <p14:creationId xmlns:p14="http://schemas.microsoft.com/office/powerpoint/2010/main" val="2308066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781545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77050" y="473075"/>
            <a:ext cx="1943100" cy="6196013"/>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1042988" y="473075"/>
            <a:ext cx="5681662" cy="6196013"/>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37924366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Nadpis, text a 2 obsahy">
    <p:spTree>
      <p:nvGrpSpPr>
        <p:cNvPr id="1" name=""/>
        <p:cNvGrpSpPr/>
        <p:nvPr/>
      </p:nvGrpSpPr>
      <p:grpSpPr>
        <a:xfrm>
          <a:off x="0" y="0"/>
          <a:ext cx="0" cy="0"/>
          <a:chOff x="0" y="0"/>
          <a:chExt cx="0" cy="0"/>
        </a:xfrm>
      </p:grpSpPr>
      <p:sp>
        <p:nvSpPr>
          <p:cNvPr id="2" name="Nadpis 1"/>
          <p:cNvSpPr>
            <a:spLocks noGrp="1"/>
          </p:cNvSpPr>
          <p:nvPr>
            <p:ph type="title"/>
          </p:nvPr>
        </p:nvSpPr>
        <p:spPr>
          <a:xfrm>
            <a:off x="1042988" y="473075"/>
            <a:ext cx="7777162" cy="508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1042988" y="1196975"/>
            <a:ext cx="3811587" cy="547211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quarter" idx="2"/>
          </p:nvPr>
        </p:nvSpPr>
        <p:spPr>
          <a:xfrm>
            <a:off x="5006975" y="1196975"/>
            <a:ext cx="3813175" cy="26590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obsah 4"/>
          <p:cNvSpPr>
            <a:spLocks noGrp="1"/>
          </p:cNvSpPr>
          <p:nvPr>
            <p:ph sz="quarter" idx="3"/>
          </p:nvPr>
        </p:nvSpPr>
        <p:spPr>
          <a:xfrm>
            <a:off x="5006975" y="4008438"/>
            <a:ext cx="3813175" cy="266065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9050804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OverTx">
  <p:cSld name="Nadpis a 2 obsahy nad text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a:t>Klepnutím lze upravit styl předlohy nadpisů.</a:t>
            </a:r>
          </a:p>
        </p:txBody>
      </p:sp>
      <p:sp>
        <p:nvSpPr>
          <p:cNvPr id="3" name="Zástupný symbol pro obsah 2"/>
          <p:cNvSpPr>
            <a:spLocks noGrp="1"/>
          </p:cNvSpPr>
          <p:nvPr>
            <p:ph sz="quarter" idx="1"/>
          </p:nvPr>
        </p:nvSpPr>
        <p:spPr>
          <a:xfrm>
            <a:off x="457200" y="1600200"/>
            <a:ext cx="4038600" cy="2185988"/>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quarter" idx="2"/>
          </p:nvPr>
        </p:nvSpPr>
        <p:spPr>
          <a:xfrm>
            <a:off x="4648200" y="1600200"/>
            <a:ext cx="4038600" cy="2185988"/>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half" idx="3"/>
          </p:nvPr>
        </p:nvSpPr>
        <p:spPr>
          <a:xfrm>
            <a:off x="457200" y="3938588"/>
            <a:ext cx="8229600" cy="2187575"/>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Rectangle 4"/>
          <p:cNvSpPr>
            <a:spLocks noGrp="1" noChangeArrowheads="1"/>
          </p:cNvSpPr>
          <p:nvPr>
            <p:ph type="dt" sz="half" idx="10"/>
          </p:nvPr>
        </p:nvSpPr>
        <p:spPr>
          <a:xfrm>
            <a:off x="457200" y="6245225"/>
            <a:ext cx="2133600" cy="476250"/>
          </a:xfrm>
          <a:prstGeom prst="rect">
            <a:avLst/>
          </a:prstGeom>
        </p:spPr>
        <p:txBody>
          <a:bodyPr/>
          <a:lstStyle>
            <a:lvl1pPr>
              <a:defRPr>
                <a:latin typeface="Arial" pitchFamily="34" charset="0"/>
              </a:defRPr>
            </a:lvl1pPr>
          </a:lstStyle>
          <a:p>
            <a:pPr>
              <a:defRPr/>
            </a:pPr>
            <a:fld id="{2DD4B06F-9E63-4971-BA7F-7FB1CBBB8579}" type="datetimeFigureOut">
              <a:rPr lang="cs-CZ"/>
              <a:pPr>
                <a:defRPr/>
              </a:pPr>
              <a:t>1.12.2017</a:t>
            </a:fld>
            <a:endParaRPr lang="cs-CZ"/>
          </a:p>
        </p:txBody>
      </p:sp>
      <p:sp>
        <p:nvSpPr>
          <p:cNvPr id="7" name="Rectangle 5"/>
          <p:cNvSpPr>
            <a:spLocks noGrp="1" noChangeArrowheads="1"/>
          </p:cNvSpPr>
          <p:nvPr>
            <p:ph type="ftr" sz="quarter" idx="11"/>
          </p:nvPr>
        </p:nvSpPr>
        <p:spPr>
          <a:xfrm>
            <a:off x="3124200" y="6245225"/>
            <a:ext cx="2895600" cy="476250"/>
          </a:xfrm>
          <a:prstGeom prst="rect">
            <a:avLst/>
          </a:prstGeom>
        </p:spPr>
        <p:txBody>
          <a:bodyPr/>
          <a:lstStyle>
            <a:lvl1pPr>
              <a:defRPr>
                <a:latin typeface="Arial" pitchFamily="34" charset="0"/>
              </a:defRPr>
            </a:lvl1pPr>
          </a:lstStyle>
          <a:p>
            <a:pPr>
              <a:defRPr/>
            </a:pPr>
            <a:endParaRPr lang="cs-CZ"/>
          </a:p>
        </p:txBody>
      </p:sp>
      <p:sp>
        <p:nvSpPr>
          <p:cNvPr id="8" name="Rectangle 6"/>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1C668D2F-3728-4FB9-A043-8B2877A839CD}" type="slidenum">
              <a:rPr lang="cs-CZ"/>
              <a:pPr/>
              <a:t>‹#›</a:t>
            </a:fld>
            <a:endParaRPr lang="cs-CZ"/>
          </a:p>
        </p:txBody>
      </p:sp>
    </p:spTree>
    <p:extLst>
      <p:ext uri="{BB962C8B-B14F-4D97-AF65-F5344CB8AC3E}">
        <p14:creationId xmlns:p14="http://schemas.microsoft.com/office/powerpoint/2010/main" val="2172974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472578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Tree>
    <p:extLst>
      <p:ext uri="{BB962C8B-B14F-4D97-AF65-F5344CB8AC3E}">
        <p14:creationId xmlns:p14="http://schemas.microsoft.com/office/powerpoint/2010/main" val="241850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1042988" y="1196975"/>
            <a:ext cx="3811587" cy="5472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5006975" y="1196975"/>
            <a:ext cx="3813175" cy="5472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345724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117422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Tree>
    <p:extLst>
      <p:ext uri="{BB962C8B-B14F-4D97-AF65-F5344CB8AC3E}">
        <p14:creationId xmlns:p14="http://schemas.microsoft.com/office/powerpoint/2010/main" val="1086234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3489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Tree>
    <p:extLst>
      <p:ext uri="{BB962C8B-B14F-4D97-AF65-F5344CB8AC3E}">
        <p14:creationId xmlns:p14="http://schemas.microsoft.com/office/powerpoint/2010/main" val="301328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Tree>
    <p:extLst>
      <p:ext uri="{BB962C8B-B14F-4D97-AF65-F5344CB8AC3E}">
        <p14:creationId xmlns:p14="http://schemas.microsoft.com/office/powerpoint/2010/main" val="3041615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042988" y="473075"/>
            <a:ext cx="7777162"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t>Klepnutím lze upravit styl předlohy nadpisů.</a:t>
            </a:r>
          </a:p>
        </p:txBody>
      </p:sp>
      <p:sp>
        <p:nvSpPr>
          <p:cNvPr id="1027" name="Rectangle 3"/>
          <p:cNvSpPr>
            <a:spLocks noGrp="1" noChangeArrowheads="1"/>
          </p:cNvSpPr>
          <p:nvPr>
            <p:ph type="body" idx="1"/>
          </p:nvPr>
        </p:nvSpPr>
        <p:spPr bwMode="auto">
          <a:xfrm>
            <a:off x="1042988" y="1196975"/>
            <a:ext cx="7777162" cy="547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t>Klepnutím lze upravit styly předlohy textu.</a:t>
            </a:r>
          </a:p>
          <a:p>
            <a:pPr lvl="1"/>
            <a:r>
              <a:rPr lang="ru-RU"/>
              <a:t>Druhá úroveň</a:t>
            </a:r>
          </a:p>
          <a:p>
            <a:pPr lvl="2"/>
            <a:r>
              <a:rPr lang="ru-RU"/>
              <a:t>Třetí úroveň</a:t>
            </a:r>
          </a:p>
          <a:p>
            <a:pPr lvl="3"/>
            <a:r>
              <a:rPr lang="ru-RU"/>
              <a:t>Čtvrtá úroveň</a:t>
            </a:r>
          </a:p>
          <a:p>
            <a:pPr lvl="4"/>
            <a:r>
              <a:rPr lang="ru-RU"/>
              <a:t>Pátá úroveň</a:t>
            </a:r>
          </a:p>
        </p:txBody>
      </p:sp>
    </p:spTree>
  </p:cSld>
  <p:clrMap bg1="lt1" tx1="dk1" bg2="lt2" tx2="dk2" accent1="accent1" accent2="accent2" accent3="accent3" accent4="accent4" accent5="accent5" accent6="accent6" hlink="hlink" folHlink="folHlink"/>
  <p:sldLayoutIdLst>
    <p:sldLayoutId id="2147483673" r:id="rId1"/>
    <p:sldLayoutId id="2147483672" r:id="rId2"/>
    <p:sldLayoutId id="2147483671" r:id="rId3"/>
    <p:sldLayoutId id="2147483670" r:id="rId4"/>
    <p:sldLayoutId id="2147483669" r:id="rId5"/>
    <p:sldLayoutId id="2147483668" r:id="rId6"/>
    <p:sldLayoutId id="2147483667" r:id="rId7"/>
    <p:sldLayoutId id="2147483666" r:id="rId8"/>
    <p:sldLayoutId id="2147483665" r:id="rId9"/>
    <p:sldLayoutId id="2147483664" r:id="rId10"/>
    <p:sldLayoutId id="2147483663" r:id="rId11"/>
    <p:sldLayoutId id="2147483662" r:id="rId12"/>
    <p:sldLayoutId id="2147483674" r:id="rId13"/>
  </p:sldLayoutIdLst>
  <p:txStyles>
    <p:titleStyle>
      <a:lvl1pPr algn="l" rtl="0" eaLnBrk="0" fontAlgn="base" hangingPunct="0">
        <a:spcBef>
          <a:spcPct val="0"/>
        </a:spcBef>
        <a:spcAft>
          <a:spcPct val="0"/>
        </a:spcAft>
        <a:defRPr sz="3600" b="1">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Tahoma" pitchFamily="34" charset="0"/>
        </a:defRPr>
      </a:lvl2pPr>
      <a:lvl3pPr algn="l" rtl="0" eaLnBrk="0" fontAlgn="base" hangingPunct="0">
        <a:spcBef>
          <a:spcPct val="0"/>
        </a:spcBef>
        <a:spcAft>
          <a:spcPct val="0"/>
        </a:spcAft>
        <a:defRPr sz="3600" b="1">
          <a:solidFill>
            <a:schemeClr val="tx1"/>
          </a:solidFill>
          <a:latin typeface="Tahoma" pitchFamily="34" charset="0"/>
        </a:defRPr>
      </a:lvl3pPr>
      <a:lvl4pPr algn="l" rtl="0" eaLnBrk="0" fontAlgn="base" hangingPunct="0">
        <a:spcBef>
          <a:spcPct val="0"/>
        </a:spcBef>
        <a:spcAft>
          <a:spcPct val="0"/>
        </a:spcAft>
        <a:defRPr sz="3600" b="1">
          <a:solidFill>
            <a:schemeClr val="tx1"/>
          </a:solidFill>
          <a:latin typeface="Tahoma" pitchFamily="34" charset="0"/>
        </a:defRPr>
      </a:lvl4pPr>
      <a:lvl5pPr algn="l" rtl="0" eaLnBrk="0" fontAlgn="base" hangingPunct="0">
        <a:spcBef>
          <a:spcPct val="0"/>
        </a:spcBef>
        <a:spcAft>
          <a:spcPct val="0"/>
        </a:spcAft>
        <a:defRPr sz="3600" b="1">
          <a:solidFill>
            <a:schemeClr val="tx1"/>
          </a:solidFill>
          <a:latin typeface="Tahoma" pitchFamily="34" charset="0"/>
        </a:defRPr>
      </a:lvl5pPr>
      <a:lvl6pPr marL="457200" algn="l" rtl="0" fontAlgn="base">
        <a:spcBef>
          <a:spcPct val="0"/>
        </a:spcBef>
        <a:spcAft>
          <a:spcPct val="0"/>
        </a:spcAft>
        <a:defRPr sz="3600" b="1">
          <a:solidFill>
            <a:schemeClr val="tx1"/>
          </a:solidFill>
          <a:latin typeface="Tahoma" pitchFamily="34" charset="0"/>
        </a:defRPr>
      </a:lvl6pPr>
      <a:lvl7pPr marL="914400" algn="l" rtl="0" fontAlgn="base">
        <a:spcBef>
          <a:spcPct val="0"/>
        </a:spcBef>
        <a:spcAft>
          <a:spcPct val="0"/>
        </a:spcAft>
        <a:defRPr sz="3600" b="1">
          <a:solidFill>
            <a:schemeClr val="tx1"/>
          </a:solidFill>
          <a:latin typeface="Tahoma" pitchFamily="34" charset="0"/>
        </a:defRPr>
      </a:lvl7pPr>
      <a:lvl8pPr marL="1371600" algn="l" rtl="0" fontAlgn="base">
        <a:spcBef>
          <a:spcPct val="0"/>
        </a:spcBef>
        <a:spcAft>
          <a:spcPct val="0"/>
        </a:spcAft>
        <a:defRPr sz="3600" b="1">
          <a:solidFill>
            <a:schemeClr val="tx1"/>
          </a:solidFill>
          <a:latin typeface="Tahoma" pitchFamily="34" charset="0"/>
        </a:defRPr>
      </a:lvl8pPr>
      <a:lvl9pPr marL="1828800" algn="l" rtl="0" fontAlgn="base">
        <a:spcBef>
          <a:spcPct val="0"/>
        </a:spcBef>
        <a:spcAft>
          <a:spcPct val="0"/>
        </a:spcAft>
        <a:defRPr sz="3600" b="1">
          <a:solidFill>
            <a:schemeClr val="tx1"/>
          </a:solidFill>
          <a:latin typeface="Tahoma" pitchFamily="34" charset="0"/>
        </a:defRPr>
      </a:lvl9pPr>
    </p:titleStyle>
    <p:bodyStyle>
      <a:lvl1pPr marL="442913" indent="-442913" algn="l" rtl="0" eaLnBrk="0" fontAlgn="base" hangingPunct="0">
        <a:lnSpc>
          <a:spcPct val="120000"/>
        </a:lnSpc>
        <a:spcBef>
          <a:spcPct val="20000"/>
        </a:spcBef>
        <a:spcAft>
          <a:spcPct val="0"/>
        </a:spcAft>
        <a:buBlip>
          <a:blip r:embed="rId16"/>
        </a:buBlip>
        <a:tabLst>
          <a:tab pos="442913" algn="l"/>
        </a:tabLst>
        <a:defRPr sz="3000">
          <a:solidFill>
            <a:schemeClr val="tx1"/>
          </a:solidFill>
          <a:latin typeface="+mn-lt"/>
          <a:ea typeface="+mn-ea"/>
          <a:cs typeface="+mn-cs"/>
        </a:defRPr>
      </a:lvl1pPr>
      <a:lvl2pPr marL="1128713" indent="-419100" algn="l" rtl="0" eaLnBrk="0" fontAlgn="base" hangingPunct="0">
        <a:spcBef>
          <a:spcPct val="20000"/>
        </a:spcBef>
        <a:spcAft>
          <a:spcPct val="0"/>
        </a:spcAft>
        <a:buFont typeface="Wingdings" panose="05000000000000000000" pitchFamily="2" charset="2"/>
        <a:buChar char="v"/>
        <a:tabLst>
          <a:tab pos="442913" algn="l"/>
        </a:tabLst>
        <a:defRPr sz="2400">
          <a:solidFill>
            <a:schemeClr val="tx1"/>
          </a:solidFill>
          <a:latin typeface="+mn-lt"/>
        </a:defRPr>
      </a:lvl2pPr>
      <a:lvl3pPr marL="1536700" indent="-228600" algn="l" rtl="0" eaLnBrk="0" fontAlgn="base" hangingPunct="0">
        <a:spcBef>
          <a:spcPct val="20000"/>
        </a:spcBef>
        <a:spcAft>
          <a:spcPct val="0"/>
        </a:spcAft>
        <a:buFont typeface="Wingdings" panose="05000000000000000000" pitchFamily="2" charset="2"/>
        <a:buChar char="§"/>
        <a:tabLst>
          <a:tab pos="442913" algn="l"/>
        </a:tabLst>
        <a:defRPr>
          <a:solidFill>
            <a:schemeClr val="tx1"/>
          </a:solidFill>
          <a:latin typeface="+mn-lt"/>
        </a:defRPr>
      </a:lvl3pPr>
      <a:lvl4pPr marL="1944688" indent="-228600" algn="l" rtl="0" eaLnBrk="0" fontAlgn="base" hangingPunct="0">
        <a:spcBef>
          <a:spcPct val="20000"/>
        </a:spcBef>
        <a:spcAft>
          <a:spcPct val="0"/>
        </a:spcAft>
        <a:buChar char="–"/>
        <a:tabLst>
          <a:tab pos="442913" algn="l"/>
        </a:tabLst>
        <a:defRPr sz="2000">
          <a:solidFill>
            <a:schemeClr val="tx1"/>
          </a:solidFill>
          <a:latin typeface="+mn-lt"/>
        </a:defRPr>
      </a:lvl4pPr>
      <a:lvl5pPr marL="2352675" indent="-228600" algn="l" rtl="0" eaLnBrk="0" fontAlgn="base" hangingPunct="0">
        <a:spcBef>
          <a:spcPct val="20000"/>
        </a:spcBef>
        <a:spcAft>
          <a:spcPct val="0"/>
        </a:spcAft>
        <a:buChar char="»"/>
        <a:tabLst>
          <a:tab pos="442913" algn="l"/>
        </a:tabLst>
        <a:defRPr sz="2000">
          <a:solidFill>
            <a:schemeClr val="bg1"/>
          </a:solidFill>
          <a:latin typeface="+mn-lt"/>
        </a:defRPr>
      </a:lvl5pPr>
      <a:lvl6pPr marL="2809875" indent="-228600" algn="l" rtl="0" fontAlgn="base">
        <a:spcBef>
          <a:spcPct val="20000"/>
        </a:spcBef>
        <a:spcAft>
          <a:spcPct val="0"/>
        </a:spcAft>
        <a:buChar char="»"/>
        <a:tabLst>
          <a:tab pos="442913" algn="l"/>
        </a:tabLst>
        <a:defRPr sz="2000">
          <a:solidFill>
            <a:schemeClr val="bg1"/>
          </a:solidFill>
          <a:latin typeface="+mn-lt"/>
        </a:defRPr>
      </a:lvl6pPr>
      <a:lvl7pPr marL="3267075" indent="-228600" algn="l" rtl="0" fontAlgn="base">
        <a:spcBef>
          <a:spcPct val="20000"/>
        </a:spcBef>
        <a:spcAft>
          <a:spcPct val="0"/>
        </a:spcAft>
        <a:buChar char="»"/>
        <a:tabLst>
          <a:tab pos="442913" algn="l"/>
        </a:tabLst>
        <a:defRPr sz="2000">
          <a:solidFill>
            <a:schemeClr val="bg1"/>
          </a:solidFill>
          <a:latin typeface="+mn-lt"/>
        </a:defRPr>
      </a:lvl7pPr>
      <a:lvl8pPr marL="3724275" indent="-228600" algn="l" rtl="0" fontAlgn="base">
        <a:spcBef>
          <a:spcPct val="20000"/>
        </a:spcBef>
        <a:spcAft>
          <a:spcPct val="0"/>
        </a:spcAft>
        <a:buChar char="»"/>
        <a:tabLst>
          <a:tab pos="442913" algn="l"/>
        </a:tabLst>
        <a:defRPr sz="2000">
          <a:solidFill>
            <a:schemeClr val="bg1"/>
          </a:solidFill>
          <a:latin typeface="+mn-lt"/>
        </a:defRPr>
      </a:lvl8pPr>
      <a:lvl9pPr marL="4181475" indent="-228600" algn="l" rtl="0" fontAlgn="base">
        <a:spcBef>
          <a:spcPct val="20000"/>
        </a:spcBef>
        <a:spcAft>
          <a:spcPct val="0"/>
        </a:spcAft>
        <a:buChar char="»"/>
        <a:tabLst>
          <a:tab pos="442913" algn="l"/>
        </a:tabLst>
        <a:defRPr sz="2000">
          <a:solidFill>
            <a:schemeClr val="bg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infogram.cz/article.do?articleId=1760" TargetMode="External"/><Relationship Id="rId2" Type="http://schemas.openxmlformats.org/officeDocument/2006/relationships/hyperlink" Target="http://209.85.135.132/search?q=cache:HKP0XUj8MU8J:home.zcu.cz/~mirkova/Rekvalifikacni%20kurz/BR-2-Reserse.pps+tdkiv+re%C5%A1er%C5%A1e&amp;cd=4&amp;hl=cs&amp;ct=clnk&amp;gl=cz" TargetMode="External"/><Relationship Id="rId1" Type="http://schemas.openxmlformats.org/officeDocument/2006/relationships/slideLayout" Target="../slideLayouts/slideLayout2.xml"/><Relationship Id="rId4" Type="http://schemas.openxmlformats.org/officeDocument/2006/relationships/hyperlink" Target="http://knihovna.nkp.cz/NKKR0101/0101018.html" TargetMode="External"/></Relationships>
</file>

<file path=ppt/slides/_rels/slide3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874" name="Rectangle 2"/>
          <p:cNvSpPr>
            <a:spLocks noGrp="1" noChangeArrowheads="1"/>
          </p:cNvSpPr>
          <p:nvPr>
            <p:ph type="ctrTitle" idx="4294967295"/>
          </p:nvPr>
        </p:nvSpPr>
        <p:spPr>
          <a:xfrm>
            <a:off x="611188" y="476250"/>
            <a:ext cx="8281987" cy="2881313"/>
          </a:xfrm>
          <a:noFill/>
        </p:spPr>
        <p:txBody>
          <a:bodyPr/>
          <a:lstStyle/>
          <a:p>
            <a:pPr eaLnBrk="1" hangingPunct="1">
              <a:lnSpc>
                <a:spcPct val="120000"/>
              </a:lnSpc>
            </a:pPr>
            <a:r>
              <a:rPr lang="cs-CZ" sz="4800">
                <a:solidFill>
                  <a:srgbClr val="FFFF00"/>
                </a:solidFill>
              </a:rPr>
              <a:t>Elektronické informační zdroje (VIKBA25)</a:t>
            </a:r>
            <a:endParaRPr lang="uk-UA" sz="4800">
              <a:solidFill>
                <a:schemeClr val="bg1"/>
              </a:solidFill>
            </a:endParaRPr>
          </a:p>
        </p:txBody>
      </p:sp>
      <p:sp>
        <p:nvSpPr>
          <p:cNvPr id="79875" name="Rectangle 3"/>
          <p:cNvSpPr>
            <a:spLocks noGrp="1" noChangeArrowheads="1"/>
          </p:cNvSpPr>
          <p:nvPr>
            <p:ph type="subTitle" idx="4294967295"/>
          </p:nvPr>
        </p:nvSpPr>
        <p:spPr>
          <a:xfrm>
            <a:off x="5148263" y="4365625"/>
            <a:ext cx="3671887" cy="433388"/>
          </a:xfrm>
        </p:spPr>
        <p:txBody>
          <a:bodyPr/>
          <a:lstStyle/>
          <a:p>
            <a:pPr marL="0" indent="0" algn="r" eaLnBrk="1" hangingPunct="1">
              <a:lnSpc>
                <a:spcPct val="100000"/>
              </a:lnSpc>
              <a:buFontTx/>
              <a:buNone/>
            </a:pPr>
            <a:r>
              <a:rPr lang="cs-CZ" sz="2400" b="1">
                <a:solidFill>
                  <a:schemeClr val="bg1"/>
                </a:solidFill>
              </a:rPr>
              <a:t>Martin Krčál</a:t>
            </a:r>
            <a:endParaRPr lang="uk-UA" sz="2400" b="1">
              <a:solidFill>
                <a:schemeClr val="bg1"/>
              </a:solidFill>
            </a:endParaRPr>
          </a:p>
        </p:txBody>
      </p:sp>
      <p:sp>
        <p:nvSpPr>
          <p:cNvPr id="79876" name="Text Box 5"/>
          <p:cNvSpPr txBox="1">
            <a:spLocks noChangeArrowheads="1"/>
          </p:cNvSpPr>
          <p:nvPr/>
        </p:nvSpPr>
        <p:spPr bwMode="auto">
          <a:xfrm>
            <a:off x="395288" y="6165850"/>
            <a:ext cx="525621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b="1">
                <a:latin typeface="Tahoma" panose="020B0604030504040204" pitchFamily="34" charset="0"/>
              </a:rPr>
              <a:t>EIZ - kurz pro studenty KISK FF MU</a:t>
            </a:r>
          </a:p>
        </p:txBody>
      </p:sp>
      <p:sp>
        <p:nvSpPr>
          <p:cNvPr id="79877" name="Text Box 6"/>
          <p:cNvSpPr txBox="1">
            <a:spLocks noChangeArrowheads="1"/>
          </p:cNvSpPr>
          <p:nvPr/>
        </p:nvSpPr>
        <p:spPr bwMode="auto">
          <a:xfrm>
            <a:off x="5292725" y="6165850"/>
            <a:ext cx="35274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pPr>
            <a:r>
              <a:rPr lang="cs-CZ" b="1" dirty="0">
                <a:latin typeface="Tahoma" panose="020B0604030504040204" pitchFamily="34" charset="0"/>
              </a:rPr>
              <a:t>Brno, </a:t>
            </a:r>
            <a:r>
              <a:rPr lang="cs-CZ" b="1" dirty="0" smtClean="0">
                <a:latin typeface="Tahoma" panose="020B0604030504040204" pitchFamily="34" charset="0"/>
              </a:rPr>
              <a:t>1. prosince 2017</a:t>
            </a:r>
            <a:endParaRPr lang="cs-CZ" dirty="0">
              <a:latin typeface="Tahoma" panose="020B0604030504040204" pitchFamily="34" charset="0"/>
            </a:endParaRPr>
          </a:p>
        </p:txBody>
      </p:sp>
      <p:sp>
        <p:nvSpPr>
          <p:cNvPr id="79878" name="Text Box 14"/>
          <p:cNvSpPr txBox="1">
            <a:spLocks noChangeArrowheads="1"/>
          </p:cNvSpPr>
          <p:nvPr/>
        </p:nvSpPr>
        <p:spPr bwMode="auto">
          <a:xfrm>
            <a:off x="684213" y="2924175"/>
            <a:ext cx="79914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50000"/>
              </a:lnSpc>
            </a:pPr>
            <a:r>
              <a:rPr lang="cs-CZ" sz="2400" b="1" dirty="0">
                <a:solidFill>
                  <a:schemeClr val="bg1"/>
                </a:solidFill>
                <a:latin typeface="Verdana" panose="020B0604030504040204" pitchFamily="34" charset="0"/>
              </a:rPr>
              <a:t>9</a:t>
            </a:r>
            <a:r>
              <a:rPr lang="cs-CZ" sz="2400" b="1" dirty="0" smtClean="0">
                <a:solidFill>
                  <a:schemeClr val="bg1"/>
                </a:solidFill>
                <a:latin typeface="Verdana" panose="020B0604030504040204" pitchFamily="34" charset="0"/>
              </a:rPr>
              <a:t>. </a:t>
            </a:r>
            <a:r>
              <a:rPr lang="cs-CZ" sz="2400" b="1" dirty="0">
                <a:solidFill>
                  <a:schemeClr val="bg1"/>
                </a:solidFill>
                <a:latin typeface="Verdana" panose="020B0604030504040204" pitchFamily="34" charset="0"/>
              </a:rPr>
              <a:t>Proces vyhledávání a rešerše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Úkol</a:t>
            </a:r>
          </a:p>
        </p:txBody>
      </p:sp>
      <p:sp>
        <p:nvSpPr>
          <p:cNvPr id="3" name="Zástupný symbol pro obsah 2"/>
          <p:cNvSpPr>
            <a:spLocks noGrp="1"/>
          </p:cNvSpPr>
          <p:nvPr>
            <p:ph idx="1"/>
          </p:nvPr>
        </p:nvSpPr>
        <p:spPr/>
        <p:txBody>
          <a:bodyPr/>
          <a:lstStyle/>
          <a:p>
            <a:r>
              <a:rPr lang="cs-CZ" dirty="0"/>
              <a:t>Téma:</a:t>
            </a:r>
          </a:p>
          <a:p>
            <a:pPr lvl="1"/>
            <a:r>
              <a:rPr lang="cs-CZ" dirty="0"/>
              <a:t>reforma zdravotní péče za prezidenta Obamy</a:t>
            </a:r>
          </a:p>
          <a:p>
            <a:r>
              <a:rPr lang="cs-CZ" dirty="0"/>
              <a:t>Vytvořte vyhledávací dotaz</a:t>
            </a:r>
          </a:p>
          <a:p>
            <a:r>
              <a:rPr lang="cs-CZ" dirty="0"/>
              <a:t>Jaké zdroje zvolíte?</a:t>
            </a:r>
          </a:p>
        </p:txBody>
      </p:sp>
    </p:spTree>
    <p:extLst>
      <p:ext uri="{BB962C8B-B14F-4D97-AF65-F5344CB8AC3E}">
        <p14:creationId xmlns:p14="http://schemas.microsoft.com/office/powerpoint/2010/main" val="20565432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ctrTitle"/>
          </p:nvPr>
        </p:nvSpPr>
        <p:spPr>
          <a:xfrm>
            <a:off x="395288" y="979488"/>
            <a:ext cx="8281987" cy="2881312"/>
          </a:xfrm>
          <a:noFill/>
        </p:spPr>
        <p:txBody>
          <a:bodyPr/>
          <a:lstStyle/>
          <a:p>
            <a:pPr algn="ctr" eaLnBrk="1" hangingPunct="1">
              <a:lnSpc>
                <a:spcPct val="120000"/>
              </a:lnSpc>
            </a:pPr>
            <a:r>
              <a:rPr lang="cs-CZ" sz="8000">
                <a:solidFill>
                  <a:srgbClr val="FFFF00"/>
                </a:solidFill>
              </a:rPr>
              <a:t>Rešerše</a:t>
            </a:r>
            <a:endParaRPr lang="uk-UA" sz="80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cs-CZ" sz="3200"/>
              <a:t>Co je rešerše?</a:t>
            </a:r>
          </a:p>
        </p:txBody>
      </p:sp>
      <p:sp>
        <p:nvSpPr>
          <p:cNvPr id="29699" name="Rectangle 3"/>
          <p:cNvSpPr>
            <a:spLocks noGrp="1" noChangeArrowheads="1"/>
          </p:cNvSpPr>
          <p:nvPr>
            <p:ph type="body" idx="1"/>
          </p:nvPr>
        </p:nvSpPr>
        <p:spPr/>
        <p:txBody>
          <a:bodyPr/>
          <a:lstStyle/>
          <a:p>
            <a:pPr eaLnBrk="1" hangingPunct="1">
              <a:lnSpc>
                <a:spcPct val="110000"/>
              </a:lnSpc>
            </a:pPr>
            <a:r>
              <a:rPr lang="cs-CZ"/>
              <a:t>Definice:</a:t>
            </a:r>
          </a:p>
          <a:p>
            <a:pPr lvl="1" eaLnBrk="1" hangingPunct="1">
              <a:lnSpc>
                <a:spcPct val="90000"/>
              </a:lnSpc>
            </a:pPr>
            <a:r>
              <a:rPr lang="cs-CZ"/>
              <a:t>Výsledek (popř. proces) vyhledávání informací ve formě dokumentografických nebo faktografických záznamů, popř. plných textů dokumentů. Rešerše se zpracovává na základě rešeršního požadavku uživatele, který je zformulován pomocí dotazovacího jazyka do rešeršního dotazu; při provádění rešerše se uplatňuje rešeršní strategie. Podle charakteru obsažených informací se rozlišuje dokumentografická nebo faktografická rešerše; rešerše fixovaná na nosič se považuje za sekundární dokument. </a:t>
            </a:r>
            <a:r>
              <a:rPr lang="cs-CZ" sz="2000" i="1"/>
              <a:t>(zdroj TDKIV)</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cs-CZ" sz="3200"/>
              <a:t>Co je rešerše?</a:t>
            </a:r>
          </a:p>
        </p:txBody>
      </p:sp>
      <p:sp>
        <p:nvSpPr>
          <p:cNvPr id="30723" name="Rectangle 3"/>
          <p:cNvSpPr>
            <a:spLocks noGrp="1" noChangeArrowheads="1"/>
          </p:cNvSpPr>
          <p:nvPr>
            <p:ph type="body" idx="1"/>
          </p:nvPr>
        </p:nvSpPr>
        <p:spPr/>
        <p:txBody>
          <a:bodyPr/>
          <a:lstStyle/>
          <a:p>
            <a:pPr eaLnBrk="1" hangingPunct="1"/>
            <a:r>
              <a:rPr lang="cs-CZ"/>
              <a:t>soupis záznamů dokumentů</a:t>
            </a:r>
          </a:p>
          <a:p>
            <a:pPr eaLnBrk="1" hangingPunct="1">
              <a:buFontTx/>
              <a:buNone/>
            </a:pPr>
            <a:r>
              <a:rPr lang="cs-CZ"/>
              <a:t>     x</a:t>
            </a:r>
          </a:p>
          <a:p>
            <a:pPr eaLnBrk="1" hangingPunct="1"/>
            <a:r>
              <a:rPr lang="cs-CZ"/>
              <a:t>souhrn faktografických informací</a:t>
            </a:r>
          </a:p>
          <a:p>
            <a:pPr eaLnBrk="1" hangingPunct="1"/>
            <a:r>
              <a:rPr lang="cs-CZ"/>
              <a:t>výběr dle věcných a formálních hledisek</a:t>
            </a:r>
          </a:p>
          <a:p>
            <a:pPr lvl="1" eaLnBrk="1" hangingPunct="1"/>
            <a:r>
              <a:rPr lang="cs-CZ"/>
              <a:t>téma, jazyk, typ dokumentu, časové vymezení,…</a:t>
            </a:r>
          </a:p>
          <a:p>
            <a:pPr eaLnBrk="1" hangingPunct="1"/>
            <a:r>
              <a:rPr lang="cs-CZ"/>
              <a:t>recherche (FRA) = vyhledávání, pátrání, výzkum, bádání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cs-CZ" sz="3200"/>
              <a:t>Dělení rešerše dle úplnosti</a:t>
            </a:r>
          </a:p>
        </p:txBody>
      </p:sp>
      <p:sp>
        <p:nvSpPr>
          <p:cNvPr id="31747" name="Rectangle 3"/>
          <p:cNvSpPr>
            <a:spLocks noGrp="1" noChangeArrowheads="1"/>
          </p:cNvSpPr>
          <p:nvPr>
            <p:ph type="body" idx="1"/>
          </p:nvPr>
        </p:nvSpPr>
        <p:spPr/>
        <p:txBody>
          <a:bodyPr/>
          <a:lstStyle/>
          <a:p>
            <a:pPr eaLnBrk="1" hangingPunct="1"/>
            <a:r>
              <a:rPr lang="cs-CZ"/>
              <a:t>úplná</a:t>
            </a:r>
          </a:p>
          <a:p>
            <a:pPr lvl="1" eaLnBrk="1" hangingPunct="1"/>
            <a:r>
              <a:rPr lang="cs-CZ"/>
              <a:t>všechny dostupné info a dokumenty, které odpovídá tématu rešeršního dotazu</a:t>
            </a:r>
          </a:p>
          <a:p>
            <a:pPr eaLnBrk="1" hangingPunct="1"/>
            <a:r>
              <a:rPr lang="cs-CZ"/>
              <a:t>výběrová</a:t>
            </a:r>
          </a:p>
          <a:p>
            <a:pPr lvl="1" eaLnBrk="1" hangingPunct="1"/>
            <a:r>
              <a:rPr lang="cs-CZ"/>
              <a:t>výběr info a dokumentů</a:t>
            </a:r>
          </a:p>
          <a:p>
            <a:pPr lvl="1" eaLnBrk="1" hangingPunct="1"/>
            <a:r>
              <a:rPr lang="cs-CZ"/>
              <a:t>dle zadání uživatele</a:t>
            </a:r>
          </a:p>
          <a:p>
            <a:pPr lvl="1" eaLnBrk="1" hangingPunct="1"/>
            <a:r>
              <a:rPr lang="cs-CZ"/>
              <a:t>např. rešerše orientační – první rychlá orientace v dané problematice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cs-CZ" sz="3200"/>
              <a:t>Dělení rešerše dle druhů dokumentů</a:t>
            </a:r>
          </a:p>
        </p:txBody>
      </p:sp>
      <p:sp>
        <p:nvSpPr>
          <p:cNvPr id="32771" name="Rectangle 3"/>
          <p:cNvSpPr>
            <a:spLocks noGrp="1" noChangeArrowheads="1"/>
          </p:cNvSpPr>
          <p:nvPr>
            <p:ph type="body" idx="1"/>
          </p:nvPr>
        </p:nvSpPr>
        <p:spPr/>
        <p:txBody>
          <a:bodyPr/>
          <a:lstStyle/>
          <a:p>
            <a:pPr eaLnBrk="1" hangingPunct="1"/>
            <a:r>
              <a:rPr lang="cs-CZ"/>
              <a:t>druhově komplexní</a:t>
            </a:r>
          </a:p>
          <a:p>
            <a:pPr lvl="1" eaLnBrk="1" hangingPunct="1"/>
            <a:r>
              <a:rPr lang="cs-CZ"/>
              <a:t>zahrnuje všechny druhy dokumentů</a:t>
            </a:r>
          </a:p>
          <a:p>
            <a:pPr eaLnBrk="1" hangingPunct="1"/>
            <a:r>
              <a:rPr lang="cs-CZ"/>
              <a:t>jednodruhová</a:t>
            </a:r>
          </a:p>
          <a:p>
            <a:pPr lvl="1" eaLnBrk="1" hangingPunct="1"/>
            <a:r>
              <a:rPr lang="cs-CZ"/>
              <a:t>pouze jeden druh dokumentu</a:t>
            </a:r>
          </a:p>
          <a:p>
            <a:pPr lvl="1" eaLnBrk="1" hangingPunct="1"/>
            <a:r>
              <a:rPr lang="cs-CZ"/>
              <a:t>např. pouze články</a:t>
            </a:r>
          </a:p>
          <a:p>
            <a:pPr eaLnBrk="1" hangingPunct="1"/>
            <a:r>
              <a:rPr lang="cs-CZ"/>
              <a:t>vícedruhová</a:t>
            </a:r>
          </a:p>
          <a:p>
            <a:pPr lvl="1" eaLnBrk="1" hangingPunct="1"/>
            <a:r>
              <a:rPr lang="cs-CZ"/>
              <a:t>dva nebo více druhů dokumentů</a:t>
            </a:r>
          </a:p>
          <a:p>
            <a:pPr lvl="1" eaLnBrk="1" hangingPunct="1"/>
            <a:r>
              <a:rPr lang="cs-CZ"/>
              <a:t>např. články a normy</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cs-CZ" sz="3200"/>
              <a:t>Dělení rešerše dle času</a:t>
            </a:r>
          </a:p>
        </p:txBody>
      </p:sp>
      <p:sp>
        <p:nvSpPr>
          <p:cNvPr id="33795" name="Rectangle 3"/>
          <p:cNvSpPr>
            <a:spLocks noGrp="1" noChangeArrowheads="1"/>
          </p:cNvSpPr>
          <p:nvPr>
            <p:ph type="body" idx="1"/>
          </p:nvPr>
        </p:nvSpPr>
        <p:spPr/>
        <p:txBody>
          <a:bodyPr/>
          <a:lstStyle/>
          <a:p>
            <a:pPr eaLnBrk="1" hangingPunct="1"/>
            <a:r>
              <a:rPr lang="cs-CZ"/>
              <a:t>jednorázová</a:t>
            </a:r>
          </a:p>
          <a:p>
            <a:pPr lvl="1" eaLnBrk="1" hangingPunct="1"/>
            <a:r>
              <a:rPr lang="cs-CZ"/>
              <a:t>k určitému datu</a:t>
            </a:r>
          </a:p>
          <a:p>
            <a:pPr eaLnBrk="1" hangingPunct="1"/>
            <a:r>
              <a:rPr lang="cs-CZ"/>
              <a:t>doplňková</a:t>
            </a:r>
          </a:p>
          <a:p>
            <a:pPr lvl="1" eaLnBrk="1" hangingPunct="1"/>
            <a:r>
              <a:rPr lang="cs-CZ"/>
              <a:t>provede se doplňující rešerše, neděje se periodicky</a:t>
            </a:r>
          </a:p>
          <a:p>
            <a:pPr eaLnBrk="1" hangingPunct="1"/>
            <a:r>
              <a:rPr lang="cs-CZ"/>
              <a:t>průběžná</a:t>
            </a:r>
          </a:p>
          <a:p>
            <a:pPr lvl="1" eaLnBrk="1" hangingPunct="1"/>
            <a:r>
              <a:rPr lang="cs-CZ"/>
              <a:t>nepřetržité sledování</a:t>
            </a:r>
          </a:p>
          <a:p>
            <a:pPr lvl="1" eaLnBrk="1" hangingPunct="1"/>
            <a:r>
              <a:rPr lang="cs-CZ"/>
              <a:t>výsledky vydávány periodicky</a:t>
            </a:r>
          </a:p>
          <a:p>
            <a:pPr lvl="1" eaLnBrk="1" hangingPunct="1"/>
            <a:r>
              <a:rPr lang="cs-CZ"/>
              <a:t>např. výstřižková služba knihoven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cs-CZ" sz="2800"/>
              <a:t>Dělení rešerší dle způsobu zpracování</a:t>
            </a:r>
          </a:p>
        </p:txBody>
      </p:sp>
      <p:sp>
        <p:nvSpPr>
          <p:cNvPr id="34819" name="Rectangle 3"/>
          <p:cNvSpPr>
            <a:spLocks noGrp="1" noChangeArrowheads="1"/>
          </p:cNvSpPr>
          <p:nvPr>
            <p:ph type="body" idx="1"/>
          </p:nvPr>
        </p:nvSpPr>
        <p:spPr/>
        <p:txBody>
          <a:bodyPr/>
          <a:lstStyle/>
          <a:p>
            <a:pPr eaLnBrk="1" hangingPunct="1"/>
            <a:r>
              <a:rPr lang="cs-CZ"/>
              <a:t>ruční</a:t>
            </a:r>
          </a:p>
          <a:p>
            <a:pPr lvl="1" eaLnBrk="1" hangingPunct="1"/>
            <a:r>
              <a:rPr lang="cs-CZ"/>
              <a:t>klasické rešerše bez PC</a:t>
            </a:r>
          </a:p>
          <a:p>
            <a:pPr eaLnBrk="1" hangingPunct="1"/>
            <a:r>
              <a:rPr lang="cs-CZ"/>
              <a:t>strojové</a:t>
            </a:r>
          </a:p>
          <a:p>
            <a:pPr lvl="1" eaLnBrk="1" hangingPunct="1"/>
            <a:r>
              <a:rPr lang="cs-CZ"/>
              <a:t>prostřednictvím PC a automatizovaného rešeršního systému</a:t>
            </a:r>
          </a:p>
          <a:p>
            <a:pPr eaLnBrk="1" hangingPunct="1"/>
            <a:r>
              <a:rPr lang="cs-CZ"/>
              <a:t>kombinované</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cs-CZ" sz="3200"/>
              <a:t>Struktura rešerše</a:t>
            </a:r>
          </a:p>
        </p:txBody>
      </p:sp>
      <p:sp>
        <p:nvSpPr>
          <p:cNvPr id="35843" name="Rectangle 3"/>
          <p:cNvSpPr>
            <a:spLocks noGrp="1" noChangeArrowheads="1"/>
          </p:cNvSpPr>
          <p:nvPr>
            <p:ph type="body" idx="1"/>
          </p:nvPr>
        </p:nvSpPr>
        <p:spPr/>
        <p:txBody>
          <a:bodyPr/>
          <a:lstStyle/>
          <a:p>
            <a:pPr eaLnBrk="1" hangingPunct="1"/>
            <a:r>
              <a:rPr lang="cs-CZ"/>
              <a:t>povinné části:</a:t>
            </a:r>
          </a:p>
          <a:p>
            <a:pPr lvl="1" eaLnBrk="1" hangingPunct="1"/>
            <a:r>
              <a:rPr lang="cs-CZ"/>
              <a:t>titulní list</a:t>
            </a:r>
          </a:p>
          <a:p>
            <a:pPr lvl="1" eaLnBrk="1" hangingPunct="1"/>
            <a:r>
              <a:rPr lang="cs-CZ"/>
              <a:t>analytický list</a:t>
            </a:r>
          </a:p>
          <a:p>
            <a:pPr lvl="1" eaLnBrk="1" hangingPunct="1"/>
            <a:r>
              <a:rPr lang="cs-CZ"/>
              <a:t>základní část</a:t>
            </a:r>
          </a:p>
          <a:p>
            <a:pPr eaLnBrk="1" hangingPunct="1"/>
            <a:r>
              <a:rPr lang="cs-CZ"/>
              <a:t>volitelné části</a:t>
            </a:r>
          </a:p>
          <a:p>
            <a:pPr lvl="1" eaLnBrk="1" hangingPunct="1"/>
            <a:r>
              <a:rPr lang="cs-CZ"/>
              <a:t>rejstříky</a:t>
            </a:r>
          </a:p>
          <a:p>
            <a:pPr lvl="1" eaLnBrk="1" hangingPunct="1"/>
            <a:r>
              <a:rPr lang="cs-CZ"/>
              <a:t>obsah</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cs-CZ" sz="3200"/>
              <a:t>Titulní list</a:t>
            </a:r>
          </a:p>
        </p:txBody>
      </p:sp>
      <p:sp>
        <p:nvSpPr>
          <p:cNvPr id="36867" name="Rectangle 3"/>
          <p:cNvSpPr>
            <a:spLocks noGrp="1" noChangeArrowheads="1"/>
          </p:cNvSpPr>
          <p:nvPr>
            <p:ph type="body" idx="1"/>
          </p:nvPr>
        </p:nvSpPr>
        <p:spPr>
          <a:xfrm>
            <a:off x="1042988" y="1196975"/>
            <a:ext cx="7993062" cy="5472113"/>
          </a:xfrm>
        </p:spPr>
        <p:txBody>
          <a:bodyPr/>
          <a:lstStyle/>
          <a:p>
            <a:pPr eaLnBrk="1" hangingPunct="1">
              <a:lnSpc>
                <a:spcPct val="110000"/>
              </a:lnSpc>
            </a:pPr>
            <a:r>
              <a:rPr lang="cs-CZ"/>
              <a:t>výraz „Rešerše“</a:t>
            </a:r>
          </a:p>
          <a:p>
            <a:pPr eaLnBrk="1" hangingPunct="1">
              <a:lnSpc>
                <a:spcPct val="110000"/>
              </a:lnSpc>
            </a:pPr>
            <a:r>
              <a:rPr lang="cs-CZ"/>
              <a:t>upřesnění rešerše</a:t>
            </a:r>
          </a:p>
          <a:p>
            <a:pPr lvl="1" eaLnBrk="1" hangingPunct="1">
              <a:lnSpc>
                <a:spcPct val="90000"/>
              </a:lnSpc>
            </a:pPr>
            <a:r>
              <a:rPr lang="cs-CZ"/>
              <a:t>druh dokumentu, časové a geografické vymezení</a:t>
            </a:r>
          </a:p>
          <a:p>
            <a:pPr eaLnBrk="1" hangingPunct="1">
              <a:lnSpc>
                <a:spcPct val="110000"/>
              </a:lnSpc>
            </a:pPr>
            <a:r>
              <a:rPr lang="cs-CZ"/>
              <a:t>u průběžné se uvádí, na kterou rešerši navazuje</a:t>
            </a:r>
          </a:p>
          <a:p>
            <a:pPr eaLnBrk="1" hangingPunct="1">
              <a:lnSpc>
                <a:spcPct val="110000"/>
              </a:lnSpc>
            </a:pPr>
            <a:r>
              <a:rPr lang="cs-CZ"/>
              <a:t>evidenční číslo rešerše</a:t>
            </a:r>
          </a:p>
          <a:p>
            <a:pPr eaLnBrk="1" hangingPunct="1">
              <a:lnSpc>
                <a:spcPct val="110000"/>
              </a:lnSpc>
            </a:pPr>
            <a:r>
              <a:rPr lang="cs-CZ"/>
              <a:t>název a adresa organizace</a:t>
            </a:r>
          </a:p>
          <a:p>
            <a:pPr eaLnBrk="1" hangingPunct="1">
              <a:lnSpc>
                <a:spcPct val="110000"/>
              </a:lnSpc>
            </a:pPr>
            <a:r>
              <a:rPr lang="cs-CZ"/>
              <a:t>MDT, případně jiná klasifikace, předmětová hesla, KW, descriptory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Příprava vyhledávání</a:t>
            </a:r>
          </a:p>
        </p:txBody>
      </p:sp>
      <p:sp>
        <p:nvSpPr>
          <p:cNvPr id="3" name="Zástupný symbol pro obsah 2"/>
          <p:cNvSpPr>
            <a:spLocks noGrp="1"/>
          </p:cNvSpPr>
          <p:nvPr>
            <p:ph idx="1"/>
          </p:nvPr>
        </p:nvSpPr>
        <p:spPr/>
        <p:txBody>
          <a:bodyPr/>
          <a:lstStyle/>
          <a:p>
            <a:r>
              <a:rPr lang="cs-CZ" b="1" dirty="0"/>
              <a:t>co</a:t>
            </a:r>
            <a:r>
              <a:rPr lang="cs-CZ" dirty="0"/>
              <a:t> hledat</a:t>
            </a:r>
          </a:p>
          <a:p>
            <a:pPr lvl="1"/>
            <a:r>
              <a:rPr lang="cs-CZ" dirty="0"/>
              <a:t>správná definice tématu = pochopení</a:t>
            </a:r>
          </a:p>
          <a:p>
            <a:pPr lvl="1"/>
            <a:r>
              <a:rPr lang="cs-CZ" dirty="0"/>
              <a:t>klíčová slova, předmětová hesla,…</a:t>
            </a:r>
          </a:p>
          <a:p>
            <a:pPr lvl="1"/>
            <a:r>
              <a:rPr lang="cs-CZ" dirty="0"/>
              <a:t>synonyma</a:t>
            </a:r>
          </a:p>
          <a:p>
            <a:r>
              <a:rPr lang="cs-CZ" b="1" dirty="0"/>
              <a:t>kde</a:t>
            </a:r>
            <a:r>
              <a:rPr lang="cs-CZ" dirty="0"/>
              <a:t> hledat</a:t>
            </a:r>
          </a:p>
          <a:p>
            <a:pPr lvl="1"/>
            <a:r>
              <a:rPr lang="cs-CZ" dirty="0"/>
              <a:t>jaké zdroje, dle tématu</a:t>
            </a:r>
          </a:p>
          <a:p>
            <a:r>
              <a:rPr lang="cs-CZ" b="1" dirty="0"/>
              <a:t>jak</a:t>
            </a:r>
            <a:r>
              <a:rPr lang="cs-CZ" dirty="0"/>
              <a:t> hledat</a:t>
            </a:r>
          </a:p>
          <a:p>
            <a:pPr lvl="1"/>
            <a:r>
              <a:rPr lang="cs-CZ" dirty="0"/>
              <a:t>vyhledávací strategie</a:t>
            </a:r>
          </a:p>
          <a:p>
            <a:pPr lvl="1"/>
            <a:r>
              <a:rPr lang="cs-CZ" dirty="0"/>
              <a:t>vytvoření dotazů</a:t>
            </a:r>
          </a:p>
          <a:p>
            <a:endParaRPr lang="cs-CZ" dirty="0"/>
          </a:p>
        </p:txBody>
      </p:sp>
    </p:spTree>
    <p:extLst>
      <p:ext uri="{BB962C8B-B14F-4D97-AF65-F5344CB8AC3E}">
        <p14:creationId xmlns:p14="http://schemas.microsoft.com/office/powerpoint/2010/main" val="15615894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cs-CZ" sz="3200"/>
              <a:t>Titulní list</a:t>
            </a:r>
          </a:p>
        </p:txBody>
      </p:sp>
      <p:sp>
        <p:nvSpPr>
          <p:cNvPr id="37891" name="Rectangle 3"/>
          <p:cNvSpPr>
            <a:spLocks noGrp="1" noChangeArrowheads="1"/>
          </p:cNvSpPr>
          <p:nvPr>
            <p:ph type="body" idx="1"/>
          </p:nvPr>
        </p:nvSpPr>
        <p:spPr/>
        <p:txBody>
          <a:bodyPr/>
          <a:lstStyle/>
          <a:p>
            <a:pPr eaLnBrk="1" hangingPunct="1"/>
            <a:r>
              <a:rPr lang="cs-CZ"/>
              <a:t>název rešerše</a:t>
            </a:r>
          </a:p>
          <a:p>
            <a:pPr lvl="1" eaLnBrk="1" hangingPunct="1"/>
            <a:r>
              <a:rPr lang="cs-CZ"/>
              <a:t>co nejpřesněji vystihnout téma</a:t>
            </a:r>
          </a:p>
          <a:p>
            <a:pPr eaLnBrk="1" hangingPunct="1"/>
            <a:r>
              <a:rPr lang="cs-CZ"/>
              <a:t>překlad názvu do jednoho světového jazyka - angličtina (nepovinné)</a:t>
            </a:r>
          </a:p>
          <a:p>
            <a:pPr eaLnBrk="1" hangingPunct="1"/>
            <a:r>
              <a:rPr lang="cs-CZ"/>
              <a:t>jméno, příp. pracoviště a funkce zadavatele (nepovinné)</a:t>
            </a:r>
          </a:p>
          <a:p>
            <a:pPr eaLnBrk="1" hangingPunct="1"/>
            <a:r>
              <a:rPr lang="cs-CZ"/>
              <a:t>datum vypracování rešerše</a:t>
            </a:r>
          </a:p>
          <a:p>
            <a:pPr eaLnBrk="1" hangingPunct="1"/>
            <a:r>
              <a:rPr lang="cs-CZ"/>
              <a:t>počet záznamů rešerše</a:t>
            </a:r>
          </a:p>
          <a:p>
            <a:pPr eaLnBrk="1" hangingPunct="1"/>
            <a:r>
              <a:rPr lang="cs-CZ"/>
              <a:t>jméno zpracovatele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cs-CZ" sz="3200"/>
              <a:t>Analytický list</a:t>
            </a:r>
          </a:p>
        </p:txBody>
      </p:sp>
      <p:sp>
        <p:nvSpPr>
          <p:cNvPr id="38915" name="Rectangle 3"/>
          <p:cNvSpPr>
            <a:spLocks noGrp="1" noChangeArrowheads="1"/>
          </p:cNvSpPr>
          <p:nvPr>
            <p:ph type="body" idx="1"/>
          </p:nvPr>
        </p:nvSpPr>
        <p:spPr>
          <a:xfrm>
            <a:off x="1042988" y="1196975"/>
            <a:ext cx="8101012" cy="5472113"/>
          </a:xfrm>
        </p:spPr>
        <p:txBody>
          <a:bodyPr/>
          <a:lstStyle/>
          <a:p>
            <a:pPr eaLnBrk="1" hangingPunct="1">
              <a:buFontTx/>
              <a:buNone/>
            </a:pPr>
            <a:r>
              <a:rPr lang="cs-CZ"/>
              <a:t>= informace o zpracování rešerše</a:t>
            </a:r>
          </a:p>
          <a:p>
            <a:pPr eaLnBrk="1" hangingPunct="1"/>
            <a:r>
              <a:rPr lang="cs-CZ"/>
              <a:t>druhy dokumentů</a:t>
            </a:r>
          </a:p>
          <a:p>
            <a:pPr eaLnBrk="1" hangingPunct="1"/>
            <a:r>
              <a:rPr lang="cs-CZ"/>
              <a:t>časové vymezení</a:t>
            </a:r>
          </a:p>
          <a:p>
            <a:pPr eaLnBrk="1" hangingPunct="1"/>
            <a:r>
              <a:rPr lang="cs-CZ"/>
              <a:t>jazykové vymezení (volitelné)</a:t>
            </a:r>
          </a:p>
          <a:p>
            <a:pPr eaLnBrk="1" hangingPunct="1"/>
            <a:r>
              <a:rPr lang="cs-CZ"/>
              <a:t>geografické vymezení (volitelné)</a:t>
            </a:r>
          </a:p>
          <a:p>
            <a:pPr eaLnBrk="1" hangingPunct="1"/>
            <a:r>
              <a:rPr lang="cs-CZ"/>
              <a:t>způsob uspořádání záznamů</a:t>
            </a:r>
          </a:p>
          <a:p>
            <a:pPr lvl="1" eaLnBrk="1" hangingPunct="1"/>
            <a:r>
              <a:rPr lang="cs-CZ"/>
              <a:t>např. ABC (názvy, autor), chronologicky (asc, desc)</a:t>
            </a:r>
          </a:p>
          <a:p>
            <a:pPr eaLnBrk="1" hangingPunct="1"/>
            <a:r>
              <a:rPr lang="cs-CZ"/>
              <a:t>text dotazu rešerše od zadavatele (v)</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cs-CZ" sz="3200"/>
              <a:t>Analytický list</a:t>
            </a:r>
          </a:p>
        </p:txBody>
      </p:sp>
      <p:sp>
        <p:nvSpPr>
          <p:cNvPr id="39939" name="Rectangle 3"/>
          <p:cNvSpPr>
            <a:spLocks noGrp="1" noChangeArrowheads="1"/>
          </p:cNvSpPr>
          <p:nvPr>
            <p:ph type="body" idx="1"/>
          </p:nvPr>
        </p:nvSpPr>
        <p:spPr/>
        <p:txBody>
          <a:bodyPr/>
          <a:lstStyle/>
          <a:p>
            <a:pPr eaLnBrk="1" hangingPunct="1"/>
            <a:r>
              <a:rPr lang="cs-CZ"/>
              <a:t>výčet a charakteristiky informačních pramenů použitých u rešerše</a:t>
            </a:r>
          </a:p>
          <a:p>
            <a:pPr eaLnBrk="1" hangingPunct="1"/>
            <a:r>
              <a:rPr lang="cs-CZ"/>
              <a:t>přehled použitých zkratek + význam</a:t>
            </a:r>
          </a:p>
          <a:p>
            <a:pPr eaLnBrk="1" hangingPunct="1"/>
            <a:r>
              <a:rPr lang="cs-CZ"/>
              <a:t>další vysvětlivky, poznámky,…</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cs-CZ" sz="3200"/>
              <a:t>Základní část</a:t>
            </a:r>
          </a:p>
        </p:txBody>
      </p:sp>
      <p:sp>
        <p:nvSpPr>
          <p:cNvPr id="40963" name="Rectangle 3"/>
          <p:cNvSpPr>
            <a:spLocks noGrp="1" noChangeArrowheads="1"/>
          </p:cNvSpPr>
          <p:nvPr>
            <p:ph type="body" idx="1"/>
          </p:nvPr>
        </p:nvSpPr>
        <p:spPr/>
        <p:txBody>
          <a:bodyPr/>
          <a:lstStyle/>
          <a:p>
            <a:pPr eaLnBrk="1" hangingPunct="1"/>
            <a:r>
              <a:rPr lang="cs-CZ"/>
              <a:t>soupis záznamů dokumentů</a:t>
            </a:r>
          </a:p>
          <a:p>
            <a:pPr eaLnBrk="1" hangingPunct="1"/>
            <a:r>
              <a:rPr lang="cs-CZ"/>
              <a:t>dle citačních norem (stylů), požadavků uživatele, instituce,…</a:t>
            </a:r>
          </a:p>
          <a:p>
            <a:pPr eaLnBrk="1" hangingPunct="1"/>
            <a:r>
              <a:rPr lang="cs-CZ"/>
              <a:t>lze rozšířit o anotace</a:t>
            </a:r>
          </a:p>
          <a:p>
            <a:pPr eaLnBrk="1" hangingPunct="1"/>
            <a:r>
              <a:rPr lang="cs-CZ"/>
              <a:t>uložení zdrojového dokumentu</a:t>
            </a:r>
          </a:p>
          <a:p>
            <a:pPr lvl="1" eaLnBrk="1" hangingPunct="1"/>
            <a:r>
              <a:rPr lang="cs-CZ"/>
              <a:t>URL, knihovna,…</a:t>
            </a:r>
          </a:p>
          <a:p>
            <a:pPr eaLnBrk="1" hangingPunct="1"/>
            <a:endParaRPr lang="cs-CZ"/>
          </a:p>
          <a:p>
            <a:pPr eaLnBrk="1" hangingPunct="1"/>
            <a:r>
              <a:rPr lang="cs-CZ"/>
              <a:t>stránky rešerše se číslují mimo titulní list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cs-CZ" sz="3200"/>
              <a:t>Metodika rešeršní činnosti</a:t>
            </a:r>
          </a:p>
        </p:txBody>
      </p:sp>
      <p:sp>
        <p:nvSpPr>
          <p:cNvPr id="41987" name="Rectangle 3"/>
          <p:cNvSpPr>
            <a:spLocks noGrp="1" noChangeArrowheads="1"/>
          </p:cNvSpPr>
          <p:nvPr>
            <p:ph type="body" idx="1"/>
          </p:nvPr>
        </p:nvSpPr>
        <p:spPr/>
        <p:txBody>
          <a:bodyPr/>
          <a:lstStyle/>
          <a:p>
            <a:pPr eaLnBrk="1" hangingPunct="1"/>
            <a:r>
              <a:rPr lang="cs-CZ"/>
              <a:t>3 fáze rešerše:</a:t>
            </a:r>
          </a:p>
          <a:p>
            <a:pPr lvl="1" eaLnBrk="1" hangingPunct="1"/>
            <a:r>
              <a:rPr lang="cs-CZ"/>
              <a:t>příprava rešerše</a:t>
            </a:r>
          </a:p>
          <a:p>
            <a:pPr lvl="1" eaLnBrk="1" hangingPunct="1"/>
            <a:r>
              <a:rPr lang="cs-CZ"/>
              <a:t>informační průzkum (vyhledávání)</a:t>
            </a:r>
          </a:p>
          <a:p>
            <a:pPr lvl="1" eaLnBrk="1" hangingPunct="1"/>
            <a:r>
              <a:rPr lang="cs-CZ"/>
              <a:t>zpracování výsledků</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cs-CZ" sz="3200"/>
              <a:t>Příprava rešerše</a:t>
            </a:r>
          </a:p>
        </p:txBody>
      </p:sp>
      <p:sp>
        <p:nvSpPr>
          <p:cNvPr id="43011" name="Rectangle 3"/>
          <p:cNvSpPr>
            <a:spLocks noGrp="1" noChangeArrowheads="1"/>
          </p:cNvSpPr>
          <p:nvPr>
            <p:ph type="body" idx="1"/>
          </p:nvPr>
        </p:nvSpPr>
        <p:spPr/>
        <p:txBody>
          <a:bodyPr/>
          <a:lstStyle/>
          <a:p>
            <a:pPr eaLnBrk="1" hangingPunct="1"/>
            <a:r>
              <a:rPr lang="cs-CZ"/>
              <a:t>formulace rešeršního požadavku</a:t>
            </a:r>
          </a:p>
          <a:p>
            <a:pPr lvl="1" eaLnBrk="1" hangingPunct="1"/>
            <a:r>
              <a:rPr lang="cs-CZ"/>
              <a:t>objednávka, pohovor s uživatelem</a:t>
            </a:r>
          </a:p>
          <a:p>
            <a:pPr eaLnBrk="1" hangingPunct="1"/>
            <a:r>
              <a:rPr lang="cs-CZ"/>
              <a:t>analýza rešeršního požadavku</a:t>
            </a:r>
          </a:p>
          <a:p>
            <a:pPr lvl="1" eaLnBrk="1" hangingPunct="1"/>
            <a:r>
              <a:rPr lang="cs-CZ"/>
              <a:t>definice klíčových pojmů, vztahy</a:t>
            </a:r>
          </a:p>
          <a:p>
            <a:pPr lvl="1" eaLnBrk="1" hangingPunct="1"/>
            <a:r>
              <a:rPr lang="cs-CZ"/>
              <a:t>využití klasifikací a tezaurů </a:t>
            </a:r>
          </a:p>
          <a:p>
            <a:pPr eaLnBrk="1" hangingPunct="1"/>
            <a:r>
              <a:rPr lang="cs-CZ"/>
              <a:t>volba zdroje či zdrojů informací</a:t>
            </a:r>
          </a:p>
          <a:p>
            <a:pPr lvl="1" eaLnBrk="1" hangingPunct="1"/>
            <a:r>
              <a:rPr lang="cs-CZ"/>
              <a:t>jeden osvědčený zdroj x více zdrojů</a:t>
            </a:r>
          </a:p>
          <a:p>
            <a:pPr eaLnBrk="1" hangingPunct="1"/>
            <a:r>
              <a:rPr lang="cs-CZ"/>
              <a:t>volba rešeršní strategie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cs-CZ" sz="3200"/>
              <a:t>Volba rešeršní strategie</a:t>
            </a:r>
          </a:p>
        </p:txBody>
      </p:sp>
      <p:sp>
        <p:nvSpPr>
          <p:cNvPr id="44035" name="Rectangle 3"/>
          <p:cNvSpPr>
            <a:spLocks noGrp="1" noChangeArrowheads="1"/>
          </p:cNvSpPr>
          <p:nvPr>
            <p:ph type="body" idx="1"/>
          </p:nvPr>
        </p:nvSpPr>
        <p:spPr/>
        <p:txBody>
          <a:bodyPr/>
          <a:lstStyle/>
          <a:p>
            <a:pPr eaLnBrk="1" hangingPunct="1"/>
            <a:r>
              <a:rPr lang="cs-CZ"/>
              <a:t>strategie stavebních kamenů</a:t>
            </a:r>
          </a:p>
          <a:p>
            <a:pPr lvl="1" eaLnBrk="1" hangingPunct="1"/>
            <a:r>
              <a:rPr lang="cs-CZ"/>
              <a:t>kombinace výsledků vyhledávání pomocí AND</a:t>
            </a:r>
          </a:p>
          <a:p>
            <a:pPr lvl="1" eaLnBrk="1" hangingPunct="1"/>
            <a:r>
              <a:rPr lang="cs-CZ"/>
              <a:t>mění jedno z klíčových slov a jedno zůstává stejné </a:t>
            </a:r>
          </a:p>
          <a:p>
            <a:pPr lvl="1" eaLnBrk="1" hangingPunct="1"/>
            <a:r>
              <a:rPr lang="cs-CZ"/>
              <a:t>např.:</a:t>
            </a:r>
          </a:p>
          <a:p>
            <a:pPr lvl="1" eaLnBrk="1" hangingPunct="1">
              <a:buFont typeface="Wingdings" panose="05000000000000000000" pitchFamily="2" charset="2"/>
              <a:buNone/>
            </a:pPr>
            <a:r>
              <a:rPr lang="cs-CZ" i="1"/>
              <a:t>	</a:t>
            </a:r>
            <a:r>
              <a:rPr lang="cs-CZ" sz="2000" i="1">
                <a:solidFill>
                  <a:srgbClr val="FF1901"/>
                </a:solidFill>
              </a:rPr>
              <a:t>knihovní systémy AND Library 2.0</a:t>
            </a:r>
            <a:endParaRPr lang="cs-CZ" sz="2000">
              <a:solidFill>
                <a:srgbClr val="FF1901"/>
              </a:solidFill>
            </a:endParaRPr>
          </a:p>
          <a:p>
            <a:pPr lvl="1" eaLnBrk="1" hangingPunct="1">
              <a:buFont typeface="Wingdings" panose="05000000000000000000" pitchFamily="2" charset="2"/>
              <a:buNone/>
            </a:pPr>
            <a:r>
              <a:rPr lang="cs-CZ" sz="2000" i="1">
                <a:solidFill>
                  <a:srgbClr val="FF1901"/>
                </a:solidFill>
              </a:rPr>
              <a:t>	knihovní systémy AND vyhledávání</a:t>
            </a:r>
          </a:p>
          <a:p>
            <a:pPr lvl="1" eaLnBrk="1" hangingPunct="1">
              <a:buFont typeface="Wingdings" panose="05000000000000000000" pitchFamily="2" charset="2"/>
              <a:buNone/>
            </a:pPr>
            <a:r>
              <a:rPr lang="cs-CZ" sz="2000" i="1">
                <a:solidFill>
                  <a:srgbClr val="FF1901"/>
                </a:solidFill>
              </a:rPr>
              <a:t>	knihovní systémy AND fasety</a:t>
            </a:r>
            <a:endParaRPr lang="cs-CZ" sz="2000">
              <a:solidFill>
                <a:srgbClr val="FF1901"/>
              </a:solidFill>
            </a:endParaRPr>
          </a:p>
          <a:p>
            <a:pPr lvl="1" eaLnBrk="1" hangingPunct="1"/>
            <a:endParaRPr lang="cs-CZ"/>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cs-CZ" sz="3200"/>
              <a:t>Volba rešeršní strategie</a:t>
            </a:r>
          </a:p>
        </p:txBody>
      </p:sp>
      <p:sp>
        <p:nvSpPr>
          <p:cNvPr id="45059" name="Rectangle 3"/>
          <p:cNvSpPr>
            <a:spLocks noGrp="1" noChangeArrowheads="1"/>
          </p:cNvSpPr>
          <p:nvPr>
            <p:ph type="body" idx="1"/>
          </p:nvPr>
        </p:nvSpPr>
        <p:spPr/>
        <p:txBody>
          <a:bodyPr/>
          <a:lstStyle/>
          <a:p>
            <a:pPr eaLnBrk="1" hangingPunct="1"/>
            <a:r>
              <a:rPr lang="cs-CZ"/>
              <a:t>strategie rostoucí perly</a:t>
            </a:r>
          </a:p>
          <a:p>
            <a:pPr lvl="1" eaLnBrk="1" hangingPunct="1"/>
            <a:r>
              <a:rPr lang="cs-CZ"/>
              <a:t>postupné rozšiřování dotazu a doplňování o další klíčová slova</a:t>
            </a:r>
          </a:p>
          <a:p>
            <a:pPr lvl="1" eaLnBrk="1" hangingPunct="1"/>
            <a:r>
              <a:rPr lang="cs-CZ"/>
              <a:t>cílem získání více vhodných dokumentů</a:t>
            </a:r>
          </a:p>
          <a:p>
            <a:pPr lvl="1" eaLnBrk="1" hangingPunct="1"/>
            <a:r>
              <a:rPr lang="cs-CZ"/>
              <a:t>mění jedno z klíčových slov a jedno zůstává stejné </a:t>
            </a:r>
          </a:p>
          <a:p>
            <a:pPr lvl="1" eaLnBrk="1" hangingPunct="1"/>
            <a:r>
              <a:rPr lang="cs-CZ"/>
              <a:t>např.:</a:t>
            </a:r>
          </a:p>
          <a:p>
            <a:pPr lvl="1" eaLnBrk="1" hangingPunct="1">
              <a:buFont typeface="Wingdings" panose="05000000000000000000" pitchFamily="2" charset="2"/>
              <a:buNone/>
            </a:pPr>
            <a:r>
              <a:rPr lang="cs-CZ" i="1"/>
              <a:t>	</a:t>
            </a:r>
            <a:r>
              <a:rPr lang="cs-CZ" sz="2000" i="1">
                <a:solidFill>
                  <a:srgbClr val="FF1901"/>
                </a:solidFill>
              </a:rPr>
              <a:t>moderní knihovní systémy AND Library 2.0</a:t>
            </a:r>
            <a:endParaRPr lang="cs-CZ" sz="2000">
              <a:solidFill>
                <a:srgbClr val="FF1901"/>
              </a:solidFill>
            </a:endParaRPr>
          </a:p>
          <a:p>
            <a:pPr lvl="1" eaLnBrk="1" hangingPunct="1">
              <a:buFont typeface="Wingdings" panose="05000000000000000000" pitchFamily="2" charset="2"/>
              <a:buNone/>
            </a:pPr>
            <a:r>
              <a:rPr lang="cs-CZ"/>
              <a:t>	pokud málo dokumentů - rozšíření: </a:t>
            </a:r>
          </a:p>
          <a:p>
            <a:pPr lvl="1" eaLnBrk="1" hangingPunct="1">
              <a:buFont typeface="Wingdings" panose="05000000000000000000" pitchFamily="2" charset="2"/>
              <a:buNone/>
            </a:pPr>
            <a:r>
              <a:rPr lang="cs-CZ" i="1"/>
              <a:t>	</a:t>
            </a:r>
            <a:r>
              <a:rPr lang="cs-CZ" sz="2000" i="1">
                <a:solidFill>
                  <a:srgbClr val="FF1901"/>
                </a:solidFill>
              </a:rPr>
              <a:t>knihovní systémy AND Library 2.0</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cs-CZ" sz="3200"/>
              <a:t>Volba rešeršní strategie</a:t>
            </a:r>
          </a:p>
        </p:txBody>
      </p:sp>
      <p:sp>
        <p:nvSpPr>
          <p:cNvPr id="46083" name="Rectangle 3"/>
          <p:cNvSpPr>
            <a:spLocks noGrp="1" noChangeArrowheads="1"/>
          </p:cNvSpPr>
          <p:nvPr>
            <p:ph type="body" idx="1"/>
          </p:nvPr>
        </p:nvSpPr>
        <p:spPr>
          <a:xfrm>
            <a:off x="1042988" y="1196975"/>
            <a:ext cx="7850187" cy="5472113"/>
          </a:xfrm>
        </p:spPr>
        <p:txBody>
          <a:bodyPr/>
          <a:lstStyle/>
          <a:p>
            <a:pPr eaLnBrk="1" hangingPunct="1"/>
            <a:r>
              <a:rPr lang="cs-CZ"/>
              <a:t>Strategie osekávání</a:t>
            </a:r>
          </a:p>
          <a:p>
            <a:pPr lvl="1" eaLnBrk="1" hangingPunct="1"/>
            <a:r>
              <a:rPr lang="cs-CZ"/>
              <a:t>zužování dotazu</a:t>
            </a:r>
          </a:p>
          <a:p>
            <a:pPr lvl="1" eaLnBrk="1" hangingPunct="1"/>
            <a:r>
              <a:rPr lang="cs-CZ"/>
              <a:t>zpřesňování klíčových slov</a:t>
            </a:r>
          </a:p>
          <a:p>
            <a:pPr lvl="1" eaLnBrk="1" hangingPunct="1"/>
            <a:r>
              <a:rPr lang="cs-CZ"/>
              <a:t>cíl: snížení konečného počtu záznamů</a:t>
            </a:r>
          </a:p>
          <a:p>
            <a:pPr lvl="1" eaLnBrk="1" hangingPunct="1"/>
            <a:r>
              <a:rPr lang="cs-CZ"/>
              <a:t>např.:</a:t>
            </a:r>
          </a:p>
          <a:p>
            <a:pPr lvl="1" eaLnBrk="1" hangingPunct="1">
              <a:buFont typeface="Wingdings" panose="05000000000000000000" pitchFamily="2" charset="2"/>
              <a:buNone/>
            </a:pPr>
            <a:r>
              <a:rPr lang="cs-CZ"/>
              <a:t>	</a:t>
            </a:r>
            <a:r>
              <a:rPr lang="cs-CZ" sz="2000">
                <a:solidFill>
                  <a:srgbClr val="FF1901"/>
                </a:solidFill>
              </a:rPr>
              <a:t>(knihovní systémy AND Library 2.0) NOT fasetové vyhledávání</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cs-CZ" sz="3200"/>
              <a:t>Příprava rešerše</a:t>
            </a:r>
          </a:p>
        </p:txBody>
      </p:sp>
      <p:sp>
        <p:nvSpPr>
          <p:cNvPr id="47107" name="Rectangle 3"/>
          <p:cNvSpPr>
            <a:spLocks noGrp="1" noChangeArrowheads="1"/>
          </p:cNvSpPr>
          <p:nvPr>
            <p:ph type="body" idx="1"/>
          </p:nvPr>
        </p:nvSpPr>
        <p:spPr/>
        <p:txBody>
          <a:bodyPr/>
          <a:lstStyle/>
          <a:p>
            <a:pPr eaLnBrk="1" hangingPunct="1"/>
            <a:r>
              <a:rPr lang="cs-CZ"/>
              <a:t>vyjádření pojmů rešeršního požadavku v selekčních jazycích zvolených informačních souborů</a:t>
            </a:r>
          </a:p>
          <a:p>
            <a:pPr lvl="1" eaLnBrk="1" hangingPunct="1"/>
            <a:r>
              <a:rPr lang="cs-CZ"/>
              <a:t>možnosti dotazování ve zvolených systémech</a:t>
            </a:r>
          </a:p>
          <a:p>
            <a:pPr lvl="1" eaLnBrk="1" hangingPunct="1"/>
            <a:r>
              <a:rPr lang="cs-CZ"/>
              <a:t>nápověda, pomůcky, klasifikace, tezaury, rejstříky,…</a:t>
            </a:r>
          </a:p>
          <a:p>
            <a:pPr eaLnBrk="1" hangingPunct="1"/>
            <a:r>
              <a:rPr lang="cs-CZ"/>
              <a:t>formulace rešeršního dotazu</a:t>
            </a:r>
          </a:p>
          <a:p>
            <a:pPr lvl="1" eaLnBrk="1" hangingPunct="1"/>
            <a:r>
              <a:rPr lang="cs-CZ"/>
              <a:t>selekční údaje + operátoři (booleovské, proximitní, nahrazení,…)</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071563" y="0"/>
            <a:ext cx="7626350" cy="1143000"/>
          </a:xfrm>
        </p:spPr>
        <p:txBody>
          <a:bodyPr/>
          <a:lstStyle/>
          <a:p>
            <a:pPr eaLnBrk="1" hangingPunct="1"/>
            <a:r>
              <a:rPr lang="cs-CZ" dirty="0"/>
              <a:t>Internet vs. </a:t>
            </a:r>
            <a:r>
              <a:rPr lang="cs-CZ" dirty="0" err="1"/>
              <a:t>deep</a:t>
            </a:r>
            <a:r>
              <a:rPr lang="cs-CZ" dirty="0"/>
              <a:t> web</a:t>
            </a:r>
          </a:p>
        </p:txBody>
      </p:sp>
      <p:sp>
        <p:nvSpPr>
          <p:cNvPr id="13315" name="Rectangle 3"/>
          <p:cNvSpPr>
            <a:spLocks noGrp="1" noChangeArrowheads="1"/>
          </p:cNvSpPr>
          <p:nvPr>
            <p:ph type="body" sz="half" idx="3"/>
          </p:nvPr>
        </p:nvSpPr>
        <p:spPr>
          <a:xfrm>
            <a:off x="457200" y="1778000"/>
            <a:ext cx="8229600" cy="3813175"/>
          </a:xfrm>
        </p:spPr>
        <p:txBody>
          <a:bodyPr/>
          <a:lstStyle/>
          <a:p>
            <a:pPr eaLnBrk="1" hangingPunct="1"/>
            <a:endParaRPr lang="cs-CZ" sz="2800"/>
          </a:p>
          <a:p>
            <a:pPr lvl="1" eaLnBrk="1" hangingPunct="1">
              <a:buFontTx/>
              <a:buNone/>
            </a:pPr>
            <a:endParaRPr lang="cs-CZ"/>
          </a:p>
        </p:txBody>
      </p:sp>
      <p:pic>
        <p:nvPicPr>
          <p:cNvPr id="13316" name="Picture 5" descr="deep we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2988" y="981075"/>
            <a:ext cx="7759700" cy="567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777984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cs-CZ" sz="3200"/>
              <a:t>Druhy infopramenů pro rešerše</a:t>
            </a:r>
          </a:p>
        </p:txBody>
      </p:sp>
      <p:sp>
        <p:nvSpPr>
          <p:cNvPr id="48131" name="Rectangle 3"/>
          <p:cNvSpPr>
            <a:spLocks noGrp="1" noChangeArrowheads="1"/>
          </p:cNvSpPr>
          <p:nvPr>
            <p:ph type="body" idx="1"/>
          </p:nvPr>
        </p:nvSpPr>
        <p:spPr/>
        <p:txBody>
          <a:bodyPr/>
          <a:lstStyle/>
          <a:p>
            <a:pPr eaLnBrk="1" hangingPunct="1"/>
            <a:r>
              <a:rPr lang="cs-CZ"/>
              <a:t>primární</a:t>
            </a:r>
          </a:p>
          <a:p>
            <a:pPr eaLnBrk="1" hangingPunct="1"/>
            <a:r>
              <a:rPr lang="cs-CZ"/>
              <a:t>sekundární</a:t>
            </a:r>
          </a:p>
          <a:p>
            <a:pPr eaLnBrk="1" hangingPunct="1"/>
            <a:r>
              <a:rPr lang="cs-CZ"/>
              <a:t>terciální</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1042988" y="473075"/>
            <a:ext cx="7993062" cy="508000"/>
          </a:xfrm>
        </p:spPr>
        <p:txBody>
          <a:bodyPr/>
          <a:lstStyle/>
          <a:p>
            <a:pPr eaLnBrk="1" hangingPunct="1"/>
            <a:r>
              <a:rPr lang="cs-CZ" sz="3200"/>
              <a:t>Použité jazyky v procesu vyhledávání</a:t>
            </a:r>
          </a:p>
        </p:txBody>
      </p:sp>
      <p:sp>
        <p:nvSpPr>
          <p:cNvPr id="49155" name="Rectangle 3"/>
          <p:cNvSpPr>
            <a:spLocks noGrp="1" noChangeArrowheads="1"/>
          </p:cNvSpPr>
          <p:nvPr>
            <p:ph type="body" idx="1"/>
          </p:nvPr>
        </p:nvSpPr>
        <p:spPr/>
        <p:txBody>
          <a:bodyPr/>
          <a:lstStyle/>
          <a:p>
            <a:pPr eaLnBrk="1" hangingPunct="1"/>
            <a:r>
              <a:rPr lang="cs-CZ"/>
              <a:t>přirozený jazyk</a:t>
            </a:r>
          </a:p>
          <a:p>
            <a:pPr lvl="1" eaLnBrk="1" hangingPunct="1"/>
            <a:r>
              <a:rPr lang="cs-CZ"/>
              <a:t>jazyk autorů, zadavatelů rešerše, zpracovatelů,…</a:t>
            </a:r>
          </a:p>
          <a:p>
            <a:pPr eaLnBrk="1" hangingPunct="1"/>
            <a:r>
              <a:rPr lang="cs-CZ"/>
              <a:t>selekční jazyky</a:t>
            </a:r>
          </a:p>
          <a:p>
            <a:pPr lvl="1" eaLnBrk="1" hangingPunct="1"/>
            <a:r>
              <a:rPr lang="cs-CZ"/>
              <a:t>pro organizaci dokumentů v systémech</a:t>
            </a:r>
          </a:p>
          <a:p>
            <a:pPr eaLnBrk="1" hangingPunct="1"/>
            <a:r>
              <a:rPr lang="cs-CZ"/>
              <a:t>dotazovací jazyky</a:t>
            </a:r>
          </a:p>
          <a:p>
            <a:pPr lvl="1" eaLnBrk="1" hangingPunct="1"/>
            <a:r>
              <a:rPr lang="cs-CZ"/>
              <a:t>pro zadání dotazu ve vyhledávacích  systémech</a:t>
            </a:r>
          </a:p>
          <a:p>
            <a:pPr eaLnBrk="1" hangingPunct="1"/>
            <a:endParaRPr lang="cs-CZ"/>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cs-CZ" sz="3200"/>
              <a:t>Vyhledání = informační průzkum</a:t>
            </a:r>
          </a:p>
        </p:txBody>
      </p:sp>
      <p:sp>
        <p:nvSpPr>
          <p:cNvPr id="50179" name="Rectangle 3"/>
          <p:cNvSpPr>
            <a:spLocks noGrp="1" noChangeArrowheads="1"/>
          </p:cNvSpPr>
          <p:nvPr>
            <p:ph type="body" idx="1"/>
          </p:nvPr>
        </p:nvSpPr>
        <p:spPr/>
        <p:txBody>
          <a:bodyPr/>
          <a:lstStyle/>
          <a:p>
            <a:pPr eaLnBrk="1" hangingPunct="1"/>
            <a:r>
              <a:rPr lang="cs-CZ"/>
              <a:t>zjištění (ne)existence již hotové rešerše</a:t>
            </a:r>
          </a:p>
          <a:p>
            <a:pPr eaLnBrk="1" hangingPunct="1"/>
            <a:r>
              <a:rPr lang="cs-CZ"/>
              <a:t>vyhledávání na vlastním pracovišti</a:t>
            </a:r>
          </a:p>
          <a:p>
            <a:pPr lvl="1" eaLnBrk="1" hangingPunct="1"/>
            <a:r>
              <a:rPr lang="cs-CZ"/>
              <a:t>vlastní zdroje a DB</a:t>
            </a:r>
          </a:p>
          <a:p>
            <a:pPr eaLnBrk="1" hangingPunct="1"/>
            <a:r>
              <a:rPr lang="cs-CZ"/>
              <a:t>rozšíření na jiné knihovny, zdroje,…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cs-CZ" sz="3200"/>
              <a:t>Negativní rešerše</a:t>
            </a:r>
          </a:p>
        </p:txBody>
      </p:sp>
      <p:sp>
        <p:nvSpPr>
          <p:cNvPr id="51203" name="Rectangle 3"/>
          <p:cNvSpPr>
            <a:spLocks noGrp="1" noChangeArrowheads="1"/>
          </p:cNvSpPr>
          <p:nvPr>
            <p:ph type="body" idx="1"/>
          </p:nvPr>
        </p:nvSpPr>
        <p:spPr/>
        <p:txBody>
          <a:bodyPr/>
          <a:lstStyle/>
          <a:p>
            <a:pPr eaLnBrk="1" hangingPunct="1"/>
            <a:r>
              <a:rPr lang="cs-CZ"/>
              <a:t>vyčerpáme všechny zdroje, ale…</a:t>
            </a:r>
          </a:p>
          <a:p>
            <a:pPr eaLnBrk="1" hangingPunct="1"/>
            <a:r>
              <a:rPr lang="cs-CZ"/>
              <a:t>…žádný záznam</a:t>
            </a:r>
          </a:p>
          <a:p>
            <a:pPr eaLnBrk="1" hangingPunct="1"/>
            <a:r>
              <a:rPr lang="cs-CZ"/>
              <a:t>info pro zadavatele</a:t>
            </a:r>
          </a:p>
          <a:p>
            <a:pPr lvl="1" eaLnBrk="1" hangingPunct="1"/>
            <a:r>
              <a:rPr lang="cs-CZ">
                <a:sym typeface="Wingdings" panose="05000000000000000000" pitchFamily="2" charset="2"/>
              </a:rPr>
              <a:t>o dané problematice nebylo nic publikováno</a:t>
            </a:r>
          </a:p>
          <a:p>
            <a:pPr lvl="1" eaLnBrk="1" hangingPunct="1"/>
            <a:r>
              <a:rPr lang="cs-CZ">
                <a:sym typeface="Wingdings" panose="05000000000000000000" pitchFamily="2" charset="2"/>
              </a:rPr>
              <a:t>špatně formulované téma</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cs-CZ" sz="3200"/>
              <a:t>Zpracování výsledků</a:t>
            </a:r>
          </a:p>
        </p:txBody>
      </p:sp>
      <p:sp>
        <p:nvSpPr>
          <p:cNvPr id="52227" name="Rectangle 3"/>
          <p:cNvSpPr>
            <a:spLocks noGrp="1" noChangeArrowheads="1"/>
          </p:cNvSpPr>
          <p:nvPr>
            <p:ph type="body" idx="1"/>
          </p:nvPr>
        </p:nvSpPr>
        <p:spPr/>
        <p:txBody>
          <a:bodyPr/>
          <a:lstStyle/>
          <a:p>
            <a:pPr eaLnBrk="1" hangingPunct="1"/>
            <a:r>
              <a:rPr lang="cs-CZ"/>
              <a:t>zpracování výstupu rešerše</a:t>
            </a:r>
          </a:p>
          <a:p>
            <a:pPr eaLnBrk="1" hangingPunct="1"/>
            <a:r>
              <a:rPr lang="cs-CZ"/>
              <a:t>dodržení formálních pravidel</a:t>
            </a:r>
          </a:p>
          <a:p>
            <a:pPr eaLnBrk="1" hangingPunct="1"/>
            <a:r>
              <a:rPr lang="cs-CZ"/>
              <a:t>důležité vyhodnocení rešerše zadavatelem!!!</a:t>
            </a:r>
          </a:p>
          <a:p>
            <a:pPr lvl="1" eaLnBrk="1" hangingPunct="1"/>
            <a:r>
              <a:rPr lang="cs-CZ"/>
              <a:t>relevance</a:t>
            </a:r>
          </a:p>
          <a:p>
            <a:pPr lvl="1" eaLnBrk="1" hangingPunct="1"/>
            <a:r>
              <a:rPr lang="cs-CZ"/>
              <a:t>pertinence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cs-CZ" sz="3200"/>
              <a:t>Předpoklady práce rešeršéra</a:t>
            </a:r>
          </a:p>
        </p:txBody>
      </p:sp>
      <p:sp>
        <p:nvSpPr>
          <p:cNvPr id="53251" name="Rectangle 3"/>
          <p:cNvSpPr>
            <a:spLocks noGrp="1" noChangeArrowheads="1"/>
          </p:cNvSpPr>
          <p:nvPr>
            <p:ph type="body" idx="1"/>
          </p:nvPr>
        </p:nvSpPr>
        <p:spPr/>
        <p:txBody>
          <a:bodyPr/>
          <a:lstStyle/>
          <a:p>
            <a:pPr eaLnBrk="1" hangingPunct="1"/>
            <a:r>
              <a:rPr lang="cs-CZ"/>
              <a:t>znalost informačních pramenů </a:t>
            </a:r>
          </a:p>
          <a:p>
            <a:pPr eaLnBrk="1" hangingPunct="1"/>
            <a:r>
              <a:rPr lang="cs-CZ"/>
              <a:t>znalost sekundárních informačních pramenů </a:t>
            </a:r>
          </a:p>
          <a:p>
            <a:pPr eaLnBrk="1" hangingPunct="1"/>
            <a:r>
              <a:rPr lang="cs-CZ"/>
              <a:t>znalost práce s moderními informačními technologiemi </a:t>
            </a:r>
          </a:p>
          <a:p>
            <a:pPr eaLnBrk="1" hangingPunct="1"/>
            <a:r>
              <a:rPr lang="cs-CZ"/>
              <a:t>znalost rešeršních technik </a:t>
            </a:r>
          </a:p>
          <a:p>
            <a:pPr eaLnBrk="1" hangingPunct="1"/>
            <a:r>
              <a:rPr lang="cs-CZ"/>
              <a:t>znalost jazyků </a:t>
            </a:r>
          </a:p>
          <a:p>
            <a:pPr eaLnBrk="1" hangingPunct="1"/>
            <a:r>
              <a:rPr lang="cs-CZ"/>
              <a:t>pedagogické předpoklady </a:t>
            </a:r>
          </a:p>
          <a:p>
            <a:pPr eaLnBrk="1" hangingPunct="1"/>
            <a:endParaRPr lang="cs-CZ"/>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cs-CZ" sz="3200"/>
              <a:t>Literatura</a:t>
            </a:r>
          </a:p>
        </p:txBody>
      </p:sp>
      <p:sp>
        <p:nvSpPr>
          <p:cNvPr id="54275" name="Rectangle 3"/>
          <p:cNvSpPr>
            <a:spLocks noGrp="1" noChangeArrowheads="1"/>
          </p:cNvSpPr>
          <p:nvPr>
            <p:ph type="body" idx="1"/>
          </p:nvPr>
        </p:nvSpPr>
        <p:spPr/>
        <p:txBody>
          <a:bodyPr/>
          <a:lstStyle/>
          <a:p>
            <a:pPr eaLnBrk="1" hangingPunct="1"/>
            <a:r>
              <a:rPr lang="cs-CZ"/>
              <a:t>více info o rešerších v prezentaci Miluše Mírkové „</a:t>
            </a:r>
            <a:r>
              <a:rPr lang="cs-CZ">
                <a:hlinkClick r:id="rId2"/>
              </a:rPr>
              <a:t>Rešerše</a:t>
            </a:r>
            <a:r>
              <a:rPr lang="cs-CZ"/>
              <a:t>“ nebo na stránkách </a:t>
            </a:r>
            <a:r>
              <a:rPr lang="cs-CZ">
                <a:hlinkClick r:id="rId3"/>
              </a:rPr>
              <a:t>Infogram.cz</a:t>
            </a:r>
            <a:endParaRPr lang="cs-CZ"/>
          </a:p>
          <a:p>
            <a:pPr eaLnBrk="1" hangingPunct="1"/>
            <a:r>
              <a:rPr lang="cs-CZ"/>
              <a:t>vyhledávání R. Papík (např. </a:t>
            </a:r>
            <a:r>
              <a:rPr lang="cs-CZ">
                <a:hlinkClick r:id="rId4"/>
              </a:rPr>
              <a:t>Vyhledávání informací I.  Umění či věda?</a:t>
            </a:r>
            <a:r>
              <a:rPr lang="cs-CZ"/>
              <a: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Rectangle 3"/>
          <p:cNvSpPr>
            <a:spLocks noGrp="1" noChangeArrowheads="1"/>
          </p:cNvSpPr>
          <p:nvPr>
            <p:ph type="body" sz="half" idx="4294967295"/>
          </p:nvPr>
        </p:nvSpPr>
        <p:spPr>
          <a:xfrm>
            <a:off x="2276475" y="4005263"/>
            <a:ext cx="6399213" cy="719137"/>
          </a:xfrm>
        </p:spPr>
        <p:txBody>
          <a:bodyPr/>
          <a:lstStyle/>
          <a:p>
            <a:pPr algn="ctr" eaLnBrk="1" hangingPunct="1">
              <a:buFontTx/>
              <a:buNone/>
            </a:pPr>
            <a:r>
              <a:rPr lang="cs-CZ" b="1"/>
              <a:t>Děkuji Vám za pozornost</a:t>
            </a:r>
            <a:endParaRPr lang="en-US" b="1"/>
          </a:p>
        </p:txBody>
      </p:sp>
      <p:pic>
        <p:nvPicPr>
          <p:cNvPr id="77828" name="Picture 8" descr="billboard"/>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a:stretch>
            <a:fillRect/>
          </a:stretch>
        </p:blipFill>
        <p:spPr>
          <a:xfrm>
            <a:off x="4303713" y="1773238"/>
            <a:ext cx="2284412" cy="2047875"/>
          </a:xfrm>
          <a:noFill/>
        </p:spPr>
      </p:pic>
      <p:sp>
        <p:nvSpPr>
          <p:cNvPr id="77829" name="Text Box 4"/>
          <p:cNvSpPr txBox="1">
            <a:spLocks noChangeArrowheads="1"/>
          </p:cNvSpPr>
          <p:nvPr/>
        </p:nvSpPr>
        <p:spPr bwMode="auto">
          <a:xfrm>
            <a:off x="4859338" y="5661025"/>
            <a:ext cx="3960812"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cs-CZ" sz="2000" b="1" dirty="0">
                <a:latin typeface="Verdana" panose="020B0604030504040204" pitchFamily="34" charset="0"/>
              </a:rPr>
              <a:t>Martin Krčál</a:t>
            </a:r>
          </a:p>
          <a:p>
            <a:pPr algn="r" eaLnBrk="1" hangingPunct="1"/>
            <a:r>
              <a:rPr lang="cs-CZ" sz="2000" b="1" dirty="0">
                <a:latin typeface="Verdana" panose="020B0604030504040204" pitchFamily="34" charset="0"/>
              </a:rPr>
              <a:t>krcal@phil.muni.cz</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pPr marL="0" indent="0" algn="ctr">
              <a:buNone/>
            </a:pPr>
            <a:r>
              <a:rPr lang="cs-CZ" sz="8000" b="1" dirty="0"/>
              <a:t>Jak poznat </a:t>
            </a:r>
            <a:r>
              <a:rPr lang="cs-CZ" sz="8000" b="1" dirty="0">
                <a:solidFill>
                  <a:srgbClr val="008000"/>
                </a:solidFill>
              </a:rPr>
              <a:t>kvalitní</a:t>
            </a:r>
            <a:r>
              <a:rPr lang="cs-CZ" sz="8000" b="1" dirty="0"/>
              <a:t> informace?</a:t>
            </a:r>
          </a:p>
        </p:txBody>
      </p:sp>
    </p:spTree>
    <p:extLst>
      <p:ext uri="{BB962C8B-B14F-4D97-AF65-F5344CB8AC3E}">
        <p14:creationId xmlns:p14="http://schemas.microsoft.com/office/powerpoint/2010/main" val="2195055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900113" y="188913"/>
            <a:ext cx="7777162" cy="720725"/>
          </a:xfrm>
        </p:spPr>
        <p:txBody>
          <a:bodyPr/>
          <a:lstStyle/>
          <a:p>
            <a:r>
              <a:rPr lang="cs-CZ" sz="3200" dirty="0"/>
              <a:t>Booleovské vyhledávání</a:t>
            </a:r>
          </a:p>
        </p:txBody>
      </p:sp>
      <p:sp>
        <p:nvSpPr>
          <p:cNvPr id="26627" name="Rectangle 3"/>
          <p:cNvSpPr>
            <a:spLocks noGrp="1" noChangeArrowheads="1"/>
          </p:cNvSpPr>
          <p:nvPr>
            <p:ph type="body" idx="1"/>
          </p:nvPr>
        </p:nvSpPr>
        <p:spPr>
          <a:xfrm>
            <a:off x="785813" y="1285875"/>
            <a:ext cx="8358187" cy="5256213"/>
          </a:xfrm>
        </p:spPr>
        <p:txBody>
          <a:bodyPr/>
          <a:lstStyle/>
          <a:p>
            <a:r>
              <a:rPr lang="cs-CZ" dirty="0"/>
              <a:t>operátor </a:t>
            </a:r>
            <a:r>
              <a:rPr lang="cs-CZ" b="1" dirty="0"/>
              <a:t>AND</a:t>
            </a:r>
            <a:r>
              <a:rPr lang="cs-CZ" sz="2800" dirty="0"/>
              <a:t> – průnik, logický součin</a:t>
            </a:r>
          </a:p>
          <a:p>
            <a:r>
              <a:rPr lang="cs-CZ" dirty="0"/>
              <a:t>operátor </a:t>
            </a:r>
            <a:r>
              <a:rPr lang="cs-CZ" b="1" dirty="0"/>
              <a:t>OR</a:t>
            </a:r>
            <a:r>
              <a:rPr lang="cs-CZ" sz="2800" dirty="0"/>
              <a:t> – sjednocení, logický součet</a:t>
            </a:r>
            <a:endParaRPr lang="cs-CZ" dirty="0"/>
          </a:p>
          <a:p>
            <a:r>
              <a:rPr lang="cs-CZ" dirty="0"/>
              <a:t>operátor </a:t>
            </a:r>
            <a:r>
              <a:rPr lang="cs-CZ" b="1" dirty="0"/>
              <a:t>NOT</a:t>
            </a:r>
            <a:r>
              <a:rPr lang="cs-CZ" sz="2800" dirty="0"/>
              <a:t> - logická negace</a:t>
            </a:r>
            <a:endParaRPr lang="cs-CZ" b="1" dirty="0"/>
          </a:p>
          <a:p>
            <a:pPr lvl="1" eaLnBrk="1" hangingPunct="1">
              <a:buFont typeface="Wingdings" panose="05000000000000000000" pitchFamily="2" charset="2"/>
              <a:buNone/>
            </a:pPr>
            <a:endParaRPr lang="cs-CZ" sz="2800" dirty="0"/>
          </a:p>
        </p:txBody>
      </p:sp>
      <p:pic>
        <p:nvPicPr>
          <p:cNvPr id="5" name="Picture 4" descr="n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8942" y="5013176"/>
            <a:ext cx="3377257" cy="151543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32312" y="5085184"/>
            <a:ext cx="3236538" cy="146131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an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97138" y="3541038"/>
            <a:ext cx="3323134" cy="1472138"/>
          </a:xfrm>
          <a:prstGeom prst="rect">
            <a:avLst/>
          </a:prstGeom>
          <a:noFill/>
          <a:extLst>
            <a:ext uri="{909E8E84-426E-40DD-AFC4-6F175D3DCCD1}">
              <a14:hiddenFill xmlns:a14="http://schemas.microsoft.com/office/drawing/2010/main">
                <a:solidFill>
                  <a:srgbClr val="FFFFFF"/>
                </a:solidFill>
              </a14:hiddenFill>
            </a:ext>
          </a:extLst>
        </p:spPr>
      </p:pic>
      <p:sp>
        <p:nvSpPr>
          <p:cNvPr id="2" name="TextovéPole 1"/>
          <p:cNvSpPr txBox="1"/>
          <p:nvPr/>
        </p:nvSpPr>
        <p:spPr>
          <a:xfrm>
            <a:off x="1979712" y="4092441"/>
            <a:ext cx="3168352" cy="369332"/>
          </a:xfrm>
          <a:prstGeom prst="rect">
            <a:avLst/>
          </a:prstGeom>
          <a:noFill/>
        </p:spPr>
        <p:txBody>
          <a:bodyPr wrap="square" rtlCol="0">
            <a:spAutoFit/>
          </a:bodyPr>
          <a:lstStyle/>
          <a:p>
            <a:r>
              <a:rPr lang="cs-CZ" dirty="0"/>
              <a:t>(zužuje počet výsledků)</a:t>
            </a:r>
          </a:p>
        </p:txBody>
      </p:sp>
    </p:spTree>
    <p:extLst>
      <p:ext uri="{BB962C8B-B14F-4D97-AF65-F5344CB8AC3E}">
        <p14:creationId xmlns:p14="http://schemas.microsoft.com/office/powerpoint/2010/main" val="1633179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Jak fungují? - přiřaďte</a:t>
            </a:r>
          </a:p>
        </p:txBody>
      </p:sp>
      <p:pic>
        <p:nvPicPr>
          <p:cNvPr id="4" name="Picture 6" descr="an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1334863"/>
            <a:ext cx="3323134" cy="14721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5" descr="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7437" y="3119815"/>
            <a:ext cx="3236538" cy="146131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no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27437" y="4865892"/>
            <a:ext cx="3377257" cy="1515436"/>
          </a:xfrm>
          <a:prstGeom prst="rect">
            <a:avLst/>
          </a:prstGeom>
          <a:noFill/>
          <a:extLst>
            <a:ext uri="{909E8E84-426E-40DD-AFC4-6F175D3DCCD1}">
              <a14:hiddenFill xmlns:a14="http://schemas.microsoft.com/office/drawing/2010/main">
                <a:solidFill>
                  <a:srgbClr val="FFFFFF"/>
                </a:solidFill>
              </a14:hiddenFill>
            </a:ext>
          </a:extLst>
        </p:spPr>
      </p:pic>
      <p:sp>
        <p:nvSpPr>
          <p:cNvPr id="7" name="TextovéPole 6"/>
          <p:cNvSpPr txBox="1"/>
          <p:nvPr/>
        </p:nvSpPr>
        <p:spPr>
          <a:xfrm>
            <a:off x="5580112" y="2622335"/>
            <a:ext cx="3456384" cy="400110"/>
          </a:xfrm>
          <a:prstGeom prst="rect">
            <a:avLst/>
          </a:prstGeom>
          <a:noFill/>
        </p:spPr>
        <p:txBody>
          <a:bodyPr wrap="square" rtlCol="0">
            <a:spAutoFit/>
          </a:bodyPr>
          <a:lstStyle/>
          <a:p>
            <a:r>
              <a:rPr lang="cs-CZ" sz="2000" dirty="0"/>
              <a:t>rozšiřuje počet záznamů</a:t>
            </a:r>
          </a:p>
        </p:txBody>
      </p:sp>
      <p:sp>
        <p:nvSpPr>
          <p:cNvPr id="8" name="TextovéPole 7"/>
          <p:cNvSpPr txBox="1"/>
          <p:nvPr/>
        </p:nvSpPr>
        <p:spPr>
          <a:xfrm>
            <a:off x="5598405" y="4581128"/>
            <a:ext cx="3456384" cy="400110"/>
          </a:xfrm>
          <a:prstGeom prst="rect">
            <a:avLst/>
          </a:prstGeom>
          <a:noFill/>
        </p:spPr>
        <p:txBody>
          <a:bodyPr wrap="square" rtlCol="0">
            <a:spAutoFit/>
          </a:bodyPr>
          <a:lstStyle/>
          <a:p>
            <a:r>
              <a:rPr lang="cs-CZ" sz="2000" dirty="0"/>
              <a:t>snižuje počet záznamů</a:t>
            </a:r>
          </a:p>
        </p:txBody>
      </p:sp>
    </p:spTree>
    <p:extLst>
      <p:ext uri="{BB962C8B-B14F-4D97-AF65-F5344CB8AC3E}">
        <p14:creationId xmlns:p14="http://schemas.microsoft.com/office/powerpoint/2010/main" val="215826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Další operátory</a:t>
            </a:r>
          </a:p>
        </p:txBody>
      </p:sp>
      <p:sp>
        <p:nvSpPr>
          <p:cNvPr id="3" name="Zástupný symbol pro obsah 2"/>
          <p:cNvSpPr>
            <a:spLocks noGrp="1"/>
          </p:cNvSpPr>
          <p:nvPr>
            <p:ph idx="1"/>
          </p:nvPr>
        </p:nvSpPr>
        <p:spPr/>
        <p:txBody>
          <a:bodyPr/>
          <a:lstStyle/>
          <a:p>
            <a:r>
              <a:rPr lang="cs-CZ" dirty="0" err="1"/>
              <a:t>proximitní</a:t>
            </a:r>
            <a:r>
              <a:rPr lang="cs-CZ" dirty="0"/>
              <a:t> operátory</a:t>
            </a:r>
          </a:p>
          <a:p>
            <a:pPr lvl="1"/>
            <a:r>
              <a:rPr lang="cs-CZ" sz="2200" dirty="0" err="1"/>
              <a:t>near</a:t>
            </a:r>
            <a:r>
              <a:rPr lang="cs-CZ" sz="2200" dirty="0"/>
              <a:t>, n/4</a:t>
            </a:r>
            <a:endParaRPr lang="cs-CZ" dirty="0"/>
          </a:p>
          <a:p>
            <a:r>
              <a:rPr lang="cs-CZ" dirty="0"/>
              <a:t>krácení termínů (</a:t>
            </a:r>
            <a:r>
              <a:rPr lang="cs-CZ" dirty="0" err="1"/>
              <a:t>truncation</a:t>
            </a:r>
            <a:r>
              <a:rPr lang="cs-CZ" dirty="0"/>
              <a:t>) </a:t>
            </a:r>
            <a:r>
              <a:rPr lang="en-US" dirty="0"/>
              <a:t>*</a:t>
            </a:r>
            <a:endParaRPr lang="cs-CZ" dirty="0"/>
          </a:p>
          <a:p>
            <a:pPr lvl="1"/>
            <a:r>
              <a:rPr lang="en-US" dirty="0" err="1"/>
              <a:t>educat</a:t>
            </a:r>
            <a:r>
              <a:rPr lang="en-US" dirty="0"/>
              <a:t>* </a:t>
            </a:r>
            <a:r>
              <a:rPr lang="cs-CZ" dirty="0"/>
              <a:t>najde </a:t>
            </a:r>
            <a:r>
              <a:rPr lang="en-US" dirty="0"/>
              <a:t>educator, educated, education</a:t>
            </a:r>
            <a:endParaRPr lang="cs-CZ" dirty="0"/>
          </a:p>
          <a:p>
            <a:r>
              <a:rPr lang="cs-CZ" dirty="0"/>
              <a:t>zástupné znaky (</a:t>
            </a:r>
            <a:r>
              <a:rPr lang="cs-CZ" dirty="0" err="1"/>
              <a:t>wild</a:t>
            </a:r>
            <a:r>
              <a:rPr lang="cs-CZ" dirty="0"/>
              <a:t> </a:t>
            </a:r>
            <a:r>
              <a:rPr lang="cs-CZ" dirty="0" err="1"/>
              <a:t>cards</a:t>
            </a:r>
            <a:r>
              <a:rPr lang="cs-CZ" dirty="0"/>
              <a:t>) ?</a:t>
            </a:r>
          </a:p>
          <a:p>
            <a:pPr lvl="1"/>
            <a:r>
              <a:rPr lang="en-US" dirty="0" err="1"/>
              <a:t>educat</a:t>
            </a:r>
            <a:r>
              <a:rPr lang="en-US" dirty="0"/>
              <a:t>?? </a:t>
            </a:r>
            <a:r>
              <a:rPr lang="cs-CZ" dirty="0"/>
              <a:t>najde </a:t>
            </a:r>
            <a:r>
              <a:rPr lang="en-US" dirty="0"/>
              <a:t>educator</a:t>
            </a:r>
            <a:r>
              <a:rPr lang="cs-CZ" dirty="0"/>
              <a:t>,</a:t>
            </a:r>
            <a:r>
              <a:rPr lang="en-US" dirty="0"/>
              <a:t> educated</a:t>
            </a:r>
            <a:r>
              <a:rPr lang="cs-CZ" dirty="0"/>
              <a:t>, nenajde</a:t>
            </a:r>
            <a:r>
              <a:rPr lang="en-US" dirty="0"/>
              <a:t> education</a:t>
            </a:r>
            <a:endParaRPr lang="cs-CZ" dirty="0"/>
          </a:p>
          <a:p>
            <a:r>
              <a:rPr lang="cs-CZ" dirty="0"/>
              <a:t>fráze</a:t>
            </a:r>
          </a:p>
          <a:p>
            <a:pPr lvl="1"/>
            <a:r>
              <a:rPr lang="cs-CZ" sz="2200" dirty="0"/>
              <a:t>„</a:t>
            </a:r>
            <a:r>
              <a:rPr lang="cs-CZ" sz="2200" dirty="0" err="1"/>
              <a:t>modern</a:t>
            </a:r>
            <a:r>
              <a:rPr lang="cs-CZ" sz="2200" dirty="0"/>
              <a:t> technology“</a:t>
            </a:r>
          </a:p>
        </p:txBody>
      </p:sp>
    </p:spTree>
    <p:extLst>
      <p:ext uri="{BB962C8B-B14F-4D97-AF65-F5344CB8AC3E}">
        <p14:creationId xmlns:p14="http://schemas.microsoft.com/office/powerpoint/2010/main" val="992362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042988" y="1052736"/>
            <a:ext cx="7777162" cy="5616352"/>
          </a:xfrm>
        </p:spPr>
        <p:txBody>
          <a:bodyPr/>
          <a:lstStyle/>
          <a:p>
            <a:pPr marL="0" indent="0" algn="ctr">
              <a:buNone/>
            </a:pPr>
            <a:r>
              <a:rPr lang="cs-CZ" sz="6600" b="1" dirty="0"/>
              <a:t>Jaké jsou</a:t>
            </a:r>
            <a:br>
              <a:rPr lang="cs-CZ" sz="6600" b="1" dirty="0"/>
            </a:br>
            <a:r>
              <a:rPr lang="cs-CZ" sz="6600" b="1" dirty="0">
                <a:solidFill>
                  <a:srgbClr val="008000"/>
                </a:solidFill>
              </a:rPr>
              <a:t>trendy</a:t>
            </a:r>
            <a:r>
              <a:rPr lang="cs-CZ" sz="6600" b="1" dirty="0"/>
              <a:t> </a:t>
            </a:r>
            <a:br>
              <a:rPr lang="cs-CZ" sz="6600" b="1" dirty="0"/>
            </a:br>
            <a:r>
              <a:rPr lang="cs-CZ" sz="6600" b="1" dirty="0"/>
              <a:t>ve vyhledávání</a:t>
            </a:r>
            <a:br>
              <a:rPr lang="cs-CZ" sz="6600" b="1" dirty="0"/>
            </a:br>
            <a:r>
              <a:rPr lang="cs-CZ" sz="6600" b="1" dirty="0"/>
              <a:t>??????????</a:t>
            </a:r>
          </a:p>
        </p:txBody>
      </p:sp>
    </p:spTree>
    <p:extLst>
      <p:ext uri="{BB962C8B-B14F-4D97-AF65-F5344CB8AC3E}">
        <p14:creationId xmlns:p14="http://schemas.microsoft.com/office/powerpoint/2010/main" val="27524738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Trendy ve vyhledávání</a:t>
            </a:r>
          </a:p>
        </p:txBody>
      </p:sp>
      <p:sp>
        <p:nvSpPr>
          <p:cNvPr id="3" name="Zástupný symbol pro obsah 2"/>
          <p:cNvSpPr>
            <a:spLocks noGrp="1"/>
          </p:cNvSpPr>
          <p:nvPr>
            <p:ph idx="1"/>
          </p:nvPr>
        </p:nvSpPr>
        <p:spPr/>
        <p:txBody>
          <a:bodyPr/>
          <a:lstStyle/>
          <a:p>
            <a:r>
              <a:rPr lang="cs-CZ" dirty="0"/>
              <a:t>„Google </a:t>
            </a:r>
            <a:r>
              <a:rPr lang="cs-CZ" dirty="0" err="1"/>
              <a:t>like</a:t>
            </a:r>
            <a:r>
              <a:rPr lang="cs-CZ" dirty="0"/>
              <a:t>“</a:t>
            </a:r>
          </a:p>
          <a:p>
            <a:r>
              <a:rPr lang="cs-CZ" dirty="0"/>
              <a:t>fasetové vyhledávání</a:t>
            </a:r>
          </a:p>
          <a:p>
            <a:pPr lvl="1"/>
            <a:r>
              <a:rPr lang="cs-CZ" dirty="0"/>
              <a:t>filtry</a:t>
            </a:r>
          </a:p>
          <a:p>
            <a:r>
              <a:rPr lang="cs-CZ" dirty="0"/>
              <a:t>grafické zobrazování</a:t>
            </a:r>
          </a:p>
          <a:p>
            <a:pPr lvl="1"/>
            <a:r>
              <a:rPr lang="cs-CZ" dirty="0"/>
              <a:t>mapy, vztahy, grafické znázornění výsledků,…</a:t>
            </a:r>
          </a:p>
          <a:p>
            <a:r>
              <a:rPr lang="cs-CZ" dirty="0"/>
              <a:t>sémantické vyhledávání</a:t>
            </a:r>
          </a:p>
          <a:p>
            <a:pPr lvl="1"/>
            <a:r>
              <a:rPr lang="cs-CZ" dirty="0"/>
              <a:t>využití přirozeného jazyka</a:t>
            </a:r>
          </a:p>
        </p:txBody>
      </p:sp>
    </p:spTree>
    <p:extLst>
      <p:ext uri="{BB962C8B-B14F-4D97-AF65-F5344CB8AC3E}">
        <p14:creationId xmlns:p14="http://schemas.microsoft.com/office/powerpoint/2010/main" val="13115600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d8d23ddfa196ed8e4a883df827c7bdc478973c80"/>
</p:tagLst>
</file>

<file path=ppt/theme/theme1.xml><?xml version="1.0" encoding="utf-8"?>
<a:theme xmlns:a="http://schemas.openxmlformats.org/drawingml/2006/main" name="template">
  <a:themeElements>
    <a:clrScheme name="template 13">
      <a:dk1>
        <a:srgbClr val="111111"/>
      </a:dk1>
      <a:lt1>
        <a:srgbClr val="FFFFFF"/>
      </a:lt1>
      <a:dk2>
        <a:srgbClr val="000000"/>
      </a:dk2>
      <a:lt2>
        <a:srgbClr val="990000"/>
      </a:lt2>
      <a:accent1>
        <a:srgbClr val="FF5050"/>
      </a:accent1>
      <a:accent2>
        <a:srgbClr val="CC0000"/>
      </a:accent2>
      <a:accent3>
        <a:srgbClr val="FFFFFF"/>
      </a:accent3>
      <a:accent4>
        <a:srgbClr val="0D0D0D"/>
      </a:accent4>
      <a:accent5>
        <a:srgbClr val="FFB3B3"/>
      </a:accent5>
      <a:accent6>
        <a:srgbClr val="B90000"/>
      </a:accent6>
      <a:hlink>
        <a:srgbClr val="006600"/>
      </a:hlink>
      <a:folHlink>
        <a:srgbClr val="969696"/>
      </a:folHlink>
    </a:clrScheme>
    <a:fontScheme name="template">
      <a:majorFont>
        <a:latin typeface="Tahoma"/>
        <a:ea typeface=""/>
        <a:cs typeface=""/>
      </a:majorFont>
      <a:minorFont>
        <a:latin typeface="Verdan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mplate 1">
        <a:dk1>
          <a:srgbClr val="111111"/>
        </a:dk1>
        <a:lt1>
          <a:srgbClr val="FFFFFF"/>
        </a:lt1>
        <a:dk2>
          <a:srgbClr val="000000"/>
        </a:dk2>
        <a:lt2>
          <a:srgbClr val="800000"/>
        </a:lt2>
        <a:accent1>
          <a:srgbClr val="CC0000"/>
        </a:accent1>
        <a:accent2>
          <a:srgbClr val="FFFF99"/>
        </a:accent2>
        <a:accent3>
          <a:srgbClr val="FFFFFF"/>
        </a:accent3>
        <a:accent4>
          <a:srgbClr val="0D0D0D"/>
        </a:accent4>
        <a:accent5>
          <a:srgbClr val="E2AAAA"/>
        </a:accent5>
        <a:accent6>
          <a:srgbClr val="E7E78A"/>
        </a:accent6>
        <a:hlink>
          <a:srgbClr val="B2B2B2"/>
        </a:hlink>
        <a:folHlink>
          <a:srgbClr val="EAEAEA"/>
        </a:folHlink>
      </a:clrScheme>
      <a:clrMap bg1="lt1" tx1="dk1" bg2="lt2" tx2="dk2" accent1="accent1" accent2="accent2" accent3="accent3" accent4="accent4" accent5="accent5" accent6="accent6" hlink="hlink" folHlink="folHlink"/>
    </a:extraClrScheme>
    <a:extraClrScheme>
      <a:clrScheme name="template 2">
        <a:dk1>
          <a:srgbClr val="111111"/>
        </a:dk1>
        <a:lt1>
          <a:srgbClr val="FFFFFF"/>
        </a:lt1>
        <a:dk2>
          <a:srgbClr val="000000"/>
        </a:dk2>
        <a:lt2>
          <a:srgbClr val="990000"/>
        </a:lt2>
        <a:accent1>
          <a:srgbClr val="FF5050"/>
        </a:accent1>
        <a:accent2>
          <a:srgbClr val="CC0000"/>
        </a:accent2>
        <a:accent3>
          <a:srgbClr val="FFFFFF"/>
        </a:accent3>
        <a:accent4>
          <a:srgbClr val="0D0D0D"/>
        </a:accent4>
        <a:accent5>
          <a:srgbClr val="FFB3B3"/>
        </a:accent5>
        <a:accent6>
          <a:srgbClr val="B90000"/>
        </a:accent6>
        <a:hlink>
          <a:srgbClr val="FF0000"/>
        </a:hlink>
        <a:folHlink>
          <a:srgbClr val="EAEAEA"/>
        </a:folHlink>
      </a:clrScheme>
      <a:clrMap bg1="lt1" tx1="dk1" bg2="lt2" tx2="dk2" accent1="accent1" accent2="accent2" accent3="accent3" accent4="accent4" accent5="accent5" accent6="accent6" hlink="hlink" folHlink="folHlink"/>
    </a:extraClrScheme>
    <a:extraClrScheme>
      <a:clrScheme name="template 3">
        <a:dk1>
          <a:srgbClr val="4D4D4D"/>
        </a:dk1>
        <a:lt1>
          <a:srgbClr val="FFFFFF"/>
        </a:lt1>
        <a:dk2>
          <a:srgbClr val="000000"/>
        </a:dk2>
        <a:lt2>
          <a:srgbClr val="990000"/>
        </a:lt2>
        <a:accent1>
          <a:srgbClr val="FF5050"/>
        </a:accent1>
        <a:accent2>
          <a:srgbClr val="CC0000"/>
        </a:accent2>
        <a:accent3>
          <a:srgbClr val="FFFFFF"/>
        </a:accent3>
        <a:accent4>
          <a:srgbClr val="404040"/>
        </a:accent4>
        <a:accent5>
          <a:srgbClr val="FFB3B3"/>
        </a:accent5>
        <a:accent6>
          <a:srgbClr val="B90000"/>
        </a:accent6>
        <a:hlink>
          <a:srgbClr val="FF0000"/>
        </a:hlink>
        <a:folHlink>
          <a:srgbClr val="EAEAEA"/>
        </a:folHlink>
      </a:clrScheme>
      <a:clrMap bg1="lt1" tx1="dk1" bg2="lt2" tx2="dk2" accent1="accent1" accent2="accent2" accent3="accent3" accent4="accent4" accent5="accent5" accent6="accent6" hlink="hlink" folHlink="folHlink"/>
    </a:extraClrScheme>
    <a:extraClrScheme>
      <a:clrScheme name="template 4">
        <a:dk1>
          <a:srgbClr val="111111"/>
        </a:dk1>
        <a:lt1>
          <a:srgbClr val="FFFFFF"/>
        </a:lt1>
        <a:dk2>
          <a:srgbClr val="000000"/>
        </a:dk2>
        <a:lt2>
          <a:srgbClr val="600000"/>
        </a:lt2>
        <a:accent1>
          <a:srgbClr val="B40000"/>
        </a:accent1>
        <a:accent2>
          <a:srgbClr val="CC0000"/>
        </a:accent2>
        <a:accent3>
          <a:srgbClr val="FFFFFF"/>
        </a:accent3>
        <a:accent4>
          <a:srgbClr val="0D0D0D"/>
        </a:accent4>
        <a:accent5>
          <a:srgbClr val="D6AAAA"/>
        </a:accent5>
        <a:accent6>
          <a:srgbClr val="B90000"/>
        </a:accent6>
        <a:hlink>
          <a:srgbClr val="821900"/>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4D4D4D"/>
        </a:dk1>
        <a:lt1>
          <a:srgbClr val="FFFFFF"/>
        </a:lt1>
        <a:dk2>
          <a:srgbClr val="000000"/>
        </a:dk2>
        <a:lt2>
          <a:srgbClr val="800000"/>
        </a:lt2>
        <a:accent1>
          <a:srgbClr val="FF5050"/>
        </a:accent1>
        <a:accent2>
          <a:srgbClr val="CC0000"/>
        </a:accent2>
        <a:accent3>
          <a:srgbClr val="FFFFFF"/>
        </a:accent3>
        <a:accent4>
          <a:srgbClr val="404040"/>
        </a:accent4>
        <a:accent5>
          <a:srgbClr val="FFB3B3"/>
        </a:accent5>
        <a:accent6>
          <a:srgbClr val="B90000"/>
        </a:accent6>
        <a:hlink>
          <a:srgbClr val="FF0000"/>
        </a:hlink>
        <a:folHlink>
          <a:srgbClr val="EAEAEA"/>
        </a:folHlink>
      </a:clrScheme>
      <a:clrMap bg1="lt1" tx1="dk1" bg2="lt2" tx2="dk2" accent1="accent1" accent2="accent2" accent3="accent3" accent4="accent4" accent5="accent5" accent6="accent6" hlink="hlink" folHlink="folHlink"/>
    </a:extraClrScheme>
    <a:extraClrScheme>
      <a:clrScheme name="template 6">
        <a:dk1>
          <a:srgbClr val="4D4D4D"/>
        </a:dk1>
        <a:lt1>
          <a:srgbClr val="FFFFFF"/>
        </a:lt1>
        <a:dk2>
          <a:srgbClr val="000000"/>
        </a:dk2>
        <a:lt2>
          <a:srgbClr val="6C0501"/>
        </a:lt2>
        <a:accent1>
          <a:srgbClr val="7F0B02"/>
        </a:accent1>
        <a:accent2>
          <a:srgbClr val="B3250F"/>
        </a:accent2>
        <a:accent3>
          <a:srgbClr val="FFFFFF"/>
        </a:accent3>
        <a:accent4>
          <a:srgbClr val="404040"/>
        </a:accent4>
        <a:accent5>
          <a:srgbClr val="C0AAAA"/>
        </a:accent5>
        <a:accent6>
          <a:srgbClr val="A2200C"/>
        </a:accent6>
        <a:hlink>
          <a:srgbClr val="D93819"/>
        </a:hlink>
        <a:folHlink>
          <a:srgbClr val="EAEAEA"/>
        </a:folHlink>
      </a:clrScheme>
      <a:clrMap bg1="lt1" tx1="dk1" bg2="lt2" tx2="dk2" accent1="accent1" accent2="accent2" accent3="accent3" accent4="accent4" accent5="accent5" accent6="accent6" hlink="hlink" folHlink="folHlink"/>
    </a:extraClrScheme>
    <a:extraClrScheme>
      <a:clrScheme name="template 7">
        <a:dk1>
          <a:srgbClr val="4D4D4D"/>
        </a:dk1>
        <a:lt1>
          <a:srgbClr val="FFFFFF"/>
        </a:lt1>
        <a:dk2>
          <a:srgbClr val="000000"/>
        </a:dk2>
        <a:lt2>
          <a:srgbClr val="850B02"/>
        </a:lt2>
        <a:accent1>
          <a:srgbClr val="E1401E"/>
        </a:accent1>
        <a:accent2>
          <a:srgbClr val="A0A0A0"/>
        </a:accent2>
        <a:accent3>
          <a:srgbClr val="FFFFFF"/>
        </a:accent3>
        <a:accent4>
          <a:srgbClr val="404040"/>
        </a:accent4>
        <a:accent5>
          <a:srgbClr val="EEAFAB"/>
        </a:accent5>
        <a:accent6>
          <a:srgbClr val="919191"/>
        </a:accent6>
        <a:hlink>
          <a:srgbClr val="D61F00"/>
        </a:hlink>
        <a:folHlink>
          <a:srgbClr val="EAEAEA"/>
        </a:folHlink>
      </a:clrScheme>
      <a:clrMap bg1="lt1" tx1="dk1" bg2="lt2" tx2="dk2" accent1="accent1" accent2="accent2" accent3="accent3" accent4="accent4" accent5="accent5" accent6="accent6" hlink="hlink" folHlink="folHlink"/>
    </a:extraClrScheme>
    <a:extraClrScheme>
      <a:clrScheme name="template 8">
        <a:dk1>
          <a:srgbClr val="4D4D4D"/>
        </a:dk1>
        <a:lt1>
          <a:srgbClr val="FFFFFF"/>
        </a:lt1>
        <a:dk2>
          <a:srgbClr val="000000"/>
        </a:dk2>
        <a:lt2>
          <a:srgbClr val="7C0901"/>
        </a:lt2>
        <a:accent1>
          <a:srgbClr val="DD3A1A"/>
        </a:accent1>
        <a:accent2>
          <a:srgbClr val="3C3C3C"/>
        </a:accent2>
        <a:accent3>
          <a:srgbClr val="FFFFFF"/>
        </a:accent3>
        <a:accent4>
          <a:srgbClr val="404040"/>
        </a:accent4>
        <a:accent5>
          <a:srgbClr val="EBAEAB"/>
        </a:accent5>
        <a:accent6>
          <a:srgbClr val="353535"/>
        </a:accent6>
        <a:hlink>
          <a:srgbClr val="A2230E"/>
        </a:hlink>
        <a:folHlink>
          <a:srgbClr val="EAEAEA"/>
        </a:folHlink>
      </a:clrScheme>
      <a:clrMap bg1="lt1" tx1="dk1" bg2="lt2" tx2="dk2" accent1="accent1" accent2="accent2" accent3="accent3" accent4="accent4" accent5="accent5" accent6="accent6" hlink="hlink" folHlink="folHlink"/>
    </a:extraClrScheme>
    <a:extraClrScheme>
      <a:clrScheme name="template 9">
        <a:dk1>
          <a:srgbClr val="4D4D4D"/>
        </a:dk1>
        <a:lt1>
          <a:srgbClr val="FFFFFF"/>
        </a:lt1>
        <a:dk2>
          <a:srgbClr val="000000"/>
        </a:dk2>
        <a:lt2>
          <a:srgbClr val="640702"/>
        </a:lt2>
        <a:accent1>
          <a:srgbClr val="931409"/>
        </a:accent1>
        <a:accent2>
          <a:srgbClr val="CF2A12"/>
        </a:accent2>
        <a:accent3>
          <a:srgbClr val="FFFFFF"/>
        </a:accent3>
        <a:accent4>
          <a:srgbClr val="404040"/>
        </a:accent4>
        <a:accent5>
          <a:srgbClr val="C8AAAA"/>
        </a:accent5>
        <a:accent6>
          <a:srgbClr val="BB250F"/>
        </a:accent6>
        <a:hlink>
          <a:srgbClr val="010101"/>
        </a:hlink>
        <a:folHlink>
          <a:srgbClr val="EAEAEA"/>
        </a:folHlink>
      </a:clrScheme>
      <a:clrMap bg1="lt1" tx1="dk1" bg2="lt2" tx2="dk2" accent1="accent1" accent2="accent2" accent3="accent3" accent4="accent4" accent5="accent5" accent6="accent6" hlink="hlink" folHlink="folHlink"/>
    </a:extraClrScheme>
    <a:extraClrScheme>
      <a:clrScheme name="template 10">
        <a:dk1>
          <a:srgbClr val="111111"/>
        </a:dk1>
        <a:lt1>
          <a:srgbClr val="FFFFFF"/>
        </a:lt1>
        <a:dk2>
          <a:srgbClr val="000000"/>
        </a:dk2>
        <a:lt2>
          <a:srgbClr val="990000"/>
        </a:lt2>
        <a:accent1>
          <a:srgbClr val="FF5050"/>
        </a:accent1>
        <a:accent2>
          <a:srgbClr val="CC0000"/>
        </a:accent2>
        <a:accent3>
          <a:srgbClr val="FFFFFF"/>
        </a:accent3>
        <a:accent4>
          <a:srgbClr val="0D0D0D"/>
        </a:accent4>
        <a:accent5>
          <a:srgbClr val="FFB3B3"/>
        </a:accent5>
        <a:accent6>
          <a:srgbClr val="B90000"/>
        </a:accent6>
        <a:hlink>
          <a:srgbClr val="FFCC99"/>
        </a:hlink>
        <a:folHlink>
          <a:srgbClr val="EAEAEA"/>
        </a:folHlink>
      </a:clrScheme>
      <a:clrMap bg1="lt1" tx1="dk1" bg2="lt2" tx2="dk2" accent1="accent1" accent2="accent2" accent3="accent3" accent4="accent4" accent5="accent5" accent6="accent6" hlink="hlink" folHlink="folHlink"/>
    </a:extraClrScheme>
    <a:extraClrScheme>
      <a:clrScheme name="template 11">
        <a:dk1>
          <a:srgbClr val="111111"/>
        </a:dk1>
        <a:lt1>
          <a:srgbClr val="FFFFFF"/>
        </a:lt1>
        <a:dk2>
          <a:srgbClr val="000000"/>
        </a:dk2>
        <a:lt2>
          <a:srgbClr val="990000"/>
        </a:lt2>
        <a:accent1>
          <a:srgbClr val="FF5050"/>
        </a:accent1>
        <a:accent2>
          <a:srgbClr val="CC0000"/>
        </a:accent2>
        <a:accent3>
          <a:srgbClr val="FFFFFF"/>
        </a:accent3>
        <a:accent4>
          <a:srgbClr val="0D0D0D"/>
        </a:accent4>
        <a:accent5>
          <a:srgbClr val="FFB3B3"/>
        </a:accent5>
        <a:accent6>
          <a:srgbClr val="B90000"/>
        </a:accent6>
        <a:hlink>
          <a:srgbClr val="FFDCB9"/>
        </a:hlink>
        <a:folHlink>
          <a:srgbClr val="EAEAEA"/>
        </a:folHlink>
      </a:clrScheme>
      <a:clrMap bg1="lt1" tx1="dk1" bg2="lt2" tx2="dk2" accent1="accent1" accent2="accent2" accent3="accent3" accent4="accent4" accent5="accent5" accent6="accent6" hlink="hlink" folHlink="folHlink"/>
    </a:extraClrScheme>
    <a:extraClrScheme>
      <a:clrScheme name="template 12">
        <a:dk1>
          <a:srgbClr val="111111"/>
        </a:dk1>
        <a:lt1>
          <a:srgbClr val="FFFFFF"/>
        </a:lt1>
        <a:dk2>
          <a:srgbClr val="000000"/>
        </a:dk2>
        <a:lt2>
          <a:srgbClr val="990000"/>
        </a:lt2>
        <a:accent1>
          <a:srgbClr val="FF5050"/>
        </a:accent1>
        <a:accent2>
          <a:srgbClr val="CC0000"/>
        </a:accent2>
        <a:accent3>
          <a:srgbClr val="FFFFFF"/>
        </a:accent3>
        <a:accent4>
          <a:srgbClr val="0D0D0D"/>
        </a:accent4>
        <a:accent5>
          <a:srgbClr val="FFB3B3"/>
        </a:accent5>
        <a:accent6>
          <a:srgbClr val="B90000"/>
        </a:accent6>
        <a:hlink>
          <a:srgbClr val="008E2C"/>
        </a:hlink>
        <a:folHlink>
          <a:srgbClr val="969696"/>
        </a:folHlink>
      </a:clrScheme>
      <a:clrMap bg1="lt1" tx1="dk1" bg2="lt2" tx2="dk2" accent1="accent1" accent2="accent2" accent3="accent3" accent4="accent4" accent5="accent5" accent6="accent6" hlink="hlink" folHlink="folHlink"/>
    </a:extraClrScheme>
    <a:extraClrScheme>
      <a:clrScheme name="template 13">
        <a:dk1>
          <a:srgbClr val="111111"/>
        </a:dk1>
        <a:lt1>
          <a:srgbClr val="FFFFFF"/>
        </a:lt1>
        <a:dk2>
          <a:srgbClr val="000000"/>
        </a:dk2>
        <a:lt2>
          <a:srgbClr val="990000"/>
        </a:lt2>
        <a:accent1>
          <a:srgbClr val="FF5050"/>
        </a:accent1>
        <a:accent2>
          <a:srgbClr val="CC0000"/>
        </a:accent2>
        <a:accent3>
          <a:srgbClr val="FFFFFF"/>
        </a:accent3>
        <a:accent4>
          <a:srgbClr val="0D0D0D"/>
        </a:accent4>
        <a:accent5>
          <a:srgbClr val="FFB3B3"/>
        </a:accent5>
        <a:accent6>
          <a:srgbClr val="B90000"/>
        </a:accent6>
        <a:hlink>
          <a:srgbClr val="006600"/>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3477</TotalTime>
  <Words>925</Words>
  <Application>Microsoft Office PowerPoint</Application>
  <PresentationFormat>Předvádění na obrazovce (4:3)</PresentationFormat>
  <Paragraphs>223</Paragraphs>
  <Slides>37</Slides>
  <Notes>3</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37</vt:i4>
      </vt:variant>
    </vt:vector>
  </HeadingPairs>
  <TitlesOfParts>
    <vt:vector size="42" baseType="lpstr">
      <vt:lpstr>Arial</vt:lpstr>
      <vt:lpstr>Tahoma</vt:lpstr>
      <vt:lpstr>Verdana</vt:lpstr>
      <vt:lpstr>Wingdings</vt:lpstr>
      <vt:lpstr>template</vt:lpstr>
      <vt:lpstr>Elektronické informační zdroje (VIKBA25)</vt:lpstr>
      <vt:lpstr>Příprava vyhledávání</vt:lpstr>
      <vt:lpstr>Internet vs. deep web</vt:lpstr>
      <vt:lpstr>Prezentace aplikace PowerPoint</vt:lpstr>
      <vt:lpstr>Booleovské vyhledávání</vt:lpstr>
      <vt:lpstr>Jak fungují? - přiřaďte</vt:lpstr>
      <vt:lpstr>Další operátory</vt:lpstr>
      <vt:lpstr>Prezentace aplikace PowerPoint</vt:lpstr>
      <vt:lpstr>Trendy ve vyhledávání</vt:lpstr>
      <vt:lpstr>Úkol</vt:lpstr>
      <vt:lpstr>Rešerše</vt:lpstr>
      <vt:lpstr>Co je rešerše?</vt:lpstr>
      <vt:lpstr>Co je rešerše?</vt:lpstr>
      <vt:lpstr>Dělení rešerše dle úplnosti</vt:lpstr>
      <vt:lpstr>Dělení rešerše dle druhů dokumentů</vt:lpstr>
      <vt:lpstr>Dělení rešerše dle času</vt:lpstr>
      <vt:lpstr>Dělení rešerší dle způsobu zpracování</vt:lpstr>
      <vt:lpstr>Struktura rešerše</vt:lpstr>
      <vt:lpstr>Titulní list</vt:lpstr>
      <vt:lpstr>Titulní list</vt:lpstr>
      <vt:lpstr>Analytický list</vt:lpstr>
      <vt:lpstr>Analytický list</vt:lpstr>
      <vt:lpstr>Základní část</vt:lpstr>
      <vt:lpstr>Metodika rešeršní činnosti</vt:lpstr>
      <vt:lpstr>Příprava rešerše</vt:lpstr>
      <vt:lpstr>Volba rešeršní strategie</vt:lpstr>
      <vt:lpstr>Volba rešeršní strategie</vt:lpstr>
      <vt:lpstr>Volba rešeršní strategie</vt:lpstr>
      <vt:lpstr>Příprava rešerše</vt:lpstr>
      <vt:lpstr>Druhy infopramenů pro rešerše</vt:lpstr>
      <vt:lpstr>Použité jazyky v procesu vyhledávání</vt:lpstr>
      <vt:lpstr>Vyhledání = informační průzkum</vt:lpstr>
      <vt:lpstr>Negativní rešerše</vt:lpstr>
      <vt:lpstr>Zpracování výsledků</vt:lpstr>
      <vt:lpstr>Předpoklady práce rešeršéra</vt:lpstr>
      <vt:lpstr>Literatura</vt:lpstr>
      <vt:lpstr>Prezentace aplikace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Martin Krčál</dc:creator>
  <cp:lastModifiedBy>Martin Krčál</cp:lastModifiedBy>
  <cp:revision>235</cp:revision>
  <dcterms:created xsi:type="dcterms:W3CDTF">2008-06-02T21:04:14Z</dcterms:created>
  <dcterms:modified xsi:type="dcterms:W3CDTF">2017-12-01T09:29:20Z</dcterms:modified>
</cp:coreProperties>
</file>