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7" r:id="rId3"/>
    <p:sldId id="288" r:id="rId4"/>
    <p:sldId id="292" r:id="rId5"/>
    <p:sldId id="293" r:id="rId6"/>
    <p:sldId id="296" r:id="rId7"/>
    <p:sldId id="294" r:id="rId8"/>
    <p:sldId id="295" r:id="rId9"/>
    <p:sldId id="297" r:id="rId10"/>
    <p:sldId id="298" r:id="rId11"/>
    <p:sldId id="291" r:id="rId12"/>
    <p:sldId id="27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0" autoAdjust="0"/>
    <p:restoredTop sz="94660"/>
  </p:normalViewPr>
  <p:slideViewPr>
    <p:cSldViewPr snapToGrid="0">
      <p:cViewPr varScale="1">
        <p:scale>
          <a:sx n="73" d="100"/>
          <a:sy n="73" d="100"/>
        </p:scale>
        <p:origin x="2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6" y="2565408"/>
            <a:ext cx="7518400" cy="2663825"/>
          </a:xfrm>
        </p:spPr>
        <p:txBody>
          <a:bodyPr tIns="0" bIns="0" anchor="ctr"/>
          <a:lstStyle>
            <a:lvl1pPr>
              <a:defRPr sz="18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675">
                <a:solidFill>
                  <a:srgbClr val="969696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675">
                <a:solidFill>
                  <a:srgbClr val="969696"/>
                </a:solidFill>
              </a:defRPr>
            </a:lvl1pPr>
          </a:lstStyle>
          <a:p>
            <a:fld id="{CA1B2DFA-BB88-41AC-A77C-514047252C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664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1B2DFA-BB88-41AC-A77C-514047252C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28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95" y="1125542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94" y="1125542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1B2DFA-BB88-41AC-A77C-514047252C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428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521B15B-6DEE-4415-9017-564273113B63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B2DFA-BB88-41AC-A77C-514047252C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559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94" y="2017714"/>
            <a:ext cx="8082321" cy="4531579"/>
          </a:xfrm>
        </p:spPr>
        <p:txBody>
          <a:bodyPr>
            <a:normAutofit/>
          </a:bodyPr>
          <a:lstStyle>
            <a:lvl1pPr marL="192876" indent="-192876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800"/>
            </a:lvl1pPr>
            <a:lvl2pPr marL="417899" indent="-160731">
              <a:buClr>
                <a:srgbClr val="00287D"/>
              </a:buClr>
              <a:buFont typeface="Wingdings" panose="05000000000000000000" pitchFamily="2" charset="2"/>
              <a:buChar char="§"/>
              <a:defRPr sz="2400"/>
            </a:lvl2pPr>
            <a:lvl3pPr marL="800087" indent="-285750">
              <a:buFont typeface="Arial" panose="020B0604020202020204" pitchFamily="34" charset="0"/>
              <a:buChar char="•"/>
              <a:defRPr sz="1600"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2273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5" y="4406909"/>
            <a:ext cx="8091487" cy="1362075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95" y="2906713"/>
            <a:ext cx="8091487" cy="1500187"/>
          </a:xfrm>
        </p:spPr>
        <p:txBody>
          <a:bodyPr anchor="b"/>
          <a:lstStyle>
            <a:lvl1pPr marL="0" indent="0">
              <a:buNone/>
              <a:defRPr sz="1125"/>
            </a:lvl1pPr>
            <a:lvl2pPr marL="257169" indent="0">
              <a:buNone/>
              <a:defRPr sz="1013"/>
            </a:lvl2pPr>
            <a:lvl3pPr marL="514337" indent="0">
              <a:buNone/>
              <a:defRPr sz="900"/>
            </a:lvl3pPr>
            <a:lvl4pPr marL="771506" indent="0">
              <a:buNone/>
              <a:defRPr sz="788"/>
            </a:lvl4pPr>
            <a:lvl5pPr marL="1028675" indent="0">
              <a:buNone/>
              <a:defRPr sz="788"/>
            </a:lvl5pPr>
            <a:lvl6pPr marL="1285843" indent="0">
              <a:buNone/>
              <a:defRPr sz="788"/>
            </a:lvl6pPr>
            <a:lvl7pPr marL="1543011" indent="0">
              <a:buNone/>
              <a:defRPr sz="788"/>
            </a:lvl7pPr>
            <a:lvl8pPr marL="1800180" indent="0">
              <a:buNone/>
              <a:defRPr sz="788"/>
            </a:lvl8pPr>
            <a:lvl9pPr marL="2057349" indent="0">
              <a:buNone/>
              <a:defRPr sz="788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1B2DFA-BB88-41AC-A77C-514047252C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133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90" y="2019310"/>
            <a:ext cx="3876944" cy="4110567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10"/>
            <a:ext cx="3876944" cy="4110567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1B2DFA-BB88-41AC-A77C-514047252C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354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5" y="1134541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70" y="2019309"/>
            <a:ext cx="3878657" cy="639763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9" indent="0">
              <a:buNone/>
              <a:defRPr sz="1125" b="1"/>
            </a:lvl2pPr>
            <a:lvl3pPr marL="514337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5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1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9" y="2915737"/>
            <a:ext cx="3874282" cy="3210435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25" y="2019309"/>
            <a:ext cx="3877957" cy="639763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9" indent="0">
              <a:buNone/>
              <a:defRPr sz="1125" b="1"/>
            </a:lvl2pPr>
            <a:lvl3pPr marL="514337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5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1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9" y="2938743"/>
            <a:ext cx="3878113" cy="3191133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1B2DFA-BB88-41AC-A77C-514047252C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287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1B2DFA-BB88-41AC-A77C-514047252CF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94" y="2019300"/>
            <a:ext cx="8091487" cy="4106864"/>
          </a:xfrm>
        </p:spPr>
        <p:txBody>
          <a:bodyPr/>
          <a:lstStyle>
            <a:lvl1pPr marL="0" indent="0">
              <a:buNone/>
              <a:defRPr sz="788"/>
            </a:lvl1pPr>
            <a:lvl2pPr marL="257169" indent="0">
              <a:buNone/>
              <a:defRPr sz="675"/>
            </a:lvl2pPr>
            <a:lvl3pPr marL="514337" indent="0">
              <a:buNone/>
              <a:defRPr sz="563"/>
            </a:lvl3pPr>
            <a:lvl4pPr marL="771506" indent="0">
              <a:buNone/>
              <a:defRPr sz="506"/>
            </a:lvl4pPr>
            <a:lvl5pPr marL="1028675" indent="0">
              <a:buNone/>
              <a:defRPr sz="506"/>
            </a:lvl5pPr>
            <a:lvl6pPr marL="1285843" indent="0">
              <a:buNone/>
              <a:defRPr sz="506"/>
            </a:lvl6pPr>
            <a:lvl7pPr marL="1543011" indent="0">
              <a:buNone/>
              <a:defRPr sz="506"/>
            </a:lvl7pPr>
            <a:lvl8pPr marL="1800180" indent="0">
              <a:buNone/>
              <a:defRPr sz="506"/>
            </a:lvl8pPr>
            <a:lvl9pPr marL="2057349" indent="0">
              <a:buNone/>
              <a:defRPr sz="506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772365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1B2DFA-BB88-41AC-A77C-514047252C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6695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4" y="1134544"/>
            <a:ext cx="8091487" cy="643465"/>
          </a:xfrm>
        </p:spPr>
        <p:txBody>
          <a:bodyPr/>
          <a:lstStyle>
            <a:lvl1pPr algn="l">
              <a:defRPr sz="1125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7" y="2019300"/>
            <a:ext cx="5026025" cy="4106864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788"/>
            </a:lvl1pPr>
            <a:lvl2pPr marL="257169" indent="0">
              <a:buNone/>
              <a:defRPr sz="675"/>
            </a:lvl2pPr>
            <a:lvl3pPr marL="514337" indent="0">
              <a:buNone/>
              <a:defRPr sz="563"/>
            </a:lvl3pPr>
            <a:lvl4pPr marL="771506" indent="0">
              <a:buNone/>
              <a:defRPr sz="506"/>
            </a:lvl4pPr>
            <a:lvl5pPr marL="1028675" indent="0">
              <a:buNone/>
              <a:defRPr sz="506"/>
            </a:lvl5pPr>
            <a:lvl6pPr marL="1285843" indent="0">
              <a:buNone/>
              <a:defRPr sz="506"/>
            </a:lvl6pPr>
            <a:lvl7pPr marL="1543011" indent="0">
              <a:buNone/>
              <a:defRPr sz="506"/>
            </a:lvl7pPr>
            <a:lvl8pPr marL="1800180" indent="0">
              <a:buNone/>
              <a:defRPr sz="506"/>
            </a:lvl8pPr>
            <a:lvl9pPr marL="2057349" indent="0">
              <a:buNone/>
              <a:defRPr sz="506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1B2DFA-BB88-41AC-A77C-514047252C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269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16"/>
            <a:ext cx="5486400" cy="566739"/>
          </a:xfrm>
        </p:spPr>
        <p:txBody>
          <a:bodyPr/>
          <a:lstStyle>
            <a:lvl1pPr algn="l">
              <a:defRPr sz="1125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4"/>
            <a:ext cx="5486400" cy="3874540"/>
          </a:xfrm>
        </p:spPr>
        <p:txBody>
          <a:bodyPr/>
          <a:lstStyle>
            <a:lvl1pPr marL="0" indent="0">
              <a:buNone/>
              <a:defRPr sz="1800"/>
            </a:lvl1pPr>
            <a:lvl2pPr marL="257169" indent="0">
              <a:buNone/>
              <a:defRPr sz="1575"/>
            </a:lvl2pPr>
            <a:lvl3pPr marL="514337" indent="0">
              <a:buNone/>
              <a:defRPr sz="1350"/>
            </a:lvl3pPr>
            <a:lvl4pPr marL="771506" indent="0">
              <a:buNone/>
              <a:defRPr sz="1125"/>
            </a:lvl4pPr>
            <a:lvl5pPr marL="1028675" indent="0">
              <a:buNone/>
              <a:defRPr sz="1125"/>
            </a:lvl5pPr>
            <a:lvl6pPr marL="1285843" indent="0">
              <a:buNone/>
              <a:defRPr sz="1125"/>
            </a:lvl6pPr>
            <a:lvl7pPr marL="1543011" indent="0">
              <a:buNone/>
              <a:defRPr sz="1125"/>
            </a:lvl7pPr>
            <a:lvl8pPr marL="1800180" indent="0">
              <a:buNone/>
              <a:defRPr sz="1125"/>
            </a:lvl8pPr>
            <a:lvl9pPr marL="2057349" indent="0">
              <a:buNone/>
              <a:defRPr sz="1125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55"/>
            <a:ext cx="5486400" cy="475621"/>
          </a:xfrm>
        </p:spPr>
        <p:txBody>
          <a:bodyPr/>
          <a:lstStyle>
            <a:lvl1pPr marL="0" indent="0">
              <a:buNone/>
              <a:defRPr sz="788"/>
            </a:lvl1pPr>
            <a:lvl2pPr marL="257169" indent="0">
              <a:buNone/>
              <a:defRPr sz="675"/>
            </a:lvl2pPr>
            <a:lvl3pPr marL="514337" indent="0">
              <a:buNone/>
              <a:defRPr sz="563"/>
            </a:lvl3pPr>
            <a:lvl4pPr marL="771506" indent="0">
              <a:buNone/>
              <a:defRPr sz="506"/>
            </a:lvl4pPr>
            <a:lvl5pPr marL="1028675" indent="0">
              <a:buNone/>
              <a:defRPr sz="506"/>
            </a:lvl5pPr>
            <a:lvl6pPr marL="1285843" indent="0">
              <a:buNone/>
              <a:defRPr sz="506"/>
            </a:lvl6pPr>
            <a:lvl7pPr marL="1543011" indent="0">
              <a:buNone/>
              <a:defRPr sz="506"/>
            </a:lvl7pPr>
            <a:lvl8pPr marL="1800180" indent="0">
              <a:buNone/>
              <a:defRPr sz="506"/>
            </a:lvl8pPr>
            <a:lvl9pPr marL="2057349" indent="0">
              <a:buNone/>
              <a:defRPr sz="506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1B2DFA-BB88-41AC-A77C-514047252C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062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94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94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675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675">
                <a:solidFill>
                  <a:srgbClr val="969696"/>
                </a:solidFill>
                <a:latin typeface="+mj-lt"/>
              </a:defRPr>
            </a:lvl1pPr>
          </a:lstStyle>
          <a:p>
            <a:fld id="{CA1B2DFA-BB88-41AC-A77C-514047252C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111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135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35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35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35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350" b="1">
          <a:solidFill>
            <a:srgbClr val="00287D"/>
          </a:solidFill>
          <a:latin typeface="Tahoma" pitchFamily="34" charset="0"/>
        </a:defRPr>
      </a:lvl5pPr>
      <a:lvl6pPr marL="257169" algn="l" rtl="0" eaLnBrk="1" fontAlgn="base" hangingPunct="1">
        <a:spcBef>
          <a:spcPct val="0"/>
        </a:spcBef>
        <a:spcAft>
          <a:spcPct val="0"/>
        </a:spcAft>
        <a:defRPr sz="1350" b="1">
          <a:solidFill>
            <a:srgbClr val="00287D"/>
          </a:solidFill>
          <a:latin typeface="Tahoma" pitchFamily="34" charset="0"/>
        </a:defRPr>
      </a:lvl6pPr>
      <a:lvl7pPr marL="514337" algn="l" rtl="0" eaLnBrk="1" fontAlgn="base" hangingPunct="1">
        <a:spcBef>
          <a:spcPct val="0"/>
        </a:spcBef>
        <a:spcAft>
          <a:spcPct val="0"/>
        </a:spcAft>
        <a:defRPr sz="1350" b="1">
          <a:solidFill>
            <a:srgbClr val="00287D"/>
          </a:solidFill>
          <a:latin typeface="Tahoma" pitchFamily="34" charset="0"/>
        </a:defRPr>
      </a:lvl7pPr>
      <a:lvl8pPr marL="771506" algn="l" rtl="0" eaLnBrk="1" fontAlgn="base" hangingPunct="1">
        <a:spcBef>
          <a:spcPct val="0"/>
        </a:spcBef>
        <a:spcAft>
          <a:spcPct val="0"/>
        </a:spcAft>
        <a:defRPr sz="1350" b="1">
          <a:solidFill>
            <a:srgbClr val="00287D"/>
          </a:solidFill>
          <a:latin typeface="Tahoma" pitchFamily="34" charset="0"/>
        </a:defRPr>
      </a:lvl8pPr>
      <a:lvl9pPr marL="1028675" algn="l" rtl="0" eaLnBrk="1" fontAlgn="base" hangingPunct="1">
        <a:spcBef>
          <a:spcPct val="0"/>
        </a:spcBef>
        <a:spcAft>
          <a:spcPct val="0"/>
        </a:spcAft>
        <a:defRPr sz="1350" b="1">
          <a:solidFill>
            <a:srgbClr val="00287D"/>
          </a:solidFill>
          <a:latin typeface="Tahoma" pitchFamily="34" charset="0"/>
        </a:defRPr>
      </a:lvl9pPr>
    </p:titleStyle>
    <p:bodyStyle>
      <a:lvl1pPr marL="192876" indent="-192876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1350">
          <a:solidFill>
            <a:schemeClr val="tx1"/>
          </a:solidFill>
          <a:latin typeface="+mn-lt"/>
          <a:ea typeface="+mn-ea"/>
          <a:cs typeface="+mn-cs"/>
        </a:defRPr>
      </a:lvl1pPr>
      <a:lvl2pPr marL="417899" indent="-160731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1350">
          <a:solidFill>
            <a:schemeClr val="tx1"/>
          </a:solidFill>
          <a:latin typeface="+mn-lt"/>
        </a:defRPr>
      </a:lvl2pPr>
      <a:lvl3pPr marL="642921" indent="-12858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1350">
          <a:solidFill>
            <a:schemeClr val="tx1"/>
          </a:solidFill>
          <a:latin typeface="+mn-lt"/>
        </a:defRPr>
      </a:lvl3pPr>
      <a:lvl4pPr marL="900090" indent="-128585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1125">
          <a:solidFill>
            <a:schemeClr val="tx1"/>
          </a:solidFill>
          <a:latin typeface="+mn-lt"/>
        </a:defRPr>
      </a:lvl4pPr>
      <a:lvl5pPr marL="1157259" indent="-12858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1414427" indent="-12858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1671596" indent="-12858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1928765" indent="-12858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2185933" indent="-12858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1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goo.gl/YK9Esb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goo.gl/YK9Esb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knihy.knihovna.cz/static/files/tablet-ve-skolni-praxi.pdf" TargetMode="External"/><Relationship Id="rId2" Type="http://schemas.openxmlformats.org/officeDocument/2006/relationships/hyperlink" Target="mailto:kovarova@phil.muni.cz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en.org/apps4edu/" TargetMode="External"/><Relationship Id="rId2" Type="http://schemas.openxmlformats.org/officeDocument/2006/relationships/hyperlink" Target="https://www.thinglink.com/scene/66464495690789683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ppolearning.com/" TargetMode="External"/><Relationship Id="rId4" Type="http://schemas.openxmlformats.org/officeDocument/2006/relationships/hyperlink" Target="https://www.eduappcenter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Oborové výukové </a:t>
            </a:r>
            <a:r>
              <a:rPr lang="cs-CZ" dirty="0"/>
              <a:t>aplikace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Pavla Kovářová</a:t>
            </a:r>
          </a:p>
          <a:p>
            <a:endParaRPr lang="cs-CZ" dirty="0" smtClean="0"/>
          </a:p>
          <a:p>
            <a:r>
              <a:rPr lang="cs-CZ" dirty="0" smtClean="0"/>
              <a:t>Laboratoř vzdělávacích technologií</a:t>
            </a:r>
          </a:p>
          <a:p>
            <a:r>
              <a:rPr lang="cs-CZ" dirty="0" smtClean="0"/>
              <a:t>Podzim 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054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Vyberte si předmět/obor/tematické zaměření</a:t>
            </a:r>
          </a:p>
          <a:p>
            <a:r>
              <a:rPr lang="cs-CZ" dirty="0" smtClean="0"/>
              <a:t>Vyzkoušejte 3 aplikace</a:t>
            </a:r>
          </a:p>
          <a:p>
            <a:r>
              <a:rPr lang="cs-CZ" dirty="0" smtClean="0"/>
              <a:t>Vytvořte stručnou anotaci dle vzoru na kurzy.knihovna.cz</a:t>
            </a:r>
          </a:p>
          <a:p>
            <a:r>
              <a:rPr lang="cs-CZ" dirty="0" smtClean="0"/>
              <a:t>Napište ji do sdíleného dokumentu - </a:t>
            </a:r>
            <a:r>
              <a:rPr lang="cs-CZ" dirty="0">
                <a:hlinkClick r:id="rId2"/>
              </a:rPr>
              <a:t>https://goo.gl/YK9Esb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9500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Zvolte si výukový cíl</a:t>
            </a:r>
          </a:p>
          <a:p>
            <a:r>
              <a:rPr lang="cs-CZ" dirty="0" smtClean="0"/>
              <a:t>Vyberte si aplikaci</a:t>
            </a:r>
          </a:p>
          <a:p>
            <a:pPr lvl="1"/>
            <a:r>
              <a:rPr lang="cs-CZ" dirty="0" smtClean="0"/>
              <a:t>Důvod výběru = cíl (ne rozšířenost)</a:t>
            </a:r>
          </a:p>
          <a:p>
            <a:pPr lvl="1"/>
            <a:r>
              <a:rPr lang="cs-CZ" dirty="0" smtClean="0"/>
              <a:t>Ne </a:t>
            </a:r>
            <a:r>
              <a:rPr lang="cs-CZ" dirty="0" err="1" smtClean="0"/>
              <a:t>nadoborové</a:t>
            </a:r>
            <a:r>
              <a:rPr lang="cs-CZ" dirty="0" smtClean="0"/>
              <a:t>, ale s hotovým obsahem</a:t>
            </a:r>
          </a:p>
          <a:p>
            <a:r>
              <a:rPr lang="cs-CZ" dirty="0" smtClean="0"/>
              <a:t>Zhodnoťte vaši aplikaci ve sdíleném dokumentu </a:t>
            </a:r>
            <a:r>
              <a:rPr lang="cs-CZ" dirty="0">
                <a:hlinkClick r:id="rId2"/>
              </a:rPr>
              <a:t>https://goo.gl/YK9Esb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Využijte popsané struktury</a:t>
            </a:r>
          </a:p>
          <a:p>
            <a:r>
              <a:rPr lang="cs-CZ" dirty="0" smtClean="0"/>
              <a:t>Aktuálně nejdůležitější kontext využití!</a:t>
            </a:r>
          </a:p>
        </p:txBody>
      </p:sp>
    </p:spTree>
    <p:extLst>
      <p:ext uri="{BB962C8B-B14F-4D97-AF65-F5344CB8AC3E}">
        <p14:creationId xmlns:p14="http://schemas.microsoft.com/office/powerpoint/2010/main" val="37503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kovarova@phil.muni.cz</a:t>
            </a:r>
            <a:endParaRPr lang="cs-CZ" dirty="0" smtClean="0"/>
          </a:p>
          <a:p>
            <a:r>
              <a:rPr lang="cs-CZ" dirty="0" smtClean="0"/>
              <a:t>Další tipy k tématu viz kniha </a:t>
            </a:r>
            <a:r>
              <a:rPr lang="cs-CZ" dirty="0" smtClean="0">
                <a:hlinkClick r:id="rId3"/>
              </a:rPr>
              <a:t>Tablet ve školní praxí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0749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budete postupovat pro využití aplikace?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Co s ní chci dělat? </a:t>
            </a:r>
            <a:r>
              <a:rPr lang="cs-CZ" dirty="0" err="1" smtClean="0">
                <a:hlinkClick r:id="rId2"/>
              </a:rPr>
              <a:t>Bloom</a:t>
            </a:r>
            <a:r>
              <a:rPr lang="cs-CZ" dirty="0" smtClean="0">
                <a:hlinkClick r:id="rId2"/>
              </a:rPr>
              <a:t>, SAMR</a:t>
            </a:r>
            <a:endParaRPr lang="cs-CZ" dirty="0" smtClean="0"/>
          </a:p>
          <a:p>
            <a:r>
              <a:rPr lang="cs-CZ" dirty="0" smtClean="0"/>
              <a:t>Jaká je vhodná aplikace? Nalezení aplikace</a:t>
            </a:r>
          </a:p>
          <a:p>
            <a:pPr lvl="1"/>
            <a:r>
              <a:rPr lang="cs-CZ" dirty="0"/>
              <a:t>Katalogy </a:t>
            </a:r>
            <a:r>
              <a:rPr lang="cs-CZ" dirty="0" smtClean="0"/>
              <a:t>vzdělávacích aplikací</a:t>
            </a:r>
            <a:r>
              <a:rPr lang="cs-CZ" dirty="0"/>
              <a:t>: </a:t>
            </a:r>
            <a:r>
              <a:rPr lang="cs-CZ" dirty="0" smtClean="0">
                <a:hlinkClick r:id="rId3"/>
              </a:rPr>
              <a:t>Apps4Edu</a:t>
            </a:r>
            <a:r>
              <a:rPr lang="cs-CZ" dirty="0"/>
              <a:t>, </a:t>
            </a:r>
            <a:r>
              <a:rPr lang="cs-CZ" dirty="0" err="1">
                <a:hlinkClick r:id="rId4"/>
              </a:rPr>
              <a:t>EduAppCenter</a:t>
            </a:r>
            <a:r>
              <a:rPr lang="cs-CZ" dirty="0"/>
              <a:t>, </a:t>
            </a:r>
            <a:r>
              <a:rPr lang="cs-CZ" dirty="0" err="1" smtClean="0">
                <a:hlinkClick r:id="rId5"/>
              </a:rPr>
              <a:t>AppoLearning</a:t>
            </a:r>
            <a:endParaRPr lang="cs-CZ" dirty="0" smtClean="0"/>
          </a:p>
          <a:p>
            <a:pPr lvl="1"/>
            <a:r>
              <a:rPr lang="cs-CZ" dirty="0" smtClean="0"/>
              <a:t>Téma</a:t>
            </a:r>
          </a:p>
          <a:p>
            <a:pPr lvl="1"/>
            <a:r>
              <a:rPr lang="cs-CZ" dirty="0" smtClean="0"/>
              <a:t>Stupeň, ročník, věk</a:t>
            </a:r>
          </a:p>
          <a:p>
            <a:pPr lvl="1"/>
            <a:r>
              <a:rPr lang="cs-CZ" dirty="0" smtClean="0"/>
              <a:t>Cena</a:t>
            </a:r>
          </a:p>
          <a:p>
            <a:pPr lvl="1"/>
            <a:r>
              <a:rPr lang="cs-CZ" dirty="0" smtClean="0"/>
              <a:t>Zařízení (OS)</a:t>
            </a:r>
            <a:endParaRPr lang="cs-CZ" dirty="0"/>
          </a:p>
          <a:p>
            <a:r>
              <a:rPr lang="cs-CZ" dirty="0" smtClean="0"/>
              <a:t>Hodnocení aplikace – odpovídá?</a:t>
            </a:r>
          </a:p>
          <a:p>
            <a:r>
              <a:rPr lang="cs-CZ" dirty="0" smtClean="0"/>
              <a:t>Plán výukové aktivity</a:t>
            </a:r>
          </a:p>
          <a:p>
            <a:r>
              <a:rPr lang="cs-CZ" dirty="0" smtClean="0"/>
              <a:t>Aplikace do výuky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347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hledáme tipy na aktivity?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Viz setkání „vyhledávání a hodnocení aplikací“</a:t>
            </a:r>
          </a:p>
          <a:p>
            <a:r>
              <a:rPr lang="cs-CZ" dirty="0" smtClean="0"/>
              <a:t>Např. kurzy.knihovna.cz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334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Jazyky (čeština, angličtina, němčina…)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Čtení a psaní (hl. výukové kartičky, obrázkové hry)</a:t>
            </a:r>
          </a:p>
          <a:p>
            <a:r>
              <a:rPr lang="cs-CZ" dirty="0" smtClean="0"/>
              <a:t>Slovníky a překladače: textové, obrazové, zvukové, výkladové</a:t>
            </a:r>
          </a:p>
          <a:p>
            <a:r>
              <a:rPr lang="cs-CZ" dirty="0" smtClean="0"/>
              <a:t>Hry s výukou slovíček, různá témata (např. u doktora, zvířata…) i formáty (skládání písmen, </a:t>
            </a:r>
            <a:r>
              <a:rPr lang="cs-CZ" dirty="0" err="1" smtClean="0"/>
              <a:t>fotokvízy</a:t>
            </a:r>
            <a:r>
              <a:rPr lang="cs-CZ" dirty="0" smtClean="0"/>
              <a:t>…)</a:t>
            </a:r>
          </a:p>
          <a:p>
            <a:r>
              <a:rPr lang="cs-CZ" dirty="0" err="1" smtClean="0"/>
              <a:t>Storytelling</a:t>
            </a:r>
            <a:r>
              <a:rPr lang="cs-CZ" dirty="0" smtClean="0"/>
              <a:t>, konverzace (</a:t>
            </a:r>
            <a:r>
              <a:rPr lang="cs-CZ" dirty="0" err="1" smtClean="0"/>
              <a:t>komix</a:t>
            </a:r>
            <a:r>
              <a:rPr lang="cs-CZ" dirty="0" smtClean="0"/>
              <a:t>)</a:t>
            </a:r>
          </a:p>
          <a:p>
            <a:r>
              <a:rPr lang="cs-CZ" dirty="0" smtClean="0"/>
              <a:t>Písničky a jejich texty</a:t>
            </a:r>
          </a:p>
          <a:p>
            <a:r>
              <a:rPr lang="cs-CZ" dirty="0" smtClean="0"/>
              <a:t>Procvičování gramatických jevů, např. nepravidelná slovesa, idiomy, shoda podmětu s přísudkem, určování slovních druhů</a:t>
            </a:r>
          </a:p>
          <a:p>
            <a:r>
              <a:rPr lang="cs-CZ" dirty="0" smtClean="0"/>
              <a:t>Přehled </a:t>
            </a:r>
            <a:r>
              <a:rPr lang="cs-CZ" dirty="0" err="1" smtClean="0"/>
              <a:t>litaretury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362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Společenské vědy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Prvouka</a:t>
            </a:r>
          </a:p>
          <a:p>
            <a:pPr lvl="1"/>
            <a:r>
              <a:rPr lang="cs-CZ" dirty="0" smtClean="0"/>
              <a:t>Zdravověda (lékař, lidské tělo, první pomoc, dopravní výchova…)</a:t>
            </a:r>
          </a:p>
          <a:p>
            <a:pPr lvl="1"/>
            <a:r>
              <a:rPr lang="cs-CZ" dirty="0" smtClean="0"/>
              <a:t>Člověk a jeho svět (hodiny, prostorová orientace, dopravní značky, společenské situace, představivost, logické myšlení, slovní zásoba…)</a:t>
            </a:r>
          </a:p>
          <a:p>
            <a:pPr lvl="1"/>
            <a:r>
              <a:rPr lang="cs-CZ" dirty="0" smtClean="0"/>
              <a:t>Člověk a příroda (zvířata a rostliny, ovoce a zelenina…)</a:t>
            </a:r>
          </a:p>
          <a:p>
            <a:r>
              <a:rPr lang="cs-CZ" dirty="0" smtClean="0"/>
              <a:t>Dějepis</a:t>
            </a:r>
          </a:p>
          <a:p>
            <a:pPr lvl="1"/>
            <a:r>
              <a:rPr lang="cs-CZ" dirty="0" smtClean="0"/>
              <a:t>Historické mapy (interaktivní)</a:t>
            </a:r>
          </a:p>
          <a:p>
            <a:pPr lvl="1"/>
            <a:r>
              <a:rPr lang="cs-CZ" dirty="0" smtClean="0"/>
              <a:t>Prohlídky památek (někdy konkrétní památka, jindy lokalita, např. Praha, Řím, starověký Egypt…)</a:t>
            </a:r>
          </a:p>
          <a:p>
            <a:pPr lvl="1"/>
            <a:r>
              <a:rPr lang="cs-CZ" dirty="0" smtClean="0"/>
              <a:t>Časové osy</a:t>
            </a:r>
          </a:p>
          <a:p>
            <a:r>
              <a:rPr lang="cs-CZ" dirty="0" smtClean="0"/>
              <a:t>Vlastivěda a zeměpis</a:t>
            </a:r>
          </a:p>
          <a:p>
            <a:pPr lvl="1"/>
            <a:r>
              <a:rPr lang="cs-CZ" dirty="0"/>
              <a:t>Ukázky, encyklopedie, testy a kvízy</a:t>
            </a:r>
          </a:p>
          <a:p>
            <a:pPr lvl="1"/>
            <a:r>
              <a:rPr lang="cs-CZ" dirty="0" smtClean="0"/>
              <a:t>Země, mapy (včetně slepých)</a:t>
            </a:r>
          </a:p>
          <a:p>
            <a:pPr lvl="1"/>
            <a:r>
              <a:rPr lang="cs-CZ" dirty="0" smtClean="0"/>
              <a:t>Průvodci (interaktivní)</a:t>
            </a:r>
          </a:p>
          <a:p>
            <a:pPr lvl="1"/>
            <a:r>
              <a:rPr lang="cs-CZ" dirty="0" smtClean="0"/>
              <a:t>Podnebí, pamětihodnosti… lokality</a:t>
            </a:r>
          </a:p>
          <a:p>
            <a:pPr lvl="1"/>
            <a:r>
              <a:rPr lang="cs-CZ" dirty="0" smtClean="0"/>
              <a:t>Koloběh vody v přírodě</a:t>
            </a:r>
          </a:p>
          <a:p>
            <a:pPr lvl="1"/>
            <a:r>
              <a:rPr lang="cs-CZ" dirty="0" smtClean="0"/>
              <a:t>Evropská unie</a:t>
            </a:r>
          </a:p>
        </p:txBody>
      </p:sp>
    </p:spTree>
    <p:extLst>
      <p:ext uri="{BB962C8B-B14F-4D97-AF65-F5344CB8AC3E}">
        <p14:creationId xmlns:p14="http://schemas.microsoft.com/office/powerpoint/2010/main" val="106874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Hudební výchova</a:t>
            </a:r>
          </a:p>
          <a:p>
            <a:pPr lvl="1"/>
            <a:r>
              <a:rPr lang="cs-CZ" dirty="0" smtClean="0"/>
              <a:t>Hudební skladatelé a díla</a:t>
            </a:r>
          </a:p>
          <a:p>
            <a:pPr lvl="1"/>
            <a:r>
              <a:rPr lang="cs-CZ" dirty="0" smtClean="0"/>
              <a:t>Simulace hudebních nástrojů</a:t>
            </a:r>
          </a:p>
          <a:p>
            <a:pPr lvl="1"/>
            <a:r>
              <a:rPr lang="cs-CZ" dirty="0" smtClean="0"/>
              <a:t>Zpěvníky (text, noty, zvuk)</a:t>
            </a:r>
          </a:p>
          <a:p>
            <a:r>
              <a:rPr lang="cs-CZ" dirty="0" smtClean="0"/>
              <a:t>Výtvarná výchova</a:t>
            </a:r>
          </a:p>
          <a:p>
            <a:pPr lvl="1"/>
            <a:r>
              <a:rPr lang="cs-CZ" dirty="0" smtClean="0"/>
              <a:t>Malířské kolekce</a:t>
            </a:r>
          </a:p>
          <a:p>
            <a:pPr lvl="1"/>
            <a:r>
              <a:rPr lang="cs-CZ" dirty="0" smtClean="0"/>
              <a:t>Muzejní sbírky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179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Přírodní vědy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Data, měření, čidla (např. osciloskop, kompas…)</a:t>
            </a:r>
          </a:p>
          <a:p>
            <a:r>
              <a:rPr lang="cs-CZ" dirty="0"/>
              <a:t>Simulace pokusů</a:t>
            </a:r>
          </a:p>
          <a:p>
            <a:r>
              <a:rPr lang="cs-CZ" dirty="0"/>
              <a:t>3D modely (např. sluneční </a:t>
            </a:r>
            <a:r>
              <a:rPr lang="cs-CZ" dirty="0" smtClean="0"/>
              <a:t>soustava, anatomie, živí tvorové pod mikroskopem)</a:t>
            </a:r>
            <a:endParaRPr lang="cs-CZ" dirty="0"/>
          </a:p>
          <a:p>
            <a:r>
              <a:rPr lang="cs-CZ" dirty="0" smtClean="0"/>
              <a:t>Převody jednotek</a:t>
            </a:r>
          </a:p>
          <a:p>
            <a:r>
              <a:rPr lang="cs-CZ" dirty="0" smtClean="0"/>
              <a:t>Tabulka prvků</a:t>
            </a:r>
          </a:p>
          <a:p>
            <a:r>
              <a:rPr lang="cs-CZ" dirty="0" smtClean="0"/>
              <a:t>Atlasy (rostlin, hub, ptáků…)</a:t>
            </a:r>
          </a:p>
          <a:p>
            <a:r>
              <a:rPr lang="cs-CZ" dirty="0" smtClean="0"/>
              <a:t>Kvízy (např. určování hmyzu)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538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Matematika, informatika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Matematika</a:t>
            </a:r>
          </a:p>
          <a:p>
            <a:pPr lvl="1"/>
            <a:r>
              <a:rPr lang="cs-CZ" dirty="0" smtClean="0"/>
              <a:t>Geometrie (tělesa, </a:t>
            </a:r>
            <a:r>
              <a:rPr lang="cs-CZ" dirty="0" err="1" smtClean="0"/>
              <a:t>tangram</a:t>
            </a:r>
            <a:r>
              <a:rPr lang="cs-CZ" dirty="0" smtClean="0"/>
              <a:t>, 3D modely) </a:t>
            </a:r>
          </a:p>
          <a:p>
            <a:pPr lvl="1"/>
            <a:r>
              <a:rPr lang="cs-CZ" dirty="0" smtClean="0"/>
              <a:t>Grafy</a:t>
            </a:r>
          </a:p>
          <a:p>
            <a:pPr lvl="1"/>
            <a:r>
              <a:rPr lang="cs-CZ" dirty="0" smtClean="0"/>
              <a:t>Hodiny</a:t>
            </a:r>
          </a:p>
          <a:p>
            <a:pPr lvl="1"/>
            <a:r>
              <a:rPr lang="cs-CZ" dirty="0" smtClean="0"/>
              <a:t>Příklady – počítání (sčítání, zlomky, rovnice…)</a:t>
            </a:r>
          </a:p>
          <a:p>
            <a:pPr lvl="1"/>
            <a:r>
              <a:rPr lang="cs-CZ" dirty="0" smtClean="0"/>
              <a:t>Matematické hry, např. </a:t>
            </a:r>
            <a:r>
              <a:rPr lang="cs-CZ" dirty="0" err="1" smtClean="0"/>
              <a:t>MathBingo</a:t>
            </a:r>
            <a:r>
              <a:rPr lang="cs-CZ" dirty="0" smtClean="0"/>
              <a:t>, pexeso, logické hry („slovní úlohy“)</a:t>
            </a:r>
          </a:p>
          <a:p>
            <a:pPr lvl="1"/>
            <a:r>
              <a:rPr lang="cs-CZ" dirty="0" smtClean="0"/>
              <a:t>Matematické taháky (vzorce, veličiny, převody…)</a:t>
            </a:r>
          </a:p>
          <a:p>
            <a:r>
              <a:rPr lang="cs-CZ" dirty="0" smtClean="0"/>
              <a:t>Informatika</a:t>
            </a:r>
          </a:p>
          <a:p>
            <a:pPr lvl="1"/>
            <a:r>
              <a:rPr lang="cs-CZ" dirty="0" smtClean="0"/>
              <a:t>Programovací jazyky</a:t>
            </a:r>
          </a:p>
          <a:p>
            <a:pPr lvl="1"/>
            <a:r>
              <a:rPr lang="cs-CZ" dirty="0" smtClean="0"/>
              <a:t>Algoritmické myšlení (ne programování, např. grafické příkazy pro zadané úkoly)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901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oborové aplikace?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 skupiny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787138"/>
              </p:ext>
            </p:extLst>
          </p:nvPr>
        </p:nvGraphicFramePr>
        <p:xfrm>
          <a:off x="509593" y="2990668"/>
          <a:ext cx="8082321" cy="35636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430">
                  <a:extLst>
                    <a:ext uri="{9D8B030D-6E8A-4147-A177-3AD203B41FA5}">
                      <a16:colId xmlns:a16="http://schemas.microsoft.com/office/drawing/2014/main" val="1989598142"/>
                    </a:ext>
                  </a:extLst>
                </a:gridCol>
                <a:gridCol w="4088674">
                  <a:extLst>
                    <a:ext uri="{9D8B030D-6E8A-4147-A177-3AD203B41FA5}">
                      <a16:colId xmlns:a16="http://schemas.microsoft.com/office/drawing/2014/main" val="2309499762"/>
                    </a:ext>
                  </a:extLst>
                </a:gridCol>
                <a:gridCol w="3667217">
                  <a:extLst>
                    <a:ext uri="{9D8B030D-6E8A-4147-A177-3AD203B41FA5}">
                      <a16:colId xmlns:a16="http://schemas.microsoft.com/office/drawing/2014/main" val="1206488638"/>
                    </a:ext>
                  </a:extLst>
                </a:gridCol>
              </a:tblGrid>
              <a:tr h="288109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Oborové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Nadoborové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631800"/>
                  </a:ext>
                </a:extLst>
              </a:tr>
              <a:tr h="1186208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+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Předpřipravený obsah</a:t>
                      </a:r>
                    </a:p>
                    <a:p>
                      <a:r>
                        <a:rPr lang="cs-CZ" sz="1600" dirty="0" smtClean="0"/>
                        <a:t>Přizpůsobena</a:t>
                      </a:r>
                      <a:r>
                        <a:rPr lang="cs-CZ" sz="1600" baseline="0" dirty="0" smtClean="0"/>
                        <a:t> vizuální forma</a:t>
                      </a:r>
                    </a:p>
                    <a:p>
                      <a:r>
                        <a:rPr lang="cs-CZ" sz="1600" baseline="0" dirty="0" smtClean="0"/>
                        <a:t>Řízený průchod</a:t>
                      </a:r>
                    </a:p>
                    <a:p>
                      <a:r>
                        <a:rPr lang="cs-CZ" sz="1600" baseline="0" dirty="0" smtClean="0"/>
                        <a:t>Vymezení cílovky (věk)</a:t>
                      </a:r>
                    </a:p>
                    <a:p>
                      <a:r>
                        <a:rPr lang="cs-CZ" sz="1600" dirty="0" smtClean="0"/>
                        <a:t>Konkrétní jevy (zaměření</a:t>
                      </a:r>
                      <a:r>
                        <a:rPr lang="cs-CZ" sz="1600" baseline="0" dirty="0" smtClean="0"/>
                        <a:t> na problém)</a:t>
                      </a:r>
                    </a:p>
                    <a:p>
                      <a:r>
                        <a:rPr lang="cs-CZ" sz="1600" baseline="0" dirty="0" smtClean="0"/>
                        <a:t>Propracovanější obsah (kontrola uživateli)</a:t>
                      </a:r>
                    </a:p>
                    <a:p>
                      <a:r>
                        <a:rPr lang="cs-CZ" sz="1600" baseline="0" dirty="0" smtClean="0"/>
                        <a:t>Testování konkrétního</a:t>
                      </a:r>
                    </a:p>
                    <a:p>
                      <a:r>
                        <a:rPr lang="cs-CZ" sz="1600" baseline="0" dirty="0" smtClean="0"/>
                        <a:t>Interaktivita obsahu se studentem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Víc oblastí/témat</a:t>
                      </a:r>
                    </a:p>
                    <a:p>
                      <a:r>
                        <a:rPr lang="cs-CZ" sz="1600" dirty="0" smtClean="0"/>
                        <a:t>Volnost při designu (obsah, proces)</a:t>
                      </a:r>
                    </a:p>
                    <a:p>
                      <a:r>
                        <a:rPr lang="cs-CZ" sz="1600" dirty="0" smtClean="0"/>
                        <a:t>Multioborová/hraničí témata</a:t>
                      </a:r>
                    </a:p>
                    <a:p>
                      <a:r>
                        <a:rPr lang="cs-CZ" sz="1600" dirty="0" smtClean="0"/>
                        <a:t>Více předmětů – snazší pro</a:t>
                      </a:r>
                      <a:r>
                        <a:rPr lang="cs-CZ" sz="1600" baseline="0" dirty="0" smtClean="0"/>
                        <a:t> učitele (neučí se ovládat tolik aplikací)</a:t>
                      </a:r>
                    </a:p>
                    <a:p>
                      <a:r>
                        <a:rPr lang="cs-CZ" sz="1600" baseline="0" dirty="0" smtClean="0"/>
                        <a:t>Více jazyků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530064"/>
                  </a:ext>
                </a:extLst>
              </a:tr>
              <a:tr h="1186208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-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Omezené využití</a:t>
                      </a:r>
                    </a:p>
                    <a:p>
                      <a:r>
                        <a:rPr lang="cs-CZ" sz="1600" dirty="0" smtClean="0"/>
                        <a:t>Jazyk</a:t>
                      </a:r>
                    </a:p>
                    <a:p>
                      <a:r>
                        <a:rPr lang="cs-CZ" sz="1600" dirty="0" smtClean="0"/>
                        <a:t>Garant správnosti?</a:t>
                      </a:r>
                    </a:p>
                    <a:p>
                      <a:r>
                        <a:rPr lang="cs-CZ" sz="1600" dirty="0" smtClean="0"/>
                        <a:t>Méně</a:t>
                      </a:r>
                      <a:r>
                        <a:rPr lang="cs-CZ" sz="1600" baseline="0" dirty="0" smtClean="0"/>
                        <a:t> uživatelů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Víc času</a:t>
                      </a:r>
                      <a:r>
                        <a:rPr lang="cs-CZ" sz="1600" baseline="0" dirty="0" smtClean="0"/>
                        <a:t> na tvorbu obsahu</a:t>
                      </a:r>
                    </a:p>
                    <a:p>
                      <a:r>
                        <a:rPr lang="cs-CZ" sz="1600" baseline="0" dirty="0" smtClean="0"/>
                        <a:t>Učitel musí být odborník</a:t>
                      </a:r>
                    </a:p>
                    <a:p>
                      <a:r>
                        <a:rPr lang="cs-CZ" sz="1600" baseline="0" dirty="0" smtClean="0"/>
                        <a:t>Nejde tolik do hloubky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643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4583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UNI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" id="{611278DF-0FD2-49C9-B74F-056C76AD29BF}" vid="{6E09C780-E855-422F-B658-5E102979B4A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</Template>
  <TotalTime>0</TotalTime>
  <Words>587</Words>
  <Application>Microsoft Office PowerPoint</Application>
  <PresentationFormat>Předvádění na obrazovce (4:3)</PresentationFormat>
  <Paragraphs>112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MUNI</vt:lpstr>
      <vt:lpstr>Oborové výukové aplikace</vt:lpstr>
      <vt:lpstr>Jak budete postupovat pro využití aplikace?</vt:lpstr>
      <vt:lpstr>Kde hledáme tipy na aktivity?</vt:lpstr>
      <vt:lpstr>Jazyky (čeština, angličtina, němčina…)</vt:lpstr>
      <vt:lpstr>Společenské vědy</vt:lpstr>
      <vt:lpstr>Výchova</vt:lpstr>
      <vt:lpstr>Přírodní vědy</vt:lpstr>
      <vt:lpstr>Matematika, informatika</vt:lpstr>
      <vt:lpstr>Proč oborové aplikace?</vt:lpstr>
      <vt:lpstr>Úkol 1</vt:lpstr>
      <vt:lpstr>Úkol 2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Vyhledávání a hodnocení výukových aplikací</dc:title>
  <dc:creator>Pavla Kovářová</dc:creator>
  <cp:lastModifiedBy>Pavla Kovářová</cp:lastModifiedBy>
  <cp:revision>79</cp:revision>
  <dcterms:created xsi:type="dcterms:W3CDTF">2016-11-01T09:28:24Z</dcterms:created>
  <dcterms:modified xsi:type="dcterms:W3CDTF">2017-11-14T11:21:30Z</dcterms:modified>
</cp:coreProperties>
</file>