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57" r:id="rId5"/>
    <p:sldId id="265" r:id="rId6"/>
    <p:sldId id="261" r:id="rId7"/>
    <p:sldId id="262" r:id="rId8"/>
    <p:sldId id="267" r:id="rId9"/>
    <p:sldId id="258" r:id="rId10"/>
    <p:sldId id="271" r:id="rId11"/>
    <p:sldId id="286" r:id="rId12"/>
    <p:sldId id="272" r:id="rId13"/>
    <p:sldId id="266" r:id="rId14"/>
    <p:sldId id="260" r:id="rId15"/>
    <p:sldId id="274" r:id="rId16"/>
    <p:sldId id="275" r:id="rId17"/>
    <p:sldId id="276" r:id="rId18"/>
    <p:sldId id="277" r:id="rId19"/>
    <p:sldId id="278" r:id="rId20"/>
    <p:sldId id="273" r:id="rId21"/>
    <p:sldId id="287" r:id="rId22"/>
    <p:sldId id="281" r:id="rId23"/>
    <p:sldId id="282" r:id="rId24"/>
    <p:sldId id="288" r:id="rId25"/>
    <p:sldId id="280" r:id="rId26"/>
    <p:sldId id="283" r:id="rId27"/>
    <p:sldId id="279" r:id="rId28"/>
    <p:sldId id="26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6" y="2565408"/>
            <a:ext cx="7518400" cy="2663825"/>
          </a:xfrm>
        </p:spPr>
        <p:txBody>
          <a:bodyPr tIns="0" bIns="0" anchor="ctr"/>
          <a:lstStyle>
            <a:lvl1pPr>
              <a:defRPr sz="18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969696"/>
                </a:solidFill>
              </a:defRPr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66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2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5" y="1125542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94" y="1125542"/>
            <a:ext cx="6037861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42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21B15B-6DEE-4415-9017-564273113B63}" type="datetimeFigureOut">
              <a:rPr lang="cs-CZ" smtClean="0"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4" y="2017714"/>
            <a:ext cx="8082321" cy="4531579"/>
          </a:xfrm>
        </p:spPr>
        <p:txBody>
          <a:bodyPr>
            <a:normAutofit/>
          </a:bodyPr>
          <a:lstStyle>
            <a:lvl1pPr marL="192876" indent="-192876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800"/>
            </a:lvl1pPr>
            <a:lvl2pPr marL="417899" indent="-160731">
              <a:buClr>
                <a:srgbClr val="00287D"/>
              </a:buClr>
              <a:buFont typeface="Wingdings" panose="05000000000000000000" pitchFamily="2" charset="2"/>
              <a:buChar char="§"/>
              <a:defRPr sz="2400"/>
            </a:lvl2pPr>
            <a:lvl3pPr marL="800087" indent="-285750"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227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5" y="4406909"/>
            <a:ext cx="8091487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5" y="2906713"/>
            <a:ext cx="8091487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9" indent="0">
              <a:buNone/>
              <a:defRPr sz="1013"/>
            </a:lvl2pPr>
            <a:lvl3pPr marL="514337" indent="0">
              <a:buNone/>
              <a:defRPr sz="900"/>
            </a:lvl3pPr>
            <a:lvl4pPr marL="771506" indent="0">
              <a:buNone/>
              <a:defRPr sz="788"/>
            </a:lvl4pPr>
            <a:lvl5pPr marL="1028675" indent="0">
              <a:buNone/>
              <a:defRPr sz="788"/>
            </a:lvl5pPr>
            <a:lvl6pPr marL="1285843" indent="0">
              <a:buNone/>
              <a:defRPr sz="788"/>
            </a:lvl6pPr>
            <a:lvl7pPr marL="1543011" indent="0">
              <a:buNone/>
              <a:defRPr sz="788"/>
            </a:lvl7pPr>
            <a:lvl8pPr marL="1800180" indent="0">
              <a:buNone/>
              <a:defRPr sz="788"/>
            </a:lvl8pPr>
            <a:lvl9pPr marL="2057349" indent="0">
              <a:buNone/>
              <a:defRPr sz="78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3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90" y="2019310"/>
            <a:ext cx="3876944" cy="4110567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10"/>
            <a:ext cx="3876944" cy="4110567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35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5" y="1134541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2019309"/>
            <a:ext cx="3878657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9" y="2915737"/>
            <a:ext cx="3874282" cy="3210435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5" y="2019309"/>
            <a:ext cx="3877957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9" y="2938743"/>
            <a:ext cx="3878113" cy="3191133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28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94" y="2019300"/>
            <a:ext cx="8091487" cy="4106864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7236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6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4" y="1134544"/>
            <a:ext cx="8091487" cy="643465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7" y="2019300"/>
            <a:ext cx="5026025" cy="410686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26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16"/>
            <a:ext cx="5486400" cy="566739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4"/>
            <a:ext cx="5486400" cy="3874540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55"/>
            <a:ext cx="5486400" cy="475621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06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4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4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969696"/>
                </a:solidFill>
                <a:latin typeface="+mj-lt"/>
              </a:defRPr>
            </a:lvl1pPr>
          </a:lstStyle>
          <a:p>
            <a:fld id="{CA1B2DFA-BB88-41AC-A77C-514047252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1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00287D"/>
          </a:solidFill>
          <a:latin typeface="Tahoma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00287D"/>
          </a:solidFill>
          <a:latin typeface="Tahoma" pitchFamily="34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00287D"/>
          </a:solidFill>
          <a:latin typeface="Tahoma" pitchFamily="34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00287D"/>
          </a:solidFill>
          <a:latin typeface="Tahoma" pitchFamily="34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00287D"/>
          </a:solidFill>
          <a:latin typeface="Tahoma" pitchFamily="34" charset="0"/>
        </a:defRPr>
      </a:lvl9pPr>
    </p:titleStyle>
    <p:bodyStyle>
      <a:lvl1pPr marL="192876" indent="-192876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417899" indent="-160731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1350">
          <a:solidFill>
            <a:schemeClr val="tx1"/>
          </a:solidFill>
          <a:latin typeface="+mn-lt"/>
        </a:defRPr>
      </a:lvl2pPr>
      <a:lvl3pPr marL="642921" indent="-12858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1350">
          <a:solidFill>
            <a:schemeClr val="tx1"/>
          </a:solidFill>
          <a:latin typeface="+mn-lt"/>
        </a:defRPr>
      </a:lvl3pPr>
      <a:lvl4pPr marL="900090" indent="-1285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1125">
          <a:solidFill>
            <a:schemeClr val="tx1"/>
          </a:solidFill>
          <a:latin typeface="+mn-lt"/>
        </a:defRPr>
      </a:lvl4pPr>
      <a:lvl5pPr marL="1157259" indent="-1285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1414427" indent="-1285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1671596" indent="-1285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1928765" indent="-1285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2185933" indent="-1285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booxy.app&amp;hl=cs" TargetMode="External"/><Relationship Id="rId7" Type="http://schemas.openxmlformats.org/officeDocument/2006/relationships/hyperlink" Target="https://play.google.com/store/apps/details?id=com.la.knihovna&amp;hl=cs" TargetMode="External"/><Relationship Id="rId2" Type="http://schemas.openxmlformats.org/officeDocument/2006/relationships/hyperlink" Target="https://play.google.com/store/apps/details?id=edu.liu.researchp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lanius.smartkatalog2&amp;hl=cs" TargetMode="External"/><Relationship Id="rId5" Type="http://schemas.openxmlformats.org/officeDocument/2006/relationships/hyperlink" Target="https://play.google.com/store/apps/details?id=cz.mzk.kramerius.app&amp;hl=cs" TargetMode="External"/><Relationship Id="rId4" Type="http://schemas.openxmlformats.org/officeDocument/2006/relationships/hyperlink" Target="https://play.google.com/store/apps/details?id=cz.nkp.askyourlibrary.app&amp;hl=c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YK9Es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nlinelibrary.wiley.com/wol1/doi/10.1002/trtr.1414/ful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arPb0STMDosbKNX-gncwKJkBFqFfhoghcqZeJryPzfs/edit#slide=id.g15b2c12e_0_3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pad2educate.wikispaces.com/file/view/iPad%20Evaluation%20Question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ipads4teaching.net/uploads/3/9/2/2/392267/ipad_app_rubric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static.squarespace.com/static/50eca855e4b0939ae8bb12d9/50ecb58ee4b0b16f176a9e7d/50ecb593e4b0b16f176aa974/1330908312793/Vincent-App-Rubric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eskillslearning.net/uploads/Selection%20Rubric_Scoring%20Rubric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sascurriculumpathways.com/portal/home/welcome/pdfs/MobileLearningAppChecklis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://www.ipads4teaching.net/uploads/3/9/2/2/392267/evalipad_content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YK9Esb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knihy.knihovna.cz/static/files/tablet-ve-skolni-praxi.pdf" TargetMode="External"/><Relationship Id="rId2" Type="http://schemas.openxmlformats.org/officeDocument/2006/relationships/hyperlink" Target="mailto:kovarova@phil.muni.cz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demic.com/education-technology-pros-cons/" TargetMode="External"/><Relationship Id="rId2" Type="http://schemas.openxmlformats.org/officeDocument/2006/relationships/hyperlink" Target="http://www.cygnismedia.com/blog/smartphone-apps-in-educ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i.wiley.com/10.1002/trtr.1414" TargetMode="External"/><Relationship Id="rId4" Type="http://schemas.openxmlformats.org/officeDocument/2006/relationships/hyperlink" Target="http://psi.sagepub.com/lookup/doi/10.1177/152910061556972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sta.com/statistics/270291/popular-categories-in-the-app-stor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ieapps.com/know-why-educational-apps-are-beneficial-for-your-childr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glink.com/scene/66464495690789683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2.manuscriptorium.com/index.php?q=cs/content/p%C5%99%C3%ADpravy-pro-v%C3%BDuku" TargetMode="External"/><Relationship Id="rId13" Type="http://schemas.openxmlformats.org/officeDocument/2006/relationships/hyperlink" Target="http://www.datakabinet.cz/cs/Vyukove-materialy-a-data.html" TargetMode="External"/><Relationship Id="rId3" Type="http://schemas.openxmlformats.org/officeDocument/2006/relationships/hyperlink" Target="http://knihovnici.kjm.cz/" TargetMode="External"/><Relationship Id="rId7" Type="http://schemas.openxmlformats.org/officeDocument/2006/relationships/hyperlink" Target="http://www.mvk.cz/archiv/stazeni/MVK-102290-sylaby.pdf" TargetMode="External"/><Relationship Id="rId12" Type="http://schemas.openxmlformats.org/officeDocument/2006/relationships/hyperlink" Target="lreforschools.eun.org/" TargetMode="External"/><Relationship Id="rId2" Type="http://schemas.openxmlformats.org/officeDocument/2006/relationships/hyperlink" Target="http://metodika.knihovna.cz/metod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tenarskekluby.cz/co-nabizime/pro-ucitele-a-knihovniky/lekce/" TargetMode="External"/><Relationship Id="rId11" Type="http://schemas.openxmlformats.org/officeDocument/2006/relationships/hyperlink" Target="http://dumy.cz/" TargetMode="External"/><Relationship Id="rId5" Type="http://schemas.openxmlformats.org/officeDocument/2006/relationships/hyperlink" Target="http://www.ptac.cz/materialy3.php" TargetMode="External"/><Relationship Id="rId15" Type="http://schemas.openxmlformats.org/officeDocument/2006/relationships/hyperlink" Target="https://www.sborovna.cz/" TargetMode="External"/><Relationship Id="rId10" Type="http://schemas.openxmlformats.org/officeDocument/2006/relationships/hyperlink" Target="http://dum.rvp.cz/index.html" TargetMode="External"/><Relationship Id="rId4" Type="http://schemas.openxmlformats.org/officeDocument/2006/relationships/hyperlink" Target="http://www.cbvk.cz/index.php?lang=CZ&amp;s=knihovny&amp;pg=ivu" TargetMode="External"/><Relationship Id="rId9" Type="http://schemas.openxmlformats.org/officeDocument/2006/relationships/hyperlink" Target="http://mediasmarts.ca/teacher-resources/find-lesson" TargetMode="External"/><Relationship Id="rId14" Type="http://schemas.openxmlformats.org/officeDocument/2006/relationships/hyperlink" Target="http://www.veskole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teacher.org/apps/" TargetMode="External"/><Relationship Id="rId2" Type="http://schemas.openxmlformats.org/officeDocument/2006/relationships/hyperlink" Target="http://www.applikac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polearning.com/" TargetMode="External"/><Relationship Id="rId5" Type="http://schemas.openxmlformats.org/officeDocument/2006/relationships/hyperlink" Target="https://www.eduappcenter.com/" TargetMode="External"/><Relationship Id="rId4" Type="http://schemas.openxmlformats.org/officeDocument/2006/relationships/hyperlink" Target="http://www.uen.org/apps4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Vyhledávání a hodnocení výukových aplikací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Pavla Kovářová</a:t>
            </a:r>
          </a:p>
          <a:p>
            <a:endParaRPr lang="cs-CZ" dirty="0" smtClean="0"/>
          </a:p>
          <a:p>
            <a:r>
              <a:rPr lang="cs-CZ" dirty="0" smtClean="0"/>
              <a:t>Laboratoř vzdělávacích technologií</a:t>
            </a:r>
          </a:p>
          <a:p>
            <a:r>
              <a:rPr lang="cs-CZ" dirty="0" smtClean="0"/>
              <a:t>Podzim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5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výukových aplikací pro </a:t>
            </a:r>
            <a:r>
              <a:rPr lang="cs-CZ" dirty="0" smtClean="0"/>
              <a:t>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Informační gramotnost (AJ) - </a:t>
            </a:r>
            <a:r>
              <a:rPr lang="cs-CZ" dirty="0" err="1" smtClean="0">
                <a:hlinkClick r:id="rId2"/>
              </a:rPr>
              <a:t>Research</a:t>
            </a:r>
            <a:r>
              <a:rPr lang="cs-CZ" dirty="0" smtClean="0">
                <a:hlinkClick r:id="rId2"/>
              </a:rPr>
              <a:t> </a:t>
            </a:r>
            <a:r>
              <a:rPr lang="cs-CZ" dirty="0">
                <a:hlinkClick r:id="rId2"/>
              </a:rPr>
              <a:t>Plus</a:t>
            </a:r>
            <a:r>
              <a:rPr lang="cs-CZ" dirty="0" smtClean="0">
                <a:hlinkClick r:id="rId2"/>
              </a:rPr>
              <a:t>™</a:t>
            </a:r>
            <a:endParaRPr lang="cs-CZ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15 Of The Best Educational Apps For Improved Reading Comprehension</a:t>
            </a:r>
            <a:r>
              <a:rPr lang="cs-CZ" dirty="0" smtClean="0"/>
              <a:t> (AJ)</a:t>
            </a:r>
          </a:p>
          <a:p>
            <a:r>
              <a:rPr lang="cs-CZ" dirty="0" smtClean="0"/>
              <a:t>České tematicky související s knihovnami:</a:t>
            </a:r>
          </a:p>
          <a:p>
            <a:pPr lvl="1"/>
            <a:r>
              <a:rPr lang="cs-CZ" dirty="0" err="1" smtClean="0">
                <a:hlinkClick r:id="rId3"/>
              </a:rPr>
              <a:t>Booxy</a:t>
            </a:r>
            <a:r>
              <a:rPr lang="cs-CZ" dirty="0" smtClean="0"/>
              <a:t> – seznamy knih, hodnocení, diskuze… česky</a:t>
            </a:r>
          </a:p>
          <a:p>
            <a:pPr lvl="1"/>
            <a:r>
              <a:rPr lang="cs-CZ" dirty="0" smtClean="0">
                <a:hlinkClick r:id="rId4"/>
              </a:rPr>
              <a:t>Ptejte se knihovny</a:t>
            </a:r>
            <a:endParaRPr lang="cs-CZ" dirty="0" smtClean="0"/>
          </a:p>
          <a:p>
            <a:pPr lvl="1"/>
            <a:r>
              <a:rPr lang="cs-CZ" dirty="0" smtClean="0">
                <a:hlinkClick r:id="rId5"/>
              </a:rPr>
              <a:t>Kramerius - digitální knihovna</a:t>
            </a:r>
            <a:endParaRPr lang="cs-CZ" dirty="0" smtClean="0"/>
          </a:p>
          <a:p>
            <a:pPr lvl="1"/>
            <a:r>
              <a:rPr lang="cs-CZ" dirty="0" err="1" smtClean="0">
                <a:hlinkClick r:id="rId6"/>
              </a:rPr>
              <a:t>SMARTkatalog</a:t>
            </a:r>
            <a:r>
              <a:rPr lang="cs-CZ" dirty="0" smtClean="0"/>
              <a:t> (Clavius)</a:t>
            </a:r>
          </a:p>
          <a:p>
            <a:pPr lvl="1"/>
            <a:r>
              <a:rPr lang="cs-CZ" dirty="0" smtClean="0">
                <a:hlinkClick r:id="rId7"/>
              </a:rPr>
              <a:t>Knihovna</a:t>
            </a:r>
            <a:r>
              <a:rPr lang="cs-CZ" dirty="0" smtClean="0"/>
              <a:t> (Městská knihovna v Praze)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0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Individuálně</a:t>
            </a:r>
          </a:p>
          <a:p>
            <a:r>
              <a:rPr lang="cs-CZ" dirty="0" smtClean="0"/>
              <a:t>Najděte libovolnou aplikaci pro využití ve výuce v tématu, které vás zajímá</a:t>
            </a:r>
          </a:p>
          <a:p>
            <a:r>
              <a:rPr lang="cs-CZ" dirty="0" smtClean="0"/>
              <a:t>Přemýšlejte</a:t>
            </a:r>
          </a:p>
          <a:p>
            <a:pPr lvl="1"/>
            <a:r>
              <a:rPr lang="cs-CZ" dirty="0" smtClean="0"/>
              <a:t>Jak byste uplatnili ve výuce</a:t>
            </a:r>
          </a:p>
          <a:p>
            <a:pPr lvl="1"/>
            <a:r>
              <a:rPr lang="cs-CZ" dirty="0" smtClean="0"/>
              <a:t>Proč jste ji zvolili</a:t>
            </a:r>
          </a:p>
          <a:p>
            <a:pPr lvl="1"/>
            <a:r>
              <a:rPr lang="cs-CZ" dirty="0" smtClean="0"/>
              <a:t>Jaká kritéria hodnocení byste zvažovali</a:t>
            </a:r>
          </a:p>
          <a:p>
            <a:pPr lvl="1"/>
            <a:r>
              <a:rPr lang="cs-CZ" dirty="0" smtClean="0"/>
              <a:t>Zapište do </a:t>
            </a:r>
            <a:r>
              <a:rPr lang="cs-CZ" dirty="0"/>
              <a:t>sdíleného dokumentu: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goo.gl/YK9Esb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7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mobilních aplikací (obecně)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Zejména peníze, design a bezpečnost</a:t>
            </a:r>
          </a:p>
          <a:p>
            <a:r>
              <a:rPr lang="cs-CZ" dirty="0" smtClean="0"/>
              <a:t>Peníze: placená aplikace X nákupy v aplikaci</a:t>
            </a:r>
          </a:p>
          <a:p>
            <a:r>
              <a:rPr lang="cs-CZ" dirty="0" smtClean="0"/>
              <a:t>Kvalita aplikace:</a:t>
            </a:r>
          </a:p>
          <a:p>
            <a:pPr lvl="1"/>
            <a:r>
              <a:rPr lang="cs-CZ" dirty="0" smtClean="0"/>
              <a:t>Počet stažení</a:t>
            </a:r>
          </a:p>
          <a:p>
            <a:pPr lvl="1"/>
            <a:r>
              <a:rPr lang="cs-CZ" dirty="0" smtClean="0"/>
              <a:t>Hodnocení uživatelů (</a:t>
            </a:r>
            <a:r>
              <a:rPr lang="cs-CZ" dirty="0" err="1" smtClean="0"/>
              <a:t>kvanti</a:t>
            </a:r>
            <a:r>
              <a:rPr lang="cs-CZ" dirty="0" smtClean="0"/>
              <a:t> i kvalitativně)</a:t>
            </a:r>
          </a:p>
          <a:p>
            <a:pPr lvl="1"/>
            <a:r>
              <a:rPr lang="cs-CZ" dirty="0" smtClean="0"/>
              <a:t>Diskuze na webu (složitější hledání, lze využít webů pro učitele)</a:t>
            </a:r>
          </a:p>
          <a:p>
            <a:pPr lvl="1"/>
            <a:r>
              <a:rPr lang="cs-CZ" dirty="0" smtClean="0"/>
              <a:t>Vlastní hodnocení, vč. žádaných oprávnění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8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691" y="1701404"/>
            <a:ext cx="2073439" cy="2584846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r>
              <a:rPr lang="cs-CZ" dirty="0" smtClean="0"/>
              <a:t> Map (</a:t>
            </a:r>
            <a:r>
              <a:rPr lang="cs-CZ" dirty="0" err="1" smtClean="0"/>
              <a:t>Israelson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 descr="Figure 1.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29" y="858286"/>
            <a:ext cx="6926871" cy="51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výukových aplikací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Stejně jako jiné vzdělávací prvky nutné přizpůsobené cílové skupině, tématu, způsobu učení…</a:t>
            </a:r>
          </a:p>
          <a:p>
            <a:r>
              <a:rPr lang="cs-CZ" dirty="0" smtClean="0"/>
              <a:t>Kritéria pro dobrou aplikaci: aktivní, zapojující a smysluplné učení a sociální interakce</a:t>
            </a:r>
          </a:p>
          <a:p>
            <a:r>
              <a:rPr lang="cs-CZ" dirty="0" smtClean="0">
                <a:hlinkClick r:id="rId2"/>
              </a:rPr>
              <a:t>Jiná kritéria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Účel: </a:t>
            </a:r>
            <a:r>
              <a:rPr lang="cs-CZ" dirty="0" err="1" smtClean="0"/>
              <a:t>Boomova</a:t>
            </a:r>
            <a:r>
              <a:rPr lang="cs-CZ" dirty="0" smtClean="0"/>
              <a:t> taxonomie, SAMR model…</a:t>
            </a:r>
          </a:p>
          <a:p>
            <a:pPr lvl="1"/>
            <a:r>
              <a:rPr lang="cs-CZ" dirty="0" smtClean="0"/>
              <a:t>Design: přívětivost, snadné ovládání, bezpečnost, technická kvalita, cena…</a:t>
            </a:r>
          </a:p>
          <a:p>
            <a:pPr lvl="1"/>
            <a:r>
              <a:rPr lang="cs-CZ" dirty="0" smtClean="0"/>
              <a:t>Obsah a proces: spojení s kurikulem, personalizace, zpětná vazba, sebeřízení, sdílení…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8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Hodnocení z pohledu učitele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Jak mi (učiteli) pomůže? Neztíží práci?</a:t>
            </a:r>
          </a:p>
          <a:p>
            <a:r>
              <a:rPr lang="cs-CZ" dirty="0" smtClean="0"/>
              <a:t>Jak pomůže studentům?</a:t>
            </a:r>
          </a:p>
          <a:p>
            <a:r>
              <a:rPr lang="cs-CZ" dirty="0" smtClean="0"/>
              <a:t>Pro koho je vhodná (věk, různé učební styly)?</a:t>
            </a:r>
          </a:p>
          <a:p>
            <a:r>
              <a:rPr lang="cs-CZ" dirty="0" smtClean="0"/>
              <a:t>Umožňuje dělat něco, co dřív nešlo?</a:t>
            </a:r>
          </a:p>
          <a:p>
            <a:r>
              <a:rPr lang="cs-CZ" dirty="0" smtClean="0"/>
              <a:t>Jak s uživatelskými účty?</a:t>
            </a:r>
          </a:p>
          <a:p>
            <a:r>
              <a:rPr lang="cs-CZ" dirty="0" smtClean="0"/>
              <a:t>Lze zasílat učiteli data o studentovi?</a:t>
            </a:r>
          </a:p>
          <a:p>
            <a:r>
              <a:rPr lang="cs-CZ" dirty="0" smtClean="0"/>
              <a:t>Jak moc pokynů je nutné k vysvětlení práce s aplikací?</a:t>
            </a:r>
          </a:p>
          <a:p>
            <a:r>
              <a:rPr lang="cs-CZ" dirty="0" smtClean="0"/>
              <a:t>Je vhodná pro všechny, nebo jen část studentů?</a:t>
            </a:r>
          </a:p>
          <a:p>
            <a:r>
              <a:rPr lang="cs-CZ" dirty="0" smtClean="0"/>
              <a:t>Dává dost pozitivních reakcí k udržení motivace?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5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1922" cy="6858000"/>
          </a:xfrm>
        </p:spPr>
      </p:pic>
    </p:spTree>
    <p:extLst>
      <p:ext uri="{BB962C8B-B14F-4D97-AF65-F5344CB8AC3E}">
        <p14:creationId xmlns:p14="http://schemas.microsoft.com/office/powerpoint/2010/main" val="13378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" y="74140"/>
            <a:ext cx="9135571" cy="6689124"/>
          </a:xfrm>
        </p:spPr>
      </p:pic>
    </p:spTree>
    <p:extLst>
      <p:ext uri="{BB962C8B-B14F-4D97-AF65-F5344CB8AC3E}">
        <p14:creationId xmlns:p14="http://schemas.microsoft.com/office/powerpoint/2010/main" val="7914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39614"/>
          </a:xfrm>
        </p:spPr>
      </p:pic>
    </p:spTree>
    <p:extLst>
      <p:ext uri="{BB962C8B-B14F-4D97-AF65-F5344CB8AC3E}">
        <p14:creationId xmlns:p14="http://schemas.microsoft.com/office/powerpoint/2010/main" val="33211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77" y="488092"/>
            <a:ext cx="4550084" cy="5881816"/>
          </a:xfrm>
        </p:spPr>
      </p:pic>
      <p:pic>
        <p:nvPicPr>
          <p:cNvPr id="5" name="Obrázek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8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SW pro mobilní zařízení, hl. </a:t>
            </a:r>
            <a:r>
              <a:rPr lang="cs-CZ" dirty="0" err="1" smtClean="0"/>
              <a:t>smartphony</a:t>
            </a:r>
            <a:r>
              <a:rPr lang="cs-CZ" dirty="0" smtClean="0"/>
              <a:t> a tablety</a:t>
            </a:r>
          </a:p>
          <a:p>
            <a:r>
              <a:rPr lang="cs-CZ" dirty="0" smtClean="0"/>
              <a:t>Využití funkcí OS</a:t>
            </a:r>
          </a:p>
          <a:p>
            <a:r>
              <a:rPr lang="cs-CZ" dirty="0" smtClean="0"/>
              <a:t>Vývoj obvykle 3. strana =&gt; kontrola podmínek v obchodě OS =&gt; nabídka uživatelům</a:t>
            </a:r>
          </a:p>
          <a:p>
            <a:r>
              <a:rPr lang="cs-CZ" dirty="0"/>
              <a:t>Mobile </a:t>
            </a:r>
            <a:r>
              <a:rPr lang="cs-CZ" dirty="0" err="1"/>
              <a:t>application</a:t>
            </a:r>
            <a:r>
              <a:rPr lang="cs-CZ" dirty="0"/>
              <a:t> management (MAM</a:t>
            </a:r>
            <a:r>
              <a:rPr lang="cs-CZ" dirty="0" smtClean="0"/>
              <a:t>) +</a:t>
            </a:r>
            <a:r>
              <a:rPr lang="en-US" dirty="0" smtClean="0"/>
              <a:t> </a:t>
            </a:r>
            <a:r>
              <a:rPr lang="en-US" dirty="0"/>
              <a:t>Bring your own device (BYOD)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8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8" y="0"/>
            <a:ext cx="8872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Dvojice – 1 výuková aplikace</a:t>
            </a:r>
          </a:p>
          <a:p>
            <a:r>
              <a:rPr lang="cs-CZ" dirty="0" smtClean="0"/>
              <a:t>Každý jiný rámec hodnocení</a:t>
            </a:r>
          </a:p>
          <a:p>
            <a:r>
              <a:rPr lang="cs-CZ" dirty="0" smtClean="0"/>
              <a:t>Vyzkoušejte aplikaci a zhodnoťte za sebe</a:t>
            </a:r>
          </a:p>
          <a:p>
            <a:r>
              <a:rPr lang="cs-CZ" dirty="0" smtClean="0"/>
              <a:t>Srovnejte (matice/hodnocení)</a:t>
            </a:r>
          </a:p>
          <a:p>
            <a:pPr lvl="1"/>
            <a:r>
              <a:rPr lang="cs-CZ" dirty="0" smtClean="0"/>
              <a:t>V čem shoda?</a:t>
            </a:r>
          </a:p>
          <a:p>
            <a:pPr lvl="1"/>
            <a:r>
              <a:rPr lang="cs-CZ" dirty="0" smtClean="0"/>
              <a:t>V čem rozdíly?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0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4" y="1701405"/>
            <a:ext cx="8086635" cy="388304"/>
          </a:xfrm>
        </p:spPr>
        <p:txBody>
          <a:bodyPr/>
          <a:lstStyle/>
          <a:p>
            <a:r>
              <a:rPr lang="cs-CZ" dirty="0" smtClean="0"/>
              <a:t>Technické parametry (syntéza 13 modelů)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364827"/>
              </p:ext>
            </p:extLst>
          </p:nvPr>
        </p:nvGraphicFramePr>
        <p:xfrm>
          <a:off x="67963" y="2027410"/>
          <a:ext cx="8952470" cy="481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626"/>
                <a:gridCol w="8064844"/>
              </a:tblGrid>
              <a:tr h="186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Parametr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Otázky pro zvážení parametru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</a:tr>
              <a:tr h="40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Dostupnost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aplikace využitelná na </a:t>
                      </a:r>
                      <a:r>
                        <a:rPr lang="cs-CZ" sz="1100" b="1" dirty="0">
                          <a:effectLst/>
                        </a:rPr>
                        <a:t>zařízeních</a:t>
                      </a:r>
                      <a:r>
                        <a:rPr lang="cs-CZ" sz="1100" dirty="0">
                          <a:effectLst/>
                        </a:rPr>
                        <a:t>, které mají </a:t>
                      </a:r>
                      <a:r>
                        <a:rPr lang="cs-CZ" sz="1100" b="1" dirty="0">
                          <a:effectLst/>
                        </a:rPr>
                        <a:t>k dispozici </a:t>
                      </a:r>
                      <a:r>
                        <a:rPr lang="cs-CZ" sz="1100" dirty="0">
                          <a:effectLst/>
                        </a:rPr>
                        <a:t>učitel a žáci?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možné aplikaci využívat na </a:t>
                      </a:r>
                      <a:r>
                        <a:rPr lang="cs-CZ" sz="1100" b="1" dirty="0">
                          <a:effectLst/>
                        </a:rPr>
                        <a:t>různých</a:t>
                      </a:r>
                      <a:r>
                        <a:rPr lang="cs-CZ" sz="1100" dirty="0">
                          <a:effectLst/>
                        </a:rPr>
                        <a:t> zařízeních, takže s ní budou moci pracovat všichni, ať mají libovolné vybavení (tj. operační systém nebo i webový prohlížeč)?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</a:tr>
              <a:tr h="527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Uživatelská přívětivost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 </a:t>
                      </a:r>
                      <a:r>
                        <a:rPr lang="cs-CZ" sz="1100" b="1" dirty="0">
                          <a:effectLst/>
                        </a:rPr>
                        <a:t>rychle</a:t>
                      </a:r>
                      <a:r>
                        <a:rPr lang="cs-CZ" sz="1100" dirty="0">
                          <a:effectLst/>
                        </a:rPr>
                        <a:t> jsou žáci schopni se s nástrojem </a:t>
                      </a:r>
                      <a:r>
                        <a:rPr lang="cs-CZ" sz="1100" b="1" dirty="0">
                          <a:effectLst/>
                        </a:rPr>
                        <a:t>naučit</a:t>
                      </a:r>
                      <a:r>
                        <a:rPr lang="cs-CZ" sz="1100" dirty="0">
                          <a:effectLst/>
                        </a:rPr>
                        <a:t> pracovat?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potřeba </a:t>
                      </a:r>
                      <a:r>
                        <a:rPr lang="cs-CZ" sz="1100" b="1" dirty="0">
                          <a:effectLst/>
                        </a:rPr>
                        <a:t>učit</a:t>
                      </a:r>
                      <a:r>
                        <a:rPr lang="cs-CZ" sz="1100" dirty="0">
                          <a:effectLst/>
                        </a:rPr>
                        <a:t> žáky pracovat s aplikací a jak je (časově či jinak) náročné seznámení s aplikací?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v aplikaci </a:t>
                      </a:r>
                      <a:r>
                        <a:rPr lang="cs-CZ" sz="1100" b="1" dirty="0">
                          <a:effectLst/>
                        </a:rPr>
                        <a:t>nápověda</a:t>
                      </a:r>
                      <a:r>
                        <a:rPr lang="cs-CZ" sz="1100" dirty="0">
                          <a:effectLst/>
                        </a:rPr>
                        <a:t>, a pokud ano, jak snadné je její využití?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</a:t>
                      </a:r>
                      <a:r>
                        <a:rPr lang="cs-CZ" sz="1100" b="1" dirty="0">
                          <a:effectLst/>
                        </a:rPr>
                        <a:t>navigace</a:t>
                      </a:r>
                      <a:r>
                        <a:rPr lang="cs-CZ" sz="1100" dirty="0">
                          <a:effectLst/>
                        </a:rPr>
                        <a:t> v aplikaci dobře pochopitelná?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</a:tr>
              <a:tr h="452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Účty a registrace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Musí se uživatelé v aplikaci </a:t>
                      </a:r>
                      <a:r>
                        <a:rPr lang="cs-CZ" sz="1100" b="1" dirty="0">
                          <a:effectLst/>
                        </a:rPr>
                        <a:t>registrovat</a:t>
                      </a:r>
                      <a:r>
                        <a:rPr lang="cs-CZ" sz="1100" dirty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nutné spojit aplikaci s existujícím </a:t>
                      </a:r>
                      <a:r>
                        <a:rPr lang="cs-CZ" sz="1100" b="1" dirty="0">
                          <a:effectLst/>
                        </a:rPr>
                        <a:t>účtem</a:t>
                      </a:r>
                      <a:r>
                        <a:rPr lang="cs-CZ" sz="1100" dirty="0">
                          <a:effectLst/>
                        </a:rPr>
                        <a:t>, např. Google nebo Facebook?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možné aplikaci v jednom zařízení používat s </a:t>
                      </a:r>
                      <a:r>
                        <a:rPr lang="cs-CZ" sz="1100" b="1" dirty="0">
                          <a:effectLst/>
                        </a:rPr>
                        <a:t>více uživatelskými účty </a:t>
                      </a:r>
                      <a:r>
                        <a:rPr lang="cs-CZ" sz="1100" dirty="0">
                          <a:effectLst/>
                        </a:rPr>
                        <a:t>(tj. je možné zařízení dát více žákům, aniž by se smíchal jejich postup)?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</a:tr>
              <a:tr h="92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Bezpečnost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Obsahuje aplikace </a:t>
                      </a:r>
                      <a:r>
                        <a:rPr lang="cs-CZ" sz="1100" b="1" dirty="0">
                          <a:effectLst/>
                        </a:rPr>
                        <a:t>chyby</a:t>
                      </a:r>
                      <a:r>
                        <a:rPr lang="cs-CZ" sz="1100" dirty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 časté jsou </a:t>
                      </a:r>
                      <a:r>
                        <a:rPr lang="cs-CZ" sz="1100" b="1" dirty="0">
                          <a:effectLst/>
                        </a:rPr>
                        <a:t>pády</a:t>
                      </a:r>
                      <a:r>
                        <a:rPr lang="cs-CZ" sz="1100" dirty="0">
                          <a:effectLst/>
                        </a:rPr>
                        <a:t> aplikace?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aplikace pravidelně </a:t>
                      </a:r>
                      <a:r>
                        <a:rPr lang="cs-CZ" sz="1100" b="1" dirty="0">
                          <a:effectLst/>
                        </a:rPr>
                        <a:t>aktualizována</a:t>
                      </a:r>
                      <a:r>
                        <a:rPr lang="cs-CZ" sz="1100" dirty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 jsou </a:t>
                      </a:r>
                      <a:r>
                        <a:rPr lang="cs-CZ" sz="1100" b="1" dirty="0">
                          <a:effectLst/>
                        </a:rPr>
                        <a:t>chráněna data </a:t>
                      </a:r>
                      <a:r>
                        <a:rPr lang="cs-CZ" sz="1100" dirty="0">
                          <a:effectLst/>
                        </a:rPr>
                        <a:t>o žácích?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 je chráněna </a:t>
                      </a:r>
                      <a:r>
                        <a:rPr lang="cs-CZ" sz="1100" b="1" dirty="0">
                          <a:effectLst/>
                        </a:rPr>
                        <a:t>komunikace</a:t>
                      </a:r>
                      <a:r>
                        <a:rPr lang="cs-CZ" sz="1100" dirty="0">
                          <a:effectLst/>
                        </a:rPr>
                        <a:t> přes aplikaci, příp. přes sociální sítě ve spojení s touto aplikací?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možné se kvůli propojení s jinými uživateli nebo sociálními sítěmi dostat přes aplikaci </a:t>
                      </a:r>
                      <a:r>
                        <a:rPr lang="cs-CZ" sz="1100" b="1" dirty="0">
                          <a:effectLst/>
                        </a:rPr>
                        <a:t>k obsahu nevhodnému </a:t>
                      </a:r>
                      <a:r>
                        <a:rPr lang="cs-CZ" sz="1100" dirty="0">
                          <a:effectLst/>
                        </a:rPr>
                        <a:t>pro žáky?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 je řešená </a:t>
                      </a:r>
                      <a:r>
                        <a:rPr lang="cs-CZ" sz="1100" b="1" dirty="0">
                          <a:effectLst/>
                        </a:rPr>
                        <a:t>dostupnost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b="1" dirty="0">
                          <a:effectLst/>
                        </a:rPr>
                        <a:t>dat</a:t>
                      </a:r>
                      <a:r>
                        <a:rPr lang="cs-CZ" sz="1100" dirty="0">
                          <a:effectLst/>
                        </a:rPr>
                        <a:t> v aplikaci, např. zálohou v </a:t>
                      </a:r>
                      <a:r>
                        <a:rPr lang="cs-CZ" sz="1100" dirty="0" err="1">
                          <a:effectLst/>
                        </a:rPr>
                        <a:t>cloudu</a:t>
                      </a:r>
                      <a:r>
                        <a:rPr lang="cs-CZ" sz="1100" dirty="0">
                          <a:effectLst/>
                        </a:rPr>
                        <a:t> při rozbití zařízení?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</a:tr>
              <a:tr h="745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Limity využití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 </a:t>
                      </a:r>
                      <a:r>
                        <a:rPr lang="cs-CZ" sz="1100" b="1" dirty="0">
                          <a:effectLst/>
                        </a:rPr>
                        <a:t>rychle</a:t>
                      </a:r>
                      <a:r>
                        <a:rPr lang="cs-CZ" sz="1100" dirty="0">
                          <a:effectLst/>
                        </a:rPr>
                        <a:t> se aplikace </a:t>
                      </a:r>
                      <a:r>
                        <a:rPr lang="cs-CZ" sz="1100" b="1" dirty="0">
                          <a:effectLst/>
                        </a:rPr>
                        <a:t>spouští</a:t>
                      </a:r>
                      <a:r>
                        <a:rPr lang="cs-CZ" sz="1100" dirty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v aplikace přítomná </a:t>
                      </a:r>
                      <a:r>
                        <a:rPr lang="cs-CZ" sz="1100" b="1" dirty="0">
                          <a:effectLst/>
                        </a:rPr>
                        <a:t>reklama</a:t>
                      </a:r>
                      <a:r>
                        <a:rPr lang="cs-CZ" sz="1100" dirty="0">
                          <a:effectLst/>
                        </a:rPr>
                        <a:t>, příp. jak silně je obtěžující?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 výrazně aplikace </a:t>
                      </a:r>
                      <a:r>
                        <a:rPr lang="cs-CZ" sz="1100" b="1" dirty="0">
                          <a:effectLst/>
                        </a:rPr>
                        <a:t>zjednodušuje</a:t>
                      </a:r>
                      <a:r>
                        <a:rPr lang="cs-CZ" sz="1100" dirty="0">
                          <a:effectLst/>
                        </a:rPr>
                        <a:t> a </a:t>
                      </a:r>
                      <a:r>
                        <a:rPr lang="cs-CZ" sz="1100" b="1" dirty="0">
                          <a:effectLst/>
                        </a:rPr>
                        <a:t>ztěžuje</a:t>
                      </a:r>
                      <a:r>
                        <a:rPr lang="cs-CZ" sz="1100" dirty="0">
                          <a:effectLst/>
                        </a:rPr>
                        <a:t> související aktivity ve výuce?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Jaké jsou možnosti </a:t>
                      </a:r>
                      <a:r>
                        <a:rPr lang="cs-CZ" sz="1100" b="1" dirty="0">
                          <a:effectLst/>
                        </a:rPr>
                        <a:t>importu a exportu dat </a:t>
                      </a:r>
                      <a:r>
                        <a:rPr lang="cs-CZ" sz="1100" dirty="0">
                          <a:effectLst/>
                        </a:rPr>
                        <a:t>z aplikace (např. kopírování, tisk, zasílání na e-mail)?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</a:tr>
              <a:tr h="225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7" marR="41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 aplikace při pořízení </a:t>
                      </a:r>
                      <a:r>
                        <a:rPr lang="cs-CZ" sz="1100" b="1" dirty="0">
                          <a:effectLst/>
                        </a:rPr>
                        <a:t>zdarma</a:t>
                      </a:r>
                      <a:r>
                        <a:rPr lang="cs-CZ" sz="1100" dirty="0">
                          <a:effectLst/>
                        </a:rPr>
                        <a:t>, nebo </a:t>
                      </a:r>
                      <a:r>
                        <a:rPr lang="cs-CZ" sz="1100" b="1" dirty="0">
                          <a:effectLst/>
                        </a:rPr>
                        <a:t>placená</a:t>
                      </a:r>
                      <a:r>
                        <a:rPr lang="cs-CZ" sz="1100" dirty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 finančně náročné jsou nákupy prvků v aplikaci</a:t>
                      </a:r>
                      <a:r>
                        <a:rPr lang="cs-CZ" sz="1100" dirty="0" smtClean="0">
                          <a:effectLst/>
                        </a:rPr>
                        <a:t>?</a:t>
                      </a:r>
                    </a:p>
                  </a:txBody>
                  <a:tcPr marL="41697" marR="416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4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parametry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427692"/>
              </p:ext>
            </p:extLst>
          </p:nvPr>
        </p:nvGraphicFramePr>
        <p:xfrm>
          <a:off x="63289" y="1761787"/>
          <a:ext cx="8979243" cy="5064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044"/>
                <a:gridCol w="7315199"/>
              </a:tblGrid>
              <a:tr h="23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Parametr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Otázky pro zvážení parametru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64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Výukové cíle a výstupy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 čem se žák </a:t>
                      </a:r>
                      <a:r>
                        <a:rPr lang="cs-CZ" sz="1200" b="1" dirty="0">
                          <a:effectLst/>
                        </a:rPr>
                        <a:t>zlepší</a:t>
                      </a:r>
                      <a:r>
                        <a:rPr lang="cs-CZ" sz="1200" dirty="0">
                          <a:effectLst/>
                        </a:rPr>
                        <a:t> a jak?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Jakých </a:t>
                      </a:r>
                      <a:r>
                        <a:rPr lang="cs-CZ" sz="1200" b="1" dirty="0">
                          <a:effectLst/>
                        </a:rPr>
                        <a:t>úrovní výukových cílů </a:t>
                      </a:r>
                      <a:r>
                        <a:rPr lang="cs-CZ" sz="1200" dirty="0">
                          <a:effectLst/>
                        </a:rPr>
                        <a:t>dle </a:t>
                      </a:r>
                      <a:r>
                        <a:rPr lang="cs-CZ" sz="1200" dirty="0" err="1">
                          <a:effectLst/>
                        </a:rPr>
                        <a:t>Bloomovy</a:t>
                      </a:r>
                      <a:r>
                        <a:rPr lang="cs-CZ" sz="1200" dirty="0">
                          <a:effectLst/>
                        </a:rPr>
                        <a:t> taxonomie aplikace může dosáhnout?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Jak dlouho </a:t>
                      </a:r>
                      <a:r>
                        <a:rPr lang="cs-CZ" sz="1200" dirty="0">
                          <a:effectLst/>
                        </a:rPr>
                        <a:t>trvá, než je možné výsledku dosáhnout?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4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Kvalita obsahu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 v aplikaci </a:t>
                      </a:r>
                      <a:r>
                        <a:rPr lang="cs-CZ" sz="1200" b="1" dirty="0">
                          <a:effectLst/>
                        </a:rPr>
                        <a:t>přesná terminologicky a fakticky</a:t>
                      </a:r>
                      <a:r>
                        <a:rPr lang="cs-CZ" sz="1200" dirty="0"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 obsah </a:t>
                      </a:r>
                      <a:r>
                        <a:rPr lang="cs-CZ" sz="1200" b="1" dirty="0">
                          <a:effectLst/>
                        </a:rPr>
                        <a:t>relevantní</a:t>
                      </a:r>
                      <a:r>
                        <a:rPr lang="cs-CZ" sz="1200" dirty="0">
                          <a:effectLst/>
                        </a:rPr>
                        <a:t> k výukovým </a:t>
                      </a:r>
                      <a:r>
                        <a:rPr lang="cs-CZ" sz="1200" b="1" dirty="0">
                          <a:effectLst/>
                        </a:rPr>
                        <a:t>cílům</a:t>
                      </a:r>
                      <a:r>
                        <a:rPr lang="cs-CZ" sz="1200" dirty="0">
                          <a:effectLst/>
                        </a:rPr>
                        <a:t>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23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Vhodnost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Odpovídá aplikace </a:t>
                      </a:r>
                      <a:r>
                        <a:rPr lang="cs-CZ" sz="1200" b="1" dirty="0">
                          <a:effectLst/>
                        </a:rPr>
                        <a:t>vývojové úrovni a věku </a:t>
                      </a:r>
                      <a:r>
                        <a:rPr lang="cs-CZ" sz="1200" dirty="0">
                          <a:effectLst/>
                        </a:rPr>
                        <a:t>žáků?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23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Autenticita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 obsah </a:t>
                      </a:r>
                      <a:r>
                        <a:rPr lang="cs-CZ" sz="1200" dirty="0" smtClean="0">
                          <a:effectLst/>
                        </a:rPr>
                        <a:t>propojený </a:t>
                      </a:r>
                      <a:r>
                        <a:rPr lang="cs-CZ" sz="1200" dirty="0">
                          <a:effectLst/>
                        </a:rPr>
                        <a:t>s</a:t>
                      </a:r>
                      <a:r>
                        <a:rPr lang="cs-CZ" sz="1200" b="1" dirty="0">
                          <a:effectLst/>
                        </a:rPr>
                        <a:t> reálnou praxí </a:t>
                      </a:r>
                      <a:r>
                        <a:rPr lang="cs-CZ" sz="1200" dirty="0">
                          <a:effectLst/>
                        </a:rPr>
                        <a:t>pro usnadnění přenositelnosti naučeného do běžného života?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461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Jazyková náročnost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Jak </a:t>
                      </a:r>
                      <a:r>
                        <a:rPr lang="cs-CZ" sz="1200" b="1" dirty="0">
                          <a:effectLst/>
                        </a:rPr>
                        <a:t>jazykově náročná </a:t>
                      </a:r>
                      <a:r>
                        <a:rPr lang="cs-CZ" sz="1200" dirty="0">
                          <a:effectLst/>
                        </a:rPr>
                        <a:t>(čeština nebo angličtina) je aplikace pro žáka i učitele?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Jaké jazykové schopnosti jsou použitím aplikace </a:t>
                      </a:r>
                      <a:r>
                        <a:rPr lang="cs-CZ" sz="1200" b="1" dirty="0">
                          <a:effectLst/>
                        </a:rPr>
                        <a:t>rozvíjeny</a:t>
                      </a:r>
                      <a:r>
                        <a:rPr lang="cs-CZ" sz="1200" dirty="0">
                          <a:effectLst/>
                        </a:rPr>
                        <a:t>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23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Digitální gramotnost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Jaké </a:t>
                      </a:r>
                      <a:r>
                        <a:rPr lang="cs-CZ" sz="1200" b="1" dirty="0">
                          <a:effectLst/>
                        </a:rPr>
                        <a:t>dovednosti</a:t>
                      </a:r>
                      <a:r>
                        <a:rPr lang="cs-CZ" sz="1200" dirty="0">
                          <a:effectLst/>
                        </a:rPr>
                        <a:t> práce s hardwarem, softwarem nebo internetem práce </a:t>
                      </a:r>
                      <a:r>
                        <a:rPr lang="cs-CZ" sz="1200" b="1" dirty="0">
                          <a:effectLst/>
                        </a:rPr>
                        <a:t>rozvíjí</a:t>
                      </a:r>
                      <a:r>
                        <a:rPr lang="cs-CZ" sz="1200" dirty="0">
                          <a:effectLst/>
                        </a:rPr>
                        <a:t>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29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Kolaborace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Jak umožňuje aplikace </a:t>
                      </a:r>
                      <a:r>
                        <a:rPr lang="cs-CZ" sz="1200" b="1" dirty="0">
                          <a:effectLst/>
                        </a:rPr>
                        <a:t>komunikaci</a:t>
                      </a:r>
                      <a:r>
                        <a:rPr lang="cs-CZ" sz="1200" dirty="0">
                          <a:effectLst/>
                        </a:rPr>
                        <a:t> mezi více uživateli?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Jak umožňuje </a:t>
                      </a:r>
                      <a:r>
                        <a:rPr lang="cs-CZ" sz="1200" b="1" dirty="0">
                          <a:effectLst/>
                        </a:rPr>
                        <a:t>sdílení</a:t>
                      </a:r>
                      <a:r>
                        <a:rPr lang="cs-CZ" sz="1200" dirty="0">
                          <a:effectLst/>
                        </a:rPr>
                        <a:t> dat?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70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Hodnocení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Jak je možné, aby učitel ohodnotil práci žáka v aplikaci a dal mu </a:t>
                      </a:r>
                      <a:r>
                        <a:rPr lang="cs-CZ" sz="1200" b="1" dirty="0">
                          <a:effectLst/>
                        </a:rPr>
                        <a:t>zpětnou vazbu</a:t>
                      </a:r>
                      <a:r>
                        <a:rPr lang="cs-CZ" sz="1200" dirty="0"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 možné </a:t>
                      </a:r>
                      <a:r>
                        <a:rPr lang="cs-CZ" sz="1200" b="1" dirty="0">
                          <a:effectLst/>
                        </a:rPr>
                        <a:t>shrnutí</a:t>
                      </a:r>
                      <a:r>
                        <a:rPr lang="cs-CZ" sz="1200" dirty="0">
                          <a:effectLst/>
                        </a:rPr>
                        <a:t> výsledků práce žáka v </a:t>
                      </a:r>
                      <a:r>
                        <a:rPr lang="cs-CZ" sz="1200" b="1" dirty="0">
                          <a:effectLst/>
                        </a:rPr>
                        <a:t>elektronické</a:t>
                      </a:r>
                      <a:r>
                        <a:rPr lang="cs-CZ" sz="1200" dirty="0">
                          <a:effectLst/>
                        </a:rPr>
                        <a:t> formě?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74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Personalizace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 možné </a:t>
                      </a:r>
                      <a:r>
                        <a:rPr lang="cs-CZ" sz="1200" b="1" dirty="0">
                          <a:effectLst/>
                        </a:rPr>
                        <a:t>přizpůsobení vzhledu </a:t>
                      </a:r>
                      <a:r>
                        <a:rPr lang="cs-CZ" sz="1200" dirty="0">
                          <a:effectLst/>
                        </a:rPr>
                        <a:t>aplikace vlastním potřebám?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Existují </a:t>
                      </a:r>
                      <a:r>
                        <a:rPr lang="cs-CZ" sz="1200" b="1" dirty="0">
                          <a:effectLst/>
                        </a:rPr>
                        <a:t>různé verze pokynů </a:t>
                      </a:r>
                      <a:r>
                        <a:rPr lang="cs-CZ" sz="1200" dirty="0">
                          <a:effectLst/>
                        </a:rPr>
                        <a:t>v aplikaci (text, grafika, video, audio) pro lepší chápání a omezení bariér u žáků se specifickými vzdělávacími potřebami?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Jsou možné </a:t>
                      </a:r>
                      <a:r>
                        <a:rPr lang="cs-CZ" sz="1200" b="1" dirty="0">
                          <a:effectLst/>
                        </a:rPr>
                        <a:t>různé úrovně náročnosti </a:t>
                      </a:r>
                      <a:r>
                        <a:rPr lang="cs-CZ" sz="1200" dirty="0">
                          <a:effectLst/>
                        </a:rPr>
                        <a:t>podle individuálních dovedností žáků?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Může se rozvíjet </a:t>
                      </a:r>
                      <a:r>
                        <a:rPr lang="cs-CZ" sz="1200" b="1" dirty="0">
                          <a:effectLst/>
                        </a:rPr>
                        <a:t>kreativita</a:t>
                      </a:r>
                      <a:r>
                        <a:rPr lang="cs-CZ" sz="1200" dirty="0">
                          <a:effectLst/>
                        </a:rPr>
                        <a:t> učitele nebo žáka uzpůsobováním aplikace pro jeho potřeby?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257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Autonomie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Může žák pracovat s aplikací i </a:t>
                      </a:r>
                      <a:r>
                        <a:rPr lang="cs-CZ" sz="1200" b="1" dirty="0">
                          <a:effectLst/>
                        </a:rPr>
                        <a:t>samostatně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b="1" dirty="0">
                          <a:effectLst/>
                        </a:rPr>
                        <a:t>mimo prostory školy </a:t>
                      </a:r>
                      <a:r>
                        <a:rPr lang="cs-CZ" sz="1200" dirty="0">
                          <a:effectLst/>
                        </a:rPr>
                        <a:t>nebo školní kolektiv s učitelem?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23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Víceúčelovost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 možné využít aplikaci </a:t>
                      </a:r>
                      <a:r>
                        <a:rPr lang="cs-CZ" sz="1200" b="1" dirty="0">
                          <a:effectLst/>
                        </a:rPr>
                        <a:t>opakovaně</a:t>
                      </a:r>
                      <a:r>
                        <a:rPr lang="cs-CZ" sz="1200" dirty="0">
                          <a:effectLst/>
                        </a:rPr>
                        <a:t> pro různé aktivity a úkoly?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  <a:tr h="14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Zapojení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Dokáže aplikace žáky zaujmout a </a:t>
                      </a:r>
                      <a:r>
                        <a:rPr lang="cs-CZ" sz="1200" b="1" dirty="0">
                          <a:effectLst/>
                        </a:rPr>
                        <a:t>motivovat</a:t>
                      </a:r>
                      <a:r>
                        <a:rPr lang="cs-CZ" sz="1200" dirty="0">
                          <a:effectLst/>
                        </a:rPr>
                        <a:t> k použití?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Zhodnoťte vaši aplikaci ve sdíleném dokumentu </a:t>
            </a:r>
            <a:r>
              <a:rPr lang="cs-CZ" dirty="0">
                <a:hlinkClick r:id="rId2"/>
              </a:rPr>
              <a:t>https://goo.gl/YK9Esb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Využijte popsané struktury</a:t>
            </a:r>
          </a:p>
          <a:p>
            <a:r>
              <a:rPr lang="cs-CZ" dirty="0" smtClean="0"/>
              <a:t>Hledat alternativu?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9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pracovat s hodnotícími nástroji?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Nelze dělit aplikace na dobré a špatné =&gt; individuální</a:t>
            </a:r>
          </a:p>
          <a:p>
            <a:r>
              <a:rPr lang="cs-CZ" dirty="0" smtClean="0"/>
              <a:t>Klíčové stanovit nepřijatelné parametry + důležitost ostatních</a:t>
            </a:r>
          </a:p>
          <a:p>
            <a:r>
              <a:rPr lang="cs-CZ" dirty="0" smtClean="0"/>
              <a:t>Nástroje spíše vodítka k seznamu parametrů a úrovní 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5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Identifikujte výukové cíle </a:t>
            </a:r>
            <a:r>
              <a:rPr lang="cs-CZ" dirty="0" smtClean="0"/>
              <a:t>=&gt; vyhledávání </a:t>
            </a:r>
            <a:r>
              <a:rPr lang="cs-CZ" dirty="0"/>
              <a:t>v katalozích aplikací, </a:t>
            </a:r>
            <a:r>
              <a:rPr lang="cs-CZ" dirty="0" smtClean="0"/>
              <a:t>žebříčcích a top seznamech</a:t>
            </a:r>
            <a:endParaRPr lang="cs-CZ" dirty="0"/>
          </a:p>
          <a:p>
            <a:pPr lvl="0"/>
            <a:r>
              <a:rPr lang="cs-CZ" dirty="0"/>
              <a:t>Vyberte </a:t>
            </a:r>
            <a:r>
              <a:rPr lang="cs-CZ" dirty="0" smtClean="0"/>
              <a:t>ideálně </a:t>
            </a:r>
            <a:r>
              <a:rPr lang="cs-CZ" dirty="0"/>
              <a:t>5-10 k prvnímu </a:t>
            </a:r>
            <a:r>
              <a:rPr lang="cs-CZ" dirty="0" smtClean="0"/>
              <a:t>zhodnocení</a:t>
            </a:r>
            <a:endParaRPr lang="cs-CZ" dirty="0"/>
          </a:p>
          <a:p>
            <a:pPr lvl="0"/>
            <a:r>
              <a:rPr lang="cs-CZ" dirty="0"/>
              <a:t>Vyberte </a:t>
            </a:r>
            <a:r>
              <a:rPr lang="cs-CZ" dirty="0" smtClean="0"/>
              <a:t>standardy (kvality, bezpečnosti, témat a </a:t>
            </a:r>
            <a:r>
              <a:rPr lang="cs-CZ" dirty="0"/>
              <a:t>jejich úrovní) pro srovnání s </a:t>
            </a:r>
            <a:r>
              <a:rPr lang="cs-CZ" dirty="0" smtClean="0"/>
              <a:t>aplikací</a:t>
            </a:r>
            <a:endParaRPr lang="cs-CZ" dirty="0"/>
          </a:p>
          <a:p>
            <a:pPr lvl="0"/>
            <a:r>
              <a:rPr lang="cs-CZ" dirty="0"/>
              <a:t>Identifikujte limity a základní </a:t>
            </a:r>
            <a:r>
              <a:rPr lang="cs-CZ" dirty="0" smtClean="0"/>
              <a:t>charakteristiky (hodnotící matice), </a:t>
            </a:r>
            <a:r>
              <a:rPr lang="cs-CZ" dirty="0"/>
              <a:t>nezapomínejte na cílovou </a:t>
            </a:r>
            <a:r>
              <a:rPr lang="cs-CZ" dirty="0" smtClean="0"/>
              <a:t>skupinu</a:t>
            </a:r>
            <a:endParaRPr lang="cs-CZ" dirty="0"/>
          </a:p>
          <a:p>
            <a:pPr lvl="0"/>
            <a:r>
              <a:rPr lang="cs-CZ" dirty="0"/>
              <a:t>Vyberte si aplikaci na základě obou typů hodnocení </a:t>
            </a:r>
            <a:r>
              <a:rPr lang="cs-CZ" dirty="0" smtClean="0"/>
              <a:t>+ sdílejte výsledky</a:t>
            </a:r>
            <a:endParaRPr lang="cs-CZ" dirty="0"/>
          </a:p>
          <a:p>
            <a:pPr lvl="0"/>
            <a:r>
              <a:rPr lang="cs-CZ" dirty="0"/>
              <a:t>Identifikujte jedinečné výukové potřeby studentů s omezeními a ideálně připravte </a:t>
            </a:r>
            <a:r>
              <a:rPr lang="cs-CZ" dirty="0" err="1" smtClean="0"/>
              <a:t>pretest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posttest</a:t>
            </a:r>
            <a:r>
              <a:rPr lang="cs-CZ" dirty="0"/>
              <a:t> pro zhodnocení dopadu </a:t>
            </a:r>
            <a:r>
              <a:rPr lang="cs-CZ" dirty="0" smtClean="0"/>
              <a:t>aplikace</a:t>
            </a:r>
            <a:endParaRPr lang="cs-CZ" dirty="0"/>
          </a:p>
          <a:p>
            <a:pPr lvl="0"/>
            <a:r>
              <a:rPr lang="cs-CZ" dirty="0"/>
              <a:t>Připravte si zařízení pro aplikaci do výuky, vyzkoušejte si </a:t>
            </a:r>
            <a:r>
              <a:rPr lang="cs-CZ" dirty="0" smtClean="0"/>
              <a:t>vše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8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kovarova@phil.muni.cz</a:t>
            </a:r>
            <a:endParaRPr lang="cs-CZ" dirty="0" smtClean="0"/>
          </a:p>
          <a:p>
            <a:r>
              <a:rPr lang="cs-CZ" dirty="0" smtClean="0"/>
              <a:t>Další tipy k tématu viz kniha </a:t>
            </a:r>
            <a:r>
              <a:rPr lang="cs-CZ" dirty="0" smtClean="0">
                <a:hlinkClick r:id="rId3"/>
              </a:rPr>
              <a:t>Tablet ve školní praxí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7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Role of Smartphone Applications in Education. </a:t>
            </a:r>
            <a:r>
              <a:rPr lang="en-US" i="1" dirty="0" err="1"/>
              <a:t>CygnisMedia</a:t>
            </a:r>
            <a:r>
              <a:rPr lang="en-US" dirty="0"/>
              <a:t> [online]. 2014 [cit. 2016-11-01].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2"/>
              </a:rPr>
              <a:t>http://www.cygnismedia.com/blog/smartphone-apps-in-education</a:t>
            </a:r>
            <a:r>
              <a:rPr lang="en-US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en-US" dirty="0"/>
              <a:t>RONAN, Amanda. The Pros and Cons of Technology in the Classroom. </a:t>
            </a:r>
            <a:r>
              <a:rPr lang="en-US" i="1" dirty="0" err="1"/>
              <a:t>Edudemic</a:t>
            </a:r>
            <a:r>
              <a:rPr lang="en-US" dirty="0"/>
              <a:t> [online]. 2016 [cit. 2016-11-01].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3"/>
              </a:rPr>
              <a:t>http://www.edudemic.com/education-technology-pros-cons</a:t>
            </a:r>
            <a:r>
              <a:rPr lang="en-US" dirty="0" smtClean="0">
                <a:hlinkClick r:id="rId3"/>
              </a:rPr>
              <a:t>/</a:t>
            </a:r>
            <a:endParaRPr lang="cs-CZ" smtClean="0"/>
          </a:p>
          <a:p>
            <a:r>
              <a:rPr lang="cs-CZ" smtClean="0"/>
              <a:t>HIRSH-PASEK</a:t>
            </a:r>
            <a:r>
              <a:rPr lang="cs-CZ" dirty="0"/>
              <a:t>, K., J. M. ZOSH, R. M. GOLINKOFF, J. H. GRAY, M. B. ROBB a J. KAUFMAN. </a:t>
            </a:r>
            <a:r>
              <a:rPr lang="cs-CZ" dirty="0" err="1"/>
              <a:t>Putting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in "</a:t>
            </a:r>
            <a:r>
              <a:rPr lang="cs-CZ" dirty="0" err="1"/>
              <a:t>Educational</a:t>
            </a:r>
            <a:r>
              <a:rPr lang="cs-CZ" dirty="0"/>
              <a:t>" </a:t>
            </a:r>
            <a:r>
              <a:rPr lang="cs-CZ" dirty="0" err="1"/>
              <a:t>Apps</a:t>
            </a:r>
            <a:r>
              <a:rPr lang="cs-CZ" dirty="0"/>
              <a:t>: </a:t>
            </a:r>
            <a:r>
              <a:rPr lang="cs-CZ" dirty="0" err="1"/>
              <a:t>Lessons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Science </a:t>
            </a:r>
            <a:r>
              <a:rPr lang="cs-CZ" dirty="0" err="1"/>
              <a:t>of</a:t>
            </a:r>
            <a:r>
              <a:rPr lang="cs-CZ" dirty="0"/>
              <a:t> Learning. </a:t>
            </a:r>
            <a:r>
              <a:rPr lang="cs-CZ" i="1" dirty="0" err="1"/>
              <a:t>Psychological</a:t>
            </a:r>
            <a:r>
              <a:rPr lang="cs-CZ" i="1" dirty="0"/>
              <a:t> Science in </a:t>
            </a:r>
            <a:r>
              <a:rPr lang="cs-CZ" i="1" dirty="0" err="1"/>
              <a:t>the</a:t>
            </a:r>
            <a:r>
              <a:rPr lang="cs-CZ" i="1" dirty="0"/>
              <a:t> Public </a:t>
            </a:r>
            <a:r>
              <a:rPr lang="cs-CZ" i="1" dirty="0" err="1"/>
              <a:t>Interest</a:t>
            </a:r>
            <a:r>
              <a:rPr lang="cs-CZ" dirty="0"/>
              <a:t> [online]. 2015, </a:t>
            </a:r>
            <a:r>
              <a:rPr lang="cs-CZ" b="1" dirty="0"/>
              <a:t>16</a:t>
            </a:r>
            <a:r>
              <a:rPr lang="cs-CZ" dirty="0"/>
              <a:t>(1), 3-34 [cit. 2016-11-01]. DOI: 10.1177/1529100615569721. ISSN 1529-1006. Dostupné z: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psi.sagepub.com/lookup/doi/10.1177/1529100615569721</a:t>
            </a:r>
            <a:endParaRPr lang="cs-CZ" dirty="0" smtClean="0"/>
          </a:p>
          <a:p>
            <a:r>
              <a:rPr lang="cs-CZ" dirty="0"/>
              <a:t>ISRAELSON, Madeleine </a:t>
            </a:r>
            <a:r>
              <a:rPr lang="cs-CZ" dirty="0" err="1"/>
              <a:t>Heins</a:t>
            </a:r>
            <a:r>
              <a:rPr lang="cs-CZ" dirty="0"/>
              <a:t>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Reading</a:t>
            </a:r>
            <a:r>
              <a:rPr lang="cs-CZ" i="1" dirty="0"/>
              <a:t> </a:t>
            </a:r>
            <a:r>
              <a:rPr lang="cs-CZ" i="1" dirty="0" err="1"/>
              <a:t>Teacher</a:t>
            </a:r>
            <a:r>
              <a:rPr lang="cs-CZ" dirty="0"/>
              <a:t>. 2015, </a:t>
            </a:r>
            <a:r>
              <a:rPr lang="cs-CZ" b="1" dirty="0"/>
              <a:t>69</a:t>
            </a:r>
            <a:r>
              <a:rPr lang="cs-CZ" dirty="0"/>
              <a:t>(3). DOI: 10.1002/trtr.1414. ISSN 00340561. Dostupné také z: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doi.wiley.com/10.1002/trtr.1414</a:t>
            </a:r>
            <a:endParaRPr lang="cs-CZ" dirty="0" smtClean="0"/>
          </a:p>
          <a:p>
            <a:r>
              <a:rPr lang="en-US" dirty="0"/>
              <a:t>POWELL, S. Choosing iPad Apps With a Purpose: Aligning Skills and Standards. </a:t>
            </a:r>
            <a:r>
              <a:rPr lang="en-US" i="1" dirty="0"/>
              <a:t>TEACHING Exceptional Children</a:t>
            </a:r>
            <a:r>
              <a:rPr lang="en-US" dirty="0"/>
              <a:t> [online]. 2014, </a:t>
            </a:r>
            <a:r>
              <a:rPr lang="en-US" b="1" dirty="0"/>
              <a:t>47</a:t>
            </a:r>
            <a:r>
              <a:rPr lang="en-US" dirty="0"/>
              <a:t>(1), 20-26 [cit. 2016-11-01]. DOI: 10.1177/0040059914542765. ISSN 0040-0599. </a:t>
            </a:r>
            <a:r>
              <a:rPr lang="en-US" dirty="0" err="1"/>
              <a:t>Dostupné</a:t>
            </a:r>
            <a:r>
              <a:rPr lang="en-US" dirty="0"/>
              <a:t> z: http://tcx.sagepub.com/lookup/doi/10.1177/0040059914542765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90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T-graf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Skupiny po 4</a:t>
            </a:r>
          </a:p>
          <a:p>
            <a:r>
              <a:rPr lang="cs-CZ" dirty="0" smtClean="0"/>
              <a:t>Pro (výhody) X proti (limity, nevýhody) využití mobilních aplikací ve výuce – písemně </a:t>
            </a:r>
          </a:p>
          <a:p>
            <a:r>
              <a:rPr lang="cs-CZ" dirty="0" smtClean="0"/>
              <a:t>Přes libovolný názor snaha argumentů na obou stranách</a:t>
            </a:r>
          </a:p>
          <a:p>
            <a:r>
              <a:rPr lang="cs-CZ" dirty="0" smtClean="0"/>
              <a:t>Skupiny na poloviny – každá jedno stanovisko, diskuze 5 min. + možnost dopisovat argumenty</a:t>
            </a:r>
          </a:p>
          <a:p>
            <a:r>
              <a:rPr lang="cs-CZ" dirty="0" smtClean="0"/>
              <a:t>Obrácení rolí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2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výukové mobilní aplikace?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Motivace studentů</a:t>
            </a:r>
          </a:p>
          <a:p>
            <a:r>
              <a:rPr lang="cs-CZ" dirty="0" smtClean="0"/>
              <a:t>Pomůcka pro lektora (ne náhrada) – lektor = </a:t>
            </a:r>
            <a:r>
              <a:rPr lang="cs-CZ" dirty="0" err="1" smtClean="0"/>
              <a:t>facilitátor</a:t>
            </a:r>
            <a:r>
              <a:rPr lang="cs-CZ" dirty="0" smtClean="0"/>
              <a:t> =&gt; aktivní učení</a:t>
            </a:r>
          </a:p>
          <a:p>
            <a:r>
              <a:rPr lang="cs-CZ" dirty="0" smtClean="0"/>
              <a:t>Možnost personalizace učení</a:t>
            </a:r>
          </a:p>
          <a:p>
            <a:r>
              <a:rPr lang="cs-CZ" dirty="0" smtClean="0"/>
              <a:t>Široká nabídka + stále roste, např. 7/2017 vzdělávací aplikace 3. nejrozšířenější v nabídce aplikací pro Apple (</a:t>
            </a:r>
            <a:r>
              <a:rPr lang="cs-CZ" dirty="0" smtClean="0">
                <a:hlinkClick r:id="rId2"/>
              </a:rPr>
              <a:t>8,47 %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Vyhodnocení aktivity v reálném čase (přehled o „třídě“) + záznamy pro pozdější zpracování</a:t>
            </a:r>
          </a:p>
          <a:p>
            <a:r>
              <a:rPr lang="cs-CZ" dirty="0" smtClean="0"/>
              <a:t>Multimédia, ne tak těžké jako učebnice</a:t>
            </a:r>
          </a:p>
          <a:p>
            <a:r>
              <a:rPr lang="cs-CZ" dirty="0" smtClean="0"/>
              <a:t>Ekologie – šetření papíru (tisk pracovních listů apod.)</a:t>
            </a:r>
          </a:p>
          <a:p>
            <a:r>
              <a:rPr lang="cs-CZ" dirty="0" smtClean="0"/>
              <a:t>Speciální nástroje pro studenty s poruchami učení</a:t>
            </a:r>
          </a:p>
        </p:txBody>
      </p:sp>
    </p:spTree>
    <p:extLst>
      <p:ext uri="{BB962C8B-B14F-4D97-AF65-F5344CB8AC3E}">
        <p14:creationId xmlns:p14="http://schemas.microsoft.com/office/powerpoint/2010/main" val="21148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Desatero výhod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Dostupné 24/7/365 (nejen při výuce)</a:t>
            </a:r>
          </a:p>
          <a:p>
            <a:r>
              <a:rPr lang="cs-CZ" dirty="0" smtClean="0"/>
              <a:t>Interaktivita</a:t>
            </a:r>
          </a:p>
          <a:p>
            <a:r>
              <a:rPr lang="cs-CZ" dirty="0" smtClean="0"/>
              <a:t>Prezentace výsledků (motivace pro studenta, příprava pro učitele)</a:t>
            </a:r>
          </a:p>
          <a:p>
            <a:r>
              <a:rPr lang="cs-CZ" dirty="0" smtClean="0"/>
              <a:t>Efektivní vyplnění volného času</a:t>
            </a:r>
          </a:p>
          <a:p>
            <a:r>
              <a:rPr lang="cs-CZ" dirty="0" smtClean="0"/>
              <a:t>Zvyšování digitální gramotnosti</a:t>
            </a:r>
          </a:p>
          <a:p>
            <a:r>
              <a:rPr lang="cs-CZ" dirty="0" smtClean="0"/>
              <a:t>Učení sdílením (vazba na SNS)</a:t>
            </a:r>
          </a:p>
          <a:p>
            <a:r>
              <a:rPr lang="cs-CZ" dirty="0" smtClean="0"/>
              <a:t>Variace typů (text, video, </a:t>
            </a:r>
            <a:r>
              <a:rPr lang="cs-CZ" dirty="0" err="1" smtClean="0"/>
              <a:t>audiopříběhy</a:t>
            </a:r>
            <a:r>
              <a:rPr lang="cs-CZ" dirty="0" smtClean="0"/>
              <a:t>, testy…)</a:t>
            </a:r>
          </a:p>
          <a:p>
            <a:r>
              <a:rPr lang="cs-CZ" dirty="0" smtClean="0"/>
              <a:t>Zábava a </a:t>
            </a:r>
            <a:r>
              <a:rPr lang="cs-CZ" dirty="0" err="1" smtClean="0"/>
              <a:t>informálnost</a:t>
            </a:r>
            <a:endParaRPr lang="cs-CZ" dirty="0" smtClean="0"/>
          </a:p>
          <a:p>
            <a:r>
              <a:rPr lang="cs-CZ" dirty="0" smtClean="0"/>
              <a:t>Podpora návyků lepšího životního stylu (např. </a:t>
            </a:r>
            <a:r>
              <a:rPr lang="cs-CZ" dirty="0" err="1" smtClean="0"/>
              <a:t>lifelogging</a:t>
            </a:r>
            <a:r>
              <a:rPr lang="cs-CZ" dirty="0" smtClean="0"/>
              <a:t>, </a:t>
            </a:r>
            <a:r>
              <a:rPr lang="cs-CZ" dirty="0" err="1" smtClean="0"/>
              <a:t>self</a:t>
            </a:r>
            <a:r>
              <a:rPr lang="cs-CZ" dirty="0" smtClean="0"/>
              <a:t> </a:t>
            </a:r>
            <a:r>
              <a:rPr lang="cs-CZ" dirty="0" err="1" smtClean="0"/>
              <a:t>measurement</a:t>
            </a:r>
            <a:r>
              <a:rPr lang="cs-CZ" dirty="0" smtClean="0"/>
              <a:t>)</a:t>
            </a:r>
          </a:p>
          <a:p>
            <a:r>
              <a:rPr lang="cs-CZ" dirty="0" smtClean="0"/>
              <a:t>Systematické učení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7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Limity výukových aplikací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Nutnost technického vybavení =&gt; částečně řešitelné BYOD</a:t>
            </a:r>
          </a:p>
          <a:p>
            <a:r>
              <a:rPr lang="cs-CZ" dirty="0"/>
              <a:t>Obvykle nutné připojení k internetu</a:t>
            </a:r>
          </a:p>
          <a:p>
            <a:r>
              <a:rPr lang="cs-CZ" dirty="0" smtClean="0"/>
              <a:t>Digitální propast (primární, sekundární) – student i lektor</a:t>
            </a:r>
          </a:p>
          <a:p>
            <a:r>
              <a:rPr lang="cs-CZ" dirty="0"/>
              <a:t>Těžká kontrola aktivity studenta (multitasking)</a:t>
            </a:r>
          </a:p>
          <a:p>
            <a:r>
              <a:rPr lang="cs-CZ" dirty="0" smtClean="0"/>
              <a:t>Soukromí a potřeba zabezpečení + rozbitnost zařízení</a:t>
            </a:r>
          </a:p>
          <a:p>
            <a:r>
              <a:rPr lang="cs-CZ" dirty="0" smtClean="0"/>
              <a:t>Kompatibilita (OS)</a:t>
            </a:r>
          </a:p>
          <a:p>
            <a:r>
              <a:rPr lang="cs-CZ" dirty="0" smtClean="0"/>
              <a:t>Některé aplikace drahé, zdarma často s reklamou</a:t>
            </a:r>
          </a:p>
        </p:txBody>
      </p:sp>
    </p:spTree>
    <p:extLst>
      <p:ext uri="{BB962C8B-B14F-4D97-AF65-F5344CB8AC3E}">
        <p14:creationId xmlns:p14="http://schemas.microsoft.com/office/powerpoint/2010/main" val="10724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Šířka nabídky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Aplikace určené pro:</a:t>
            </a:r>
          </a:p>
          <a:p>
            <a:pPr lvl="1"/>
            <a:r>
              <a:rPr lang="cs-CZ" dirty="0" smtClean="0"/>
              <a:t>Aplikace pro organizaci výuky, např. iTunes U, Google </a:t>
            </a:r>
            <a:r>
              <a:rPr lang="cs-CZ" dirty="0" err="1" smtClean="0"/>
              <a:t>Classroom</a:t>
            </a:r>
            <a:endParaRPr lang="cs-CZ" dirty="0" smtClean="0"/>
          </a:p>
          <a:p>
            <a:pPr lvl="1"/>
            <a:r>
              <a:rPr lang="cs-CZ" dirty="0" smtClean="0"/>
              <a:t>Primárně jiný účel než vzdělávání, např. </a:t>
            </a:r>
            <a:r>
              <a:rPr lang="cs-CZ" dirty="0" err="1" smtClean="0"/>
              <a:t>hidden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game pro učení slovíček</a:t>
            </a:r>
          </a:p>
          <a:p>
            <a:pPr lvl="1"/>
            <a:r>
              <a:rPr lang="cs-CZ" dirty="0" smtClean="0"/>
              <a:t>Aplikace jako platforma s nutností vytvořit obsah, např. </a:t>
            </a:r>
            <a:r>
              <a:rPr lang="cs-CZ" dirty="0" err="1" smtClean="0"/>
              <a:t>Kahoot</a:t>
            </a:r>
            <a:r>
              <a:rPr lang="cs-CZ" dirty="0" smtClean="0"/>
              <a:t>! (i </a:t>
            </a:r>
            <a:r>
              <a:rPr lang="cs-CZ" dirty="0" err="1" smtClean="0"/>
              <a:t>cloudová</a:t>
            </a:r>
            <a:r>
              <a:rPr lang="cs-CZ" dirty="0" smtClean="0"/>
              <a:t> úložiště a publikační platformy, např. </a:t>
            </a:r>
            <a:r>
              <a:rPr lang="cs-CZ" dirty="0" err="1" smtClean="0"/>
              <a:t>YouTube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Aplikace s konkrétním obsahem určeným pro výuku tématu</a:t>
            </a:r>
          </a:p>
          <a:p>
            <a:r>
              <a:rPr lang="cs-CZ" dirty="0" smtClean="0"/>
              <a:t>Klíčové plánování + účel aplikace – viz např. </a:t>
            </a:r>
            <a:r>
              <a:rPr lang="en-US" dirty="0" smtClean="0">
                <a:hlinkClick r:id="rId2"/>
              </a:rPr>
              <a:t>Remix </a:t>
            </a:r>
            <a:r>
              <a:rPr lang="en-US" dirty="0">
                <a:hlinkClick r:id="rId2"/>
              </a:rPr>
              <a:t>of "One to World iPads using Bloom's and </a:t>
            </a:r>
            <a:r>
              <a:rPr lang="en-US" dirty="0" smtClean="0">
                <a:hlinkClick r:id="rId2"/>
              </a:rPr>
              <a:t>SAMR"</a:t>
            </a:r>
            <a:endParaRPr lang="cs-CZ" dirty="0" smtClean="0"/>
          </a:p>
          <a:p>
            <a:r>
              <a:rPr lang="cs-CZ" dirty="0" smtClean="0"/>
              <a:t>Příprava: analýza vzdělávacích potřeb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Definování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Nastavení výukových cílů, vč. vazby na ŠVP apod.</a:t>
            </a:r>
          </a:p>
          <a:p>
            <a:r>
              <a:rPr lang="cs-CZ" dirty="0" smtClean="0"/>
              <a:t>Formování obsahu</a:t>
            </a:r>
          </a:p>
          <a:p>
            <a:pPr lvl="1"/>
            <a:r>
              <a:rPr lang="cs-CZ" dirty="0" smtClean="0"/>
              <a:t>Výukové metody (aktivní, kooperativní… učení), příp. rámce (EUR)</a:t>
            </a:r>
          </a:p>
          <a:p>
            <a:pPr lvl="1"/>
            <a:r>
              <a:rPr lang="cs-CZ" dirty="0" smtClean="0"/>
              <a:t>Dostupné materiální vybavení, vč. technologií</a:t>
            </a:r>
          </a:p>
          <a:p>
            <a:r>
              <a:rPr lang="cs-CZ" dirty="0" smtClean="0"/>
              <a:t>Hledání výukových materiálů (ne aplikací)</a:t>
            </a:r>
          </a:p>
          <a:p>
            <a:pPr lvl="1"/>
            <a:r>
              <a:rPr lang="cs-CZ" dirty="0" smtClean="0"/>
              <a:t>Metodiky lekcí: </a:t>
            </a:r>
            <a:r>
              <a:rPr lang="cs-CZ" dirty="0" smtClean="0">
                <a:hlinkClick r:id="rId2"/>
              </a:rPr>
              <a:t>Metodika.knihovna.cz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Databanka vzdělávacích knihovnických programů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Nápady IVU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Průřezová témata a čtenářství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Čtenářské kluby: lekce</a:t>
            </a:r>
            <a:r>
              <a:rPr lang="cs-CZ" dirty="0" smtClean="0"/>
              <a:t>, </a:t>
            </a:r>
            <a:r>
              <a:rPr lang="cs-CZ" dirty="0" smtClean="0">
                <a:hlinkClick r:id="rId7"/>
              </a:rPr>
              <a:t>Metodické opory k lekcím informačního vzdělávání</a:t>
            </a:r>
            <a:r>
              <a:rPr lang="cs-CZ" dirty="0" smtClean="0"/>
              <a:t>, </a:t>
            </a:r>
            <a:r>
              <a:rPr lang="cs-CZ" dirty="0" err="1" smtClean="0">
                <a:hlinkClick r:id="rId8"/>
              </a:rPr>
              <a:t>Manuscriptorium</a:t>
            </a:r>
            <a:r>
              <a:rPr lang="cs-CZ" dirty="0" smtClean="0">
                <a:hlinkClick r:id="rId8"/>
              </a:rPr>
              <a:t>: přípravy pro výuku</a:t>
            </a:r>
            <a:r>
              <a:rPr lang="cs-CZ" dirty="0" smtClean="0"/>
              <a:t>, </a:t>
            </a:r>
            <a:r>
              <a:rPr lang="cs-CZ" b="1" dirty="0" err="1" smtClean="0">
                <a:hlinkClick r:id="rId9"/>
              </a:rPr>
              <a:t>MediaSmarts</a:t>
            </a:r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Dílčí materiály: využití </a:t>
            </a:r>
            <a:r>
              <a:rPr lang="cs-CZ" dirty="0" smtClean="0">
                <a:hlinkClick r:id="rId10"/>
              </a:rPr>
              <a:t>portál RVP</a:t>
            </a:r>
            <a:r>
              <a:rPr lang="cs-CZ" dirty="0" smtClean="0"/>
              <a:t>, </a:t>
            </a:r>
            <a:r>
              <a:rPr lang="cs-CZ" b="1" dirty="0" smtClean="0">
                <a:hlinkClick r:id="rId11"/>
              </a:rPr>
              <a:t>Dumy.cz</a:t>
            </a:r>
            <a:r>
              <a:rPr lang="cs-CZ" dirty="0" smtClean="0"/>
              <a:t> a jeho evropská obdoba </a:t>
            </a:r>
            <a:r>
              <a:rPr lang="cs-CZ" dirty="0" smtClean="0">
                <a:hlinkClick r:id="rId12" action="ppaction://hlinkfile"/>
              </a:rPr>
              <a:t>LRE </a:t>
            </a:r>
            <a:r>
              <a:rPr lang="cs-CZ" dirty="0" err="1" smtClean="0">
                <a:hlinkClick r:id="rId12" action="ppaction://hlinkfile"/>
              </a:rPr>
              <a:t>for</a:t>
            </a:r>
            <a:r>
              <a:rPr lang="cs-CZ" dirty="0" smtClean="0">
                <a:hlinkClick r:id="rId12" action="ppaction://hlinkfile"/>
              </a:rPr>
              <a:t> </a:t>
            </a:r>
            <a:r>
              <a:rPr lang="cs-CZ" dirty="0" err="1" smtClean="0">
                <a:hlinkClick r:id="rId12" action="ppaction://hlinkfile"/>
              </a:rPr>
              <a:t>schools</a:t>
            </a:r>
            <a:r>
              <a:rPr lang="cs-CZ" dirty="0" smtClean="0"/>
              <a:t>, dále </a:t>
            </a:r>
            <a:r>
              <a:rPr lang="cs-CZ" dirty="0" err="1" smtClean="0">
                <a:hlinkClick r:id="rId13"/>
              </a:rPr>
              <a:t>DataKabinet</a:t>
            </a:r>
            <a:r>
              <a:rPr lang="cs-CZ" dirty="0" smtClean="0"/>
              <a:t>, </a:t>
            </a:r>
            <a:r>
              <a:rPr lang="cs-CZ" dirty="0" smtClean="0">
                <a:hlinkClick r:id="rId14"/>
              </a:rPr>
              <a:t>Veškole.cz</a:t>
            </a:r>
            <a:r>
              <a:rPr lang="cs-CZ" dirty="0" smtClean="0"/>
              <a:t> a </a:t>
            </a:r>
            <a:r>
              <a:rPr lang="cs-CZ" dirty="0" smtClean="0">
                <a:hlinkClick r:id="rId15"/>
              </a:rPr>
              <a:t>Virtuální knihovna pro učitele</a:t>
            </a:r>
            <a:r>
              <a:rPr lang="cs-CZ" dirty="0" smtClean="0"/>
              <a:t>…, příp. publikační platformy pro OER (</a:t>
            </a:r>
            <a:r>
              <a:rPr lang="cs-CZ" dirty="0" err="1" smtClean="0"/>
              <a:t>YouTube</a:t>
            </a:r>
            <a:r>
              <a:rPr lang="cs-CZ" dirty="0" smtClean="0"/>
              <a:t>, </a:t>
            </a:r>
            <a:r>
              <a:rPr lang="cs-CZ" dirty="0" err="1" smtClean="0"/>
              <a:t>Slideshare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Tvorba výukových materiálů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04238" y="172995"/>
            <a:ext cx="2850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Vyzkoušejte</a:t>
            </a:r>
            <a:r>
              <a:rPr lang="cs-CZ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</a:t>
            </a:r>
            <a:r>
              <a:rPr lang="cs-CZ" dirty="0" smtClean="0"/>
              <a:t> </a:t>
            </a:r>
            <a:r>
              <a:rPr lang="cs-CZ" dirty="0" smtClean="0"/>
              <a:t>skupiny,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Cíl: najít lekci/materiál pro mobilní vzdělávání,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Pros&amp;cons</a:t>
            </a:r>
            <a:r>
              <a:rPr lang="cs-CZ" dirty="0" smtClean="0"/>
              <a:t> postupu,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Výsledek hledání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6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Hledání výukových aplikací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Doporučení uživatelů: </a:t>
            </a:r>
          </a:p>
          <a:p>
            <a:pPr lvl="1"/>
            <a:r>
              <a:rPr lang="cs-CZ" dirty="0" smtClean="0"/>
              <a:t>Blogy, články…, „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apps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Zdlouhavé, ale zkušenosti s využitím (nejen popis)</a:t>
            </a:r>
          </a:p>
          <a:p>
            <a:r>
              <a:rPr lang="cs-CZ" dirty="0" smtClean="0"/>
              <a:t>Procházení žebříčků/kategorií v obchodě (kategorie vzdělávání)</a:t>
            </a:r>
          </a:p>
          <a:p>
            <a:r>
              <a:rPr lang="cs-CZ" dirty="0" smtClean="0"/>
              <a:t>Hledání funkce: vyhledávač/vyhledávací pole v obchodě (anotace)</a:t>
            </a:r>
          </a:p>
          <a:p>
            <a:r>
              <a:rPr lang="cs-CZ" dirty="0" smtClean="0"/>
              <a:t>Katalogy aplikací: </a:t>
            </a:r>
            <a:r>
              <a:rPr lang="cs-CZ" dirty="0" err="1" smtClean="0">
                <a:hlinkClick r:id="rId2"/>
              </a:rPr>
              <a:t>Applikace</a:t>
            </a:r>
            <a:r>
              <a:rPr lang="cs-CZ" dirty="0" smtClean="0"/>
              <a:t> (příp. jiné katalogy neomezené na vzdělávání), </a:t>
            </a:r>
            <a:r>
              <a:rPr lang="cs-CZ" dirty="0" err="1" smtClean="0">
                <a:hlinkClick r:id="rId3"/>
              </a:rPr>
              <a:t>App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Recommendations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for</a:t>
            </a:r>
            <a:r>
              <a:rPr lang="cs-CZ" dirty="0" smtClean="0">
                <a:hlinkClick r:id="rId3"/>
              </a:rPr>
              <a:t> Mobile </a:t>
            </a:r>
            <a:r>
              <a:rPr lang="cs-CZ" dirty="0" err="1" smtClean="0">
                <a:hlinkClick r:id="rId3"/>
              </a:rPr>
              <a:t>Devices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Apps4Edu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EduAppCenter</a:t>
            </a:r>
            <a:r>
              <a:rPr lang="cs-CZ" dirty="0" smtClean="0"/>
              <a:t>, </a:t>
            </a:r>
            <a:r>
              <a:rPr lang="cs-CZ" dirty="0" err="1" smtClean="0">
                <a:hlinkClick r:id="rId6"/>
              </a:rPr>
              <a:t>AppoLearning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04238" y="172995"/>
            <a:ext cx="2850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Kdy se který postup hodí?</a:t>
            </a:r>
          </a:p>
          <a:p>
            <a:r>
              <a:rPr lang="cs-CZ" dirty="0" smtClean="0"/>
              <a:t>Vyzkoušejte: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4 skupiny,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cs-CZ" dirty="0" smtClean="0"/>
              <a:t>o </a:t>
            </a:r>
            <a:r>
              <a:rPr lang="cs-CZ" dirty="0" smtClean="0"/>
              <a:t>a jak hledáte,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</a:t>
            </a:r>
            <a:r>
              <a:rPr lang="cs-CZ" dirty="0" err="1" smtClean="0"/>
              <a:t>ros&amp;cons</a:t>
            </a:r>
            <a:r>
              <a:rPr lang="cs-CZ" dirty="0" smtClean="0"/>
              <a:t> postupu,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Výsledek hledání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9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UNI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" id="{611278DF-0FD2-49C9-B74F-056C76AD29BF}" vid="{6E09C780-E855-422F-B658-5E102979B4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</Template>
  <TotalTime>462</TotalTime>
  <Words>1414</Words>
  <Application>Microsoft Office PowerPoint</Application>
  <PresentationFormat>Předvádění na obrazovce (4:3)</PresentationFormat>
  <Paragraphs>221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Wingdings</vt:lpstr>
      <vt:lpstr>MUNI</vt:lpstr>
      <vt:lpstr>Vyhledávání a hodnocení výukových aplikací</vt:lpstr>
      <vt:lpstr>Mobilní aplikace</vt:lpstr>
      <vt:lpstr>T-graf</vt:lpstr>
      <vt:lpstr>Proč výukové mobilní aplikace?</vt:lpstr>
      <vt:lpstr>Desatero výhod</vt:lpstr>
      <vt:lpstr>Limity výukových aplikací</vt:lpstr>
      <vt:lpstr>Šířka nabídky</vt:lpstr>
      <vt:lpstr>Definování lekce</vt:lpstr>
      <vt:lpstr>Hledání výukových aplikací</vt:lpstr>
      <vt:lpstr>Příklady výukových aplikací pro knihovny</vt:lpstr>
      <vt:lpstr>Úkol</vt:lpstr>
      <vt:lpstr>Hodnocení mobilních aplikací (obecně)</vt:lpstr>
      <vt:lpstr>The App Map (Israelson)</vt:lpstr>
      <vt:lpstr>Hodnocení výukových aplikací</vt:lpstr>
      <vt:lpstr>Hodnocení z pohledu učitele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</vt:lpstr>
      <vt:lpstr>Technické parametry (syntéza 13 modelů)</vt:lpstr>
      <vt:lpstr>Didaktické parametry</vt:lpstr>
      <vt:lpstr>Úkol</vt:lpstr>
      <vt:lpstr>Jak pracovat s hodnotícími nástroji?</vt:lpstr>
      <vt:lpstr>Závěrečné shrnutí</vt:lpstr>
      <vt:lpstr>Děkuji za pozornost</vt:lpstr>
      <vt:lpstr>Další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Vyhledávání a hodnocení výukových aplikací</dc:title>
  <dc:creator>Pavla Kovářová</dc:creator>
  <cp:lastModifiedBy>PC</cp:lastModifiedBy>
  <cp:revision>52</cp:revision>
  <dcterms:created xsi:type="dcterms:W3CDTF">2016-11-01T09:28:24Z</dcterms:created>
  <dcterms:modified xsi:type="dcterms:W3CDTF">2017-10-02T10:52:38Z</dcterms:modified>
</cp:coreProperties>
</file>