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1" r:id="rId5"/>
    <p:sldId id="262" r:id="rId6"/>
    <p:sldId id="257" r:id="rId7"/>
    <p:sldId id="263" r:id="rId8"/>
    <p:sldId id="264" r:id="rId9"/>
    <p:sldId id="265" r:id="rId10"/>
    <p:sldId id="270" r:id="rId11"/>
    <p:sldId id="267" r:id="rId12"/>
    <p:sldId id="269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18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0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0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74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09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33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80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97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29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0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74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87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Elektronické zpracování archiválií a pořádací program ELZA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Mgr. Michaela Zemánková</a:t>
            </a:r>
          </a:p>
          <a:p>
            <a:r>
              <a:rPr lang="cs-CZ" sz="2000" dirty="0" smtClean="0"/>
              <a:t>Státní okresní archiv Vyškov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422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813"/>
            <a:ext cx="4600575" cy="660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267744" y="476672"/>
            <a:ext cx="4320480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79512" y="476672"/>
            <a:ext cx="17281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Jednotka popisu na úrovni </a:t>
            </a:r>
            <a:r>
              <a:rPr lang="cs-CZ" b="1" dirty="0" smtClean="0">
                <a:solidFill>
                  <a:srgbClr val="FF0000"/>
                </a:solidFill>
              </a:rPr>
              <a:t>archivní soubor</a:t>
            </a:r>
            <a:r>
              <a:rPr lang="cs-CZ" dirty="0" smtClean="0"/>
              <a:t>:</a:t>
            </a:r>
          </a:p>
          <a:p>
            <a:r>
              <a:rPr lang="cs-CZ" sz="1600" dirty="0" smtClean="0"/>
              <a:t>- referenční </a:t>
            </a:r>
            <a:r>
              <a:rPr lang="cs-CZ" sz="1600" dirty="0" err="1" smtClean="0"/>
              <a:t>ozn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- pořadové číslo</a:t>
            </a:r>
          </a:p>
          <a:p>
            <a:r>
              <a:rPr lang="cs-CZ" sz="1600" dirty="0" smtClean="0"/>
              <a:t>- obsah/název</a:t>
            </a:r>
          </a:p>
          <a:p>
            <a:r>
              <a:rPr lang="cs-CZ" sz="1600" dirty="0" smtClean="0"/>
              <a:t>- jazyk</a:t>
            </a:r>
          </a:p>
          <a:p>
            <a:r>
              <a:rPr lang="cs-CZ" sz="1600" dirty="0" smtClean="0"/>
              <a:t>- počty EJ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763688" y="938337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2267744" y="1844824"/>
            <a:ext cx="4320480" cy="36004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6876256" y="1844824"/>
            <a:ext cx="2088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Jednotka popisu na úrovni </a:t>
            </a:r>
            <a:r>
              <a:rPr lang="cs-CZ" b="1" dirty="0" smtClean="0">
                <a:solidFill>
                  <a:srgbClr val="7030A0"/>
                </a:solidFill>
              </a:rPr>
              <a:t>série</a:t>
            </a:r>
            <a:r>
              <a:rPr lang="cs-CZ" dirty="0" smtClean="0"/>
              <a:t>:</a:t>
            </a:r>
          </a:p>
          <a:p>
            <a:r>
              <a:rPr lang="cs-CZ" dirty="0" smtClean="0"/>
              <a:t>- </a:t>
            </a:r>
            <a:r>
              <a:rPr lang="cs-CZ" sz="1600" dirty="0" smtClean="0"/>
              <a:t>referenční </a:t>
            </a:r>
            <a:r>
              <a:rPr lang="cs-CZ" sz="1600" dirty="0" err="1"/>
              <a:t>ozn</a:t>
            </a:r>
            <a:r>
              <a:rPr lang="cs-CZ" sz="1600" dirty="0"/>
              <a:t>.</a:t>
            </a:r>
          </a:p>
          <a:p>
            <a:r>
              <a:rPr lang="cs-CZ" sz="1600" dirty="0"/>
              <a:t>- pořadové číslo</a:t>
            </a:r>
          </a:p>
          <a:p>
            <a:r>
              <a:rPr lang="cs-CZ" sz="1600" dirty="0"/>
              <a:t>- obsah/název</a:t>
            </a:r>
          </a:p>
          <a:p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>
            <a:off x="6588224" y="2024844"/>
            <a:ext cx="288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876256" y="4149080"/>
            <a:ext cx="2016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Jednotky popisu na úrovni </a:t>
            </a:r>
            <a:r>
              <a:rPr lang="cs-CZ" b="1" dirty="0" smtClean="0">
                <a:solidFill>
                  <a:srgbClr val="002060"/>
                </a:solidFill>
              </a:rPr>
              <a:t>jednotlivost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složka</a:t>
            </a:r>
            <a:r>
              <a:rPr lang="cs-CZ" dirty="0" smtClean="0"/>
              <a:t>:</a:t>
            </a:r>
          </a:p>
          <a:p>
            <a:r>
              <a:rPr lang="cs-CZ" dirty="0" smtClean="0"/>
              <a:t>- referenční </a:t>
            </a:r>
            <a:r>
              <a:rPr lang="cs-CZ" dirty="0" err="1"/>
              <a:t>ozn</a:t>
            </a:r>
            <a:r>
              <a:rPr lang="cs-CZ" dirty="0"/>
              <a:t>.</a:t>
            </a:r>
          </a:p>
          <a:p>
            <a:r>
              <a:rPr lang="cs-CZ" dirty="0" smtClean="0"/>
              <a:t>- pořadové číslo</a:t>
            </a:r>
          </a:p>
          <a:p>
            <a:r>
              <a:rPr lang="cs-CZ" dirty="0" smtClean="0"/>
              <a:t>- ukládací jednotka</a:t>
            </a:r>
            <a:endParaRPr lang="cs-CZ" dirty="0"/>
          </a:p>
          <a:p>
            <a:r>
              <a:rPr lang="cs-CZ" dirty="0" smtClean="0"/>
              <a:t>- obsah/název</a:t>
            </a:r>
          </a:p>
          <a:p>
            <a:r>
              <a:rPr lang="cs-CZ" dirty="0" smtClean="0"/>
              <a:t>- datace</a:t>
            </a:r>
            <a:endParaRPr lang="cs-CZ" dirty="0"/>
          </a:p>
          <a:p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267744" y="4149080"/>
            <a:ext cx="4320480" cy="7920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2267744" y="4941168"/>
            <a:ext cx="4320480" cy="10081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se šipkou 24"/>
          <p:cNvCxnSpPr/>
          <p:nvPr/>
        </p:nvCxnSpPr>
        <p:spPr>
          <a:xfrm flipH="1">
            <a:off x="6588224" y="4653136"/>
            <a:ext cx="288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6588224" y="4941168"/>
            <a:ext cx="288032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9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ZP 1958/ZP 2015</a:t>
            </a:r>
            <a:endParaRPr lang="cs-CZ" sz="36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>
                <a:cs typeface="Times New Roman" panose="02020603050405020304" pitchFamily="18" charset="0"/>
              </a:rPr>
              <a:t>Stará Základní pravidla</a:t>
            </a:r>
          </a:p>
          <a:p>
            <a:pPr marL="0" indent="0">
              <a:buNone/>
            </a:pPr>
            <a:endParaRPr lang="cs-CZ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 </a:t>
            </a:r>
            <a:r>
              <a:rPr lang="cs-CZ" sz="1200" b="1" dirty="0" smtClean="0">
                <a:cs typeface="Times New Roman" panose="02020603050405020304" pitchFamily="18" charset="0"/>
              </a:rPr>
              <a:t>Vědecká</a:t>
            </a:r>
            <a:r>
              <a:rPr lang="cs-CZ" sz="1200" b="1" dirty="0">
                <a:cs typeface="Times New Roman" panose="02020603050405020304" pitchFamily="18" charset="0"/>
              </a:rPr>
              <a:t>, odborná a literární činnost</a:t>
            </a:r>
          </a:p>
          <a:p>
            <a:pPr marL="0" indent="0">
              <a:buNone/>
            </a:pP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3.1 </a:t>
            </a:r>
            <a:r>
              <a:rPr lang="cs-CZ" sz="1200" b="1" dirty="0" smtClean="0">
                <a:cs typeface="Times New Roman" panose="02020603050405020304" pitchFamily="18" charset="0"/>
              </a:rPr>
              <a:t>Vědecké práce </a:t>
            </a:r>
            <a:endParaRPr lang="cs-CZ" sz="12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15  Příspěvek </a:t>
            </a:r>
            <a:r>
              <a:rPr lang="cs-CZ" sz="1200" dirty="0">
                <a:cs typeface="Times New Roman" panose="02020603050405020304" pitchFamily="18" charset="0"/>
              </a:rPr>
              <a:t>„Z dějin Hané“ – </a:t>
            </a:r>
            <a:r>
              <a:rPr lang="cs-CZ" sz="1200" dirty="0" smtClean="0">
                <a:cs typeface="Times New Roman" panose="02020603050405020304" pitchFamily="18" charset="0"/>
              </a:rPr>
              <a:t>koncept	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16  Příspěvek </a:t>
            </a:r>
            <a:r>
              <a:rPr lang="cs-CZ" sz="1200" dirty="0">
                <a:cs typeface="Times New Roman" panose="02020603050405020304" pitchFamily="18" charset="0"/>
              </a:rPr>
              <a:t>„</a:t>
            </a:r>
            <a:r>
              <a:rPr lang="cs-CZ" sz="1200" dirty="0" err="1">
                <a:cs typeface="Times New Roman" panose="02020603050405020304" pitchFamily="18" charset="0"/>
              </a:rPr>
              <a:t>Marchanice</a:t>
            </a:r>
            <a:r>
              <a:rPr lang="cs-CZ" sz="1200" dirty="0">
                <a:cs typeface="Times New Roman" panose="02020603050405020304" pitchFamily="18" charset="0"/>
              </a:rPr>
              <a:t>“ – koncept  </a:t>
            </a:r>
            <a:r>
              <a:rPr lang="cs-CZ" sz="1200" dirty="0" smtClean="0">
                <a:cs typeface="Times New Roman" panose="02020603050405020304" pitchFamily="18" charset="0"/>
              </a:rPr>
              <a:t>	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17  Příspěvek </a:t>
            </a:r>
            <a:r>
              <a:rPr lang="cs-CZ" sz="1200" dirty="0">
                <a:cs typeface="Times New Roman" panose="02020603050405020304" pitchFamily="18" charset="0"/>
              </a:rPr>
              <a:t>„Vyškovské památky“ </a:t>
            </a:r>
            <a:r>
              <a:rPr lang="cs-CZ" sz="1200" dirty="0" smtClean="0">
                <a:cs typeface="Times New Roman" panose="02020603050405020304" pitchFamily="18" charset="0"/>
              </a:rPr>
              <a:t>– strojopis 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3.2 </a:t>
            </a:r>
            <a:r>
              <a:rPr lang="cs-CZ" sz="1200" b="1" dirty="0" smtClean="0">
                <a:cs typeface="Times New Roman" panose="02020603050405020304" pitchFamily="18" charset="0"/>
              </a:rPr>
              <a:t>Přednášky</a:t>
            </a:r>
            <a:r>
              <a:rPr lang="cs-CZ" sz="1200" b="1" dirty="0">
                <a:cs typeface="Times New Roman" panose="02020603050405020304" pitchFamily="18" charset="0"/>
              </a:rPr>
              <a:t>, projevy, proslovy, řeči, referáty</a:t>
            </a:r>
          </a:p>
          <a:p>
            <a:pPr marL="228600" indent="-228600">
              <a:buAutoNum type="arabicPlain" startAt="18"/>
            </a:pPr>
            <a:r>
              <a:rPr lang="cs-CZ" sz="1200" dirty="0" smtClean="0">
                <a:cs typeface="Times New Roman" panose="02020603050405020304" pitchFamily="18" charset="0"/>
              </a:rPr>
              <a:t>Opisy </a:t>
            </a:r>
            <a:r>
              <a:rPr lang="cs-CZ" sz="1200" dirty="0">
                <a:cs typeface="Times New Roman" panose="02020603050405020304" pitchFamily="18" charset="0"/>
              </a:rPr>
              <a:t>přednášek a článků vypracované </a:t>
            </a:r>
            <a:r>
              <a:rPr lang="cs-CZ" sz="1200" dirty="0" smtClean="0">
                <a:cs typeface="Times New Roman" panose="02020603050405020304" pitchFamily="18" charset="0"/>
              </a:rPr>
              <a:t>	1925–1942</a:t>
            </a: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      Janem Kupkou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3.3 </a:t>
            </a:r>
            <a:r>
              <a:rPr lang="cs-CZ" sz="1200" b="1" dirty="0" smtClean="0">
                <a:cs typeface="Times New Roman" panose="02020603050405020304" pitchFamily="18" charset="0"/>
              </a:rPr>
              <a:t>Sebraný </a:t>
            </a:r>
            <a:r>
              <a:rPr lang="cs-CZ" sz="1200" b="1" dirty="0">
                <a:cs typeface="Times New Roman" panose="02020603050405020304" pitchFamily="18" charset="0"/>
              </a:rPr>
              <a:t>národopisný a archivní materiál</a:t>
            </a: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19  Lidové </a:t>
            </a:r>
            <a:r>
              <a:rPr lang="cs-CZ" sz="1200" dirty="0">
                <a:cs typeface="Times New Roman" panose="02020603050405020304" pitchFamily="18" charset="0"/>
              </a:rPr>
              <a:t>pověry na </a:t>
            </a:r>
            <a:r>
              <a:rPr lang="cs-CZ" sz="1200" dirty="0" smtClean="0">
                <a:cs typeface="Times New Roman" panose="02020603050405020304" pitchFamily="18" charset="0"/>
              </a:rPr>
              <a:t>Vyškovsku	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20  Zápisy písní		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3.4 </a:t>
            </a:r>
            <a:r>
              <a:rPr lang="cs-CZ" sz="1200" b="1" dirty="0" smtClean="0">
                <a:cs typeface="Times New Roman" panose="02020603050405020304" pitchFamily="18" charset="0"/>
              </a:rPr>
              <a:t>Pomocný </a:t>
            </a:r>
            <a:r>
              <a:rPr lang="cs-CZ" sz="1200" b="1" dirty="0">
                <a:cs typeface="Times New Roman" panose="02020603050405020304" pitchFamily="18" charset="0"/>
              </a:rPr>
              <a:t>studijní a přípravný materiál</a:t>
            </a:r>
          </a:p>
          <a:p>
            <a:pPr marL="228600" indent="-228600">
              <a:buAutoNum type="arabicPlain" startAt="21"/>
            </a:pPr>
            <a:r>
              <a:rPr lang="cs-CZ" sz="1200" dirty="0" smtClean="0">
                <a:cs typeface="Times New Roman" panose="02020603050405020304" pitchFamily="18" charset="0"/>
              </a:rPr>
              <a:t>Téma </a:t>
            </a:r>
            <a:r>
              <a:rPr lang="cs-CZ" sz="1200" dirty="0">
                <a:cs typeface="Times New Roman" panose="02020603050405020304" pitchFamily="18" charset="0"/>
              </a:rPr>
              <a:t>Jan Jiskra z Brandýsa </a:t>
            </a:r>
            <a:r>
              <a:rPr lang="cs-CZ" sz="1200" dirty="0" smtClean="0">
                <a:cs typeface="Times New Roman" panose="02020603050405020304" pitchFamily="18" charset="0"/>
              </a:rPr>
              <a:t>– </a:t>
            </a:r>
            <a:r>
              <a:rPr lang="cs-CZ" sz="1200" dirty="0">
                <a:cs typeface="Times New Roman" panose="02020603050405020304" pitchFamily="18" charset="0"/>
              </a:rPr>
              <a:t>výpisky, 	</a:t>
            </a:r>
            <a:r>
              <a:rPr lang="cs-CZ" sz="1200" dirty="0" smtClean="0">
                <a:cs typeface="Times New Roman" panose="02020603050405020304" pitchFamily="18" charset="0"/>
              </a:rPr>
              <a:t>1940</a:t>
            </a: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      poznámky, literatura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>
                <a:cs typeface="Times New Roman" panose="02020603050405020304" pitchFamily="18" charset="0"/>
              </a:rPr>
              <a:t>Nová Základní pravidla</a:t>
            </a:r>
          </a:p>
          <a:p>
            <a:pPr marL="0" indent="0">
              <a:buNone/>
            </a:pPr>
            <a:endParaRPr lang="cs-CZ" sz="1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    </a:t>
            </a:r>
            <a:r>
              <a:rPr lang="cs-CZ" sz="1200" b="1" dirty="0" smtClean="0">
                <a:cs typeface="Times New Roman" panose="02020603050405020304" pitchFamily="18" charset="0"/>
              </a:rPr>
              <a:t>Vědecká</a:t>
            </a:r>
            <a:r>
              <a:rPr lang="cs-CZ" sz="1200" b="1" dirty="0">
                <a:cs typeface="Times New Roman" panose="02020603050405020304" pitchFamily="18" charset="0"/>
              </a:rPr>
              <a:t>, odborná a literární činnost</a:t>
            </a:r>
          </a:p>
          <a:p>
            <a:pPr marL="0" indent="0">
              <a:buNone/>
            </a:pPr>
            <a:endParaRPr lang="cs-CZ" sz="1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3/1      </a:t>
            </a:r>
            <a:r>
              <a:rPr lang="cs-CZ" sz="1200" b="1" dirty="0" smtClean="0">
                <a:cs typeface="Times New Roman" panose="02020603050405020304" pitchFamily="18" charset="0"/>
              </a:rPr>
              <a:t>Vědecké </a:t>
            </a:r>
            <a:r>
              <a:rPr lang="cs-CZ" sz="1200" b="1" dirty="0">
                <a:cs typeface="Times New Roman" panose="02020603050405020304" pitchFamily="18" charset="0"/>
              </a:rPr>
              <a:t>práce</a:t>
            </a: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3/1//1  Příspěvek </a:t>
            </a:r>
            <a:r>
              <a:rPr lang="cs-CZ" sz="1200" dirty="0">
                <a:cs typeface="Times New Roman" panose="02020603050405020304" pitchFamily="18" charset="0"/>
              </a:rPr>
              <a:t>„Z dějin </a:t>
            </a:r>
            <a:r>
              <a:rPr lang="cs-CZ" sz="1200" dirty="0" smtClean="0">
                <a:cs typeface="Times New Roman" panose="02020603050405020304" pitchFamily="18" charset="0"/>
              </a:rPr>
              <a:t>Hané“ – koncept	     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3/1</a:t>
            </a:r>
            <a:r>
              <a:rPr lang="cs-CZ" sz="1200" dirty="0">
                <a:cs typeface="Times New Roman" panose="02020603050405020304" pitchFamily="18" charset="0"/>
              </a:rPr>
              <a:t>//</a:t>
            </a:r>
            <a:r>
              <a:rPr lang="cs-CZ" sz="1200" dirty="0" smtClean="0">
                <a:cs typeface="Times New Roman" panose="02020603050405020304" pitchFamily="18" charset="0"/>
              </a:rPr>
              <a:t>2  Příspěvek </a:t>
            </a:r>
            <a:r>
              <a:rPr lang="cs-CZ" sz="1200" dirty="0">
                <a:cs typeface="Times New Roman" panose="02020603050405020304" pitchFamily="18" charset="0"/>
              </a:rPr>
              <a:t>„</a:t>
            </a:r>
            <a:r>
              <a:rPr lang="cs-CZ" sz="1200" dirty="0" err="1">
                <a:cs typeface="Times New Roman" panose="02020603050405020304" pitchFamily="18" charset="0"/>
              </a:rPr>
              <a:t>Marchanice</a:t>
            </a:r>
            <a:r>
              <a:rPr lang="cs-CZ" sz="1200" dirty="0" smtClean="0">
                <a:cs typeface="Times New Roman" panose="02020603050405020304" pitchFamily="18" charset="0"/>
              </a:rPr>
              <a:t>“ – koncept </a:t>
            </a:r>
            <a:r>
              <a:rPr lang="cs-CZ" sz="1200" dirty="0">
                <a:cs typeface="Times New Roman" panose="02020603050405020304" pitchFamily="18" charset="0"/>
              </a:rPr>
              <a:t> </a:t>
            </a:r>
            <a:r>
              <a:rPr lang="cs-CZ" sz="1200" dirty="0" smtClean="0">
                <a:cs typeface="Times New Roman" panose="02020603050405020304" pitchFamily="18" charset="0"/>
              </a:rPr>
              <a:t>	     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cs typeface="Times New Roman" panose="02020603050405020304" pitchFamily="18" charset="0"/>
              </a:rPr>
              <a:t>3/1</a:t>
            </a:r>
            <a:r>
              <a:rPr lang="cs-CZ" sz="1200" dirty="0" smtClean="0">
                <a:cs typeface="Times New Roman" panose="02020603050405020304" pitchFamily="18" charset="0"/>
              </a:rPr>
              <a:t>//3  Příspěvek </a:t>
            </a:r>
            <a:r>
              <a:rPr lang="cs-CZ" sz="1200" dirty="0">
                <a:cs typeface="Times New Roman" panose="02020603050405020304" pitchFamily="18" charset="0"/>
              </a:rPr>
              <a:t>„Vyškovské památky</a:t>
            </a:r>
            <a:r>
              <a:rPr lang="cs-CZ" sz="1200" dirty="0" smtClean="0">
                <a:cs typeface="Times New Roman" panose="02020603050405020304" pitchFamily="18" charset="0"/>
              </a:rPr>
              <a:t>“ – strojopis 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3/2       </a:t>
            </a:r>
            <a:r>
              <a:rPr lang="cs-CZ" sz="1200" b="1" dirty="0" smtClean="0">
                <a:cs typeface="Times New Roman" panose="02020603050405020304" pitchFamily="18" charset="0"/>
              </a:rPr>
              <a:t>Přednášky</a:t>
            </a:r>
            <a:r>
              <a:rPr lang="cs-CZ" sz="1200" b="1" dirty="0">
                <a:cs typeface="Times New Roman" panose="02020603050405020304" pitchFamily="18" charset="0"/>
              </a:rPr>
              <a:t>, projevy, proslovy, </a:t>
            </a:r>
            <a:r>
              <a:rPr lang="cs-CZ" sz="1200" b="1" dirty="0" smtClean="0">
                <a:cs typeface="Times New Roman" panose="02020603050405020304" pitchFamily="18" charset="0"/>
              </a:rPr>
              <a:t>řeči, referáty</a:t>
            </a: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3/2</a:t>
            </a:r>
            <a:r>
              <a:rPr lang="cs-CZ" sz="1200" dirty="0">
                <a:cs typeface="Times New Roman" panose="02020603050405020304" pitchFamily="18" charset="0"/>
              </a:rPr>
              <a:t>//</a:t>
            </a:r>
            <a:r>
              <a:rPr lang="cs-CZ" sz="1200" dirty="0" smtClean="0">
                <a:cs typeface="Times New Roman" panose="02020603050405020304" pitchFamily="18" charset="0"/>
              </a:rPr>
              <a:t>1 Opisy </a:t>
            </a:r>
            <a:r>
              <a:rPr lang="cs-CZ" sz="1200" dirty="0">
                <a:cs typeface="Times New Roman" panose="02020603050405020304" pitchFamily="18" charset="0"/>
              </a:rPr>
              <a:t>přednášek a </a:t>
            </a:r>
            <a:r>
              <a:rPr lang="cs-CZ" sz="1200" dirty="0" smtClean="0">
                <a:cs typeface="Times New Roman" panose="02020603050405020304" pitchFamily="18" charset="0"/>
              </a:rPr>
              <a:t>článků</a:t>
            </a:r>
            <a:r>
              <a:rPr lang="cs-CZ" sz="1200" dirty="0"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cs typeface="Times New Roman" panose="02020603050405020304" pitchFamily="18" charset="0"/>
              </a:rPr>
              <a:t>vypracované </a:t>
            </a:r>
            <a:r>
              <a:rPr lang="cs-CZ" sz="1200" dirty="0"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cs typeface="Times New Roman" panose="02020603050405020304" pitchFamily="18" charset="0"/>
              </a:rPr>
              <a:t> 1925–1942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cs typeface="Times New Roman" panose="02020603050405020304" pitchFamily="18" charset="0"/>
              </a:rPr>
              <a:t>            Janem Kupkou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3/3        </a:t>
            </a:r>
            <a:r>
              <a:rPr lang="cs-CZ" sz="1200" b="1" dirty="0" smtClean="0">
                <a:cs typeface="Times New Roman" panose="02020603050405020304" pitchFamily="18" charset="0"/>
              </a:rPr>
              <a:t>Sebraný </a:t>
            </a:r>
            <a:r>
              <a:rPr lang="cs-CZ" sz="1200" b="1" dirty="0">
                <a:cs typeface="Times New Roman" panose="02020603050405020304" pitchFamily="18" charset="0"/>
              </a:rPr>
              <a:t>národopisný a archivní </a:t>
            </a:r>
            <a:r>
              <a:rPr lang="cs-CZ" sz="1200" b="1" dirty="0" smtClean="0">
                <a:cs typeface="Times New Roman" panose="02020603050405020304" pitchFamily="18" charset="0"/>
              </a:rPr>
              <a:t>materiál</a:t>
            </a:r>
          </a:p>
          <a:p>
            <a:pPr marL="0" indent="0">
              <a:buNone/>
            </a:pPr>
            <a:r>
              <a:rPr lang="cs-CZ" sz="1200" dirty="0">
                <a:cs typeface="Times New Roman" panose="02020603050405020304" pitchFamily="18" charset="0"/>
              </a:rPr>
              <a:t>3/3</a:t>
            </a:r>
            <a:r>
              <a:rPr lang="cs-CZ" sz="1200" dirty="0" smtClean="0">
                <a:cs typeface="Times New Roman" panose="02020603050405020304" pitchFamily="18" charset="0"/>
              </a:rPr>
              <a:t>//1    Lidové </a:t>
            </a:r>
            <a:r>
              <a:rPr lang="cs-CZ" sz="1200" dirty="0">
                <a:cs typeface="Times New Roman" panose="02020603050405020304" pitchFamily="18" charset="0"/>
              </a:rPr>
              <a:t>pověry na </a:t>
            </a:r>
            <a:r>
              <a:rPr lang="cs-CZ" sz="1200" dirty="0" smtClean="0">
                <a:cs typeface="Times New Roman" panose="02020603050405020304" pitchFamily="18" charset="0"/>
              </a:rPr>
              <a:t>Vyškovsku	       1930/1946</a:t>
            </a:r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3/3//2    Zápisy písní		       1930/1946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>
                <a:cs typeface="Times New Roman" panose="02020603050405020304" pitchFamily="18" charset="0"/>
              </a:rPr>
              <a:t>3/4       </a:t>
            </a:r>
            <a:r>
              <a:rPr lang="cs-CZ" sz="1200" b="1" dirty="0" smtClean="0">
                <a:cs typeface="Times New Roman" panose="02020603050405020304" pitchFamily="18" charset="0"/>
              </a:rPr>
              <a:t>Pomocný </a:t>
            </a:r>
            <a:r>
              <a:rPr lang="cs-CZ" sz="1200" b="1" dirty="0">
                <a:cs typeface="Times New Roman" panose="02020603050405020304" pitchFamily="18" charset="0"/>
              </a:rPr>
              <a:t>studijní a přípravný </a:t>
            </a:r>
            <a:r>
              <a:rPr lang="cs-CZ" sz="1200" b="1" dirty="0" smtClean="0">
                <a:cs typeface="Times New Roman" panose="02020603050405020304" pitchFamily="18" charset="0"/>
              </a:rPr>
              <a:t>materiál</a:t>
            </a:r>
            <a:endParaRPr lang="cs-CZ" sz="12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cs typeface="Times New Roman" panose="02020603050405020304" pitchFamily="18" charset="0"/>
              </a:rPr>
              <a:t>3/4</a:t>
            </a:r>
            <a:r>
              <a:rPr lang="cs-CZ" sz="1200" dirty="0" smtClean="0">
                <a:cs typeface="Times New Roman" panose="02020603050405020304" pitchFamily="18" charset="0"/>
              </a:rPr>
              <a:t>//1   Téma </a:t>
            </a:r>
            <a:r>
              <a:rPr lang="cs-CZ" sz="1200" dirty="0">
                <a:cs typeface="Times New Roman" panose="02020603050405020304" pitchFamily="18" charset="0"/>
              </a:rPr>
              <a:t>Jan Jiskra z </a:t>
            </a:r>
            <a:r>
              <a:rPr lang="cs-CZ" sz="1200" dirty="0" smtClean="0">
                <a:cs typeface="Times New Roman" panose="02020603050405020304" pitchFamily="18" charset="0"/>
              </a:rPr>
              <a:t>Brandýsa – výpisky</a:t>
            </a:r>
            <a:r>
              <a:rPr lang="cs-CZ" sz="1200" dirty="0">
                <a:cs typeface="Times New Roman" panose="02020603050405020304" pitchFamily="18" charset="0"/>
              </a:rPr>
              <a:t>, </a:t>
            </a:r>
            <a:r>
              <a:rPr lang="cs-CZ" sz="1200" dirty="0" smtClean="0">
                <a:cs typeface="Times New Roman" panose="02020603050405020304" pitchFamily="18" charset="0"/>
              </a:rPr>
              <a:t>   1940</a:t>
            </a:r>
          </a:p>
          <a:p>
            <a:pPr marL="0" indent="0">
              <a:buNone/>
            </a:pPr>
            <a:r>
              <a:rPr lang="cs-CZ" sz="1200" dirty="0"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cs typeface="Times New Roman" panose="02020603050405020304" pitchFamily="18" charset="0"/>
              </a:rPr>
              <a:t>              poznámky</a:t>
            </a:r>
            <a:r>
              <a:rPr lang="cs-CZ" sz="1200" dirty="0">
                <a:cs typeface="Times New Roman" panose="02020603050405020304" pitchFamily="18" charset="0"/>
              </a:rPr>
              <a:t>, </a:t>
            </a:r>
            <a:r>
              <a:rPr lang="cs-CZ" sz="1200" dirty="0" smtClean="0">
                <a:cs typeface="Times New Roman" panose="02020603050405020304" pitchFamily="18" charset="0"/>
              </a:rPr>
              <a:t>literatura</a:t>
            </a:r>
            <a:endParaRPr lang="cs-CZ" sz="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Původce dle ZP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/>
              <a:t>ZP 1958: </a:t>
            </a:r>
            <a:endParaRPr lang="cs-CZ" sz="2000" b="1" dirty="0" smtClean="0"/>
          </a:p>
          <a:p>
            <a:r>
              <a:rPr lang="cs-CZ" sz="2000" dirty="0" smtClean="0"/>
              <a:t>kapitola 1 úvodu inventáře</a:t>
            </a:r>
          </a:p>
          <a:p>
            <a:endParaRPr lang="cs-CZ" sz="2000" dirty="0" smtClean="0"/>
          </a:p>
          <a:p>
            <a:r>
              <a:rPr lang="cs-CZ" sz="2000" dirty="0" smtClean="0"/>
              <a:t>jeden </a:t>
            </a:r>
            <a:r>
              <a:rPr lang="cs-CZ" sz="2000" dirty="0"/>
              <a:t>archivní soubor </a:t>
            </a:r>
            <a:r>
              <a:rPr lang="cs-CZ" sz="2000" dirty="0" smtClean="0"/>
              <a:t>= jeden </a:t>
            </a:r>
            <a:r>
              <a:rPr lang="cs-CZ" sz="2000" dirty="0"/>
              <a:t>původce</a:t>
            </a:r>
          </a:p>
          <a:p>
            <a:endParaRPr lang="cs-CZ" sz="2000" dirty="0" smtClean="0"/>
          </a:p>
          <a:p>
            <a:r>
              <a:rPr lang="cs-CZ" sz="2000" dirty="0" smtClean="0"/>
              <a:t>nestrukturovaný zápis</a:t>
            </a:r>
          </a:p>
          <a:p>
            <a:pPr lvl="1"/>
            <a:r>
              <a:rPr lang="cs-CZ" sz="1600" dirty="0"/>
              <a:t>dějiny původce</a:t>
            </a:r>
          </a:p>
          <a:p>
            <a:pPr lvl="1"/>
            <a:r>
              <a:rPr lang="cs-CZ" sz="1600" dirty="0"/>
              <a:t>často vědecká studie o dějinách </a:t>
            </a:r>
            <a:r>
              <a:rPr lang="cs-CZ" sz="1600" dirty="0" smtClean="0"/>
              <a:t>původce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k</a:t>
            </a:r>
            <a:r>
              <a:rPr lang="cs-CZ" sz="2000" dirty="0" smtClean="0"/>
              <a:t>aždá archivní pomůcka má svůj popis původce</a:t>
            </a:r>
          </a:p>
          <a:p>
            <a:pPr marL="457200" lvl="1" indent="0">
              <a:buNone/>
            </a:pPr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/>
              <a:t>ZP 2015: </a:t>
            </a:r>
            <a:endParaRPr lang="cs-CZ" sz="2000" b="1" dirty="0" smtClean="0"/>
          </a:p>
          <a:p>
            <a:r>
              <a:rPr lang="cs-CZ" sz="2000" dirty="0"/>
              <a:t>kapitola 1 úvodu </a:t>
            </a:r>
            <a:r>
              <a:rPr lang="cs-CZ" sz="2000" dirty="0" smtClean="0"/>
              <a:t>inventáře</a:t>
            </a:r>
          </a:p>
          <a:p>
            <a:r>
              <a:rPr lang="cs-CZ" sz="2000" dirty="0" smtClean="0"/>
              <a:t>jeden </a:t>
            </a:r>
            <a:r>
              <a:rPr lang="cs-CZ" sz="2000" dirty="0"/>
              <a:t>archivní soubor = všichni původci vztahující se k danému archivnímu souboru</a:t>
            </a:r>
          </a:p>
          <a:p>
            <a:pPr lvl="1"/>
            <a:r>
              <a:rPr lang="cs-CZ" sz="1600" dirty="0"/>
              <a:t>archivní fond typu Archiv obce: dříve jeden původce obec, nyní více možností podle obsahu a rozsahu archiválií (obec, obecní úřad, místní národní výbor)</a:t>
            </a:r>
          </a:p>
          <a:p>
            <a:r>
              <a:rPr lang="cs-CZ" sz="2000" dirty="0" smtClean="0"/>
              <a:t>strukturovaný zápis</a:t>
            </a:r>
          </a:p>
          <a:p>
            <a:pPr lvl="1"/>
            <a:r>
              <a:rPr lang="cs-CZ" sz="1600" dirty="0" smtClean="0"/>
              <a:t>dějiny </a:t>
            </a:r>
            <a:r>
              <a:rPr lang="cs-CZ" sz="1600" dirty="0"/>
              <a:t>původce jen jedním z prvků </a:t>
            </a:r>
            <a:r>
              <a:rPr lang="cs-CZ" sz="1600" dirty="0" smtClean="0"/>
              <a:t>popisu</a:t>
            </a:r>
          </a:p>
          <a:p>
            <a:r>
              <a:rPr lang="cs-CZ" sz="2000" dirty="0"/>
              <a:t>n</a:t>
            </a:r>
            <a:r>
              <a:rPr lang="cs-CZ" sz="2000" dirty="0" smtClean="0"/>
              <a:t>apojení popisu původce na více archivních souborů</a:t>
            </a:r>
          </a:p>
        </p:txBody>
      </p:sp>
    </p:spTree>
    <p:extLst>
      <p:ext uri="{BB962C8B-B14F-4D97-AF65-F5344CB8AC3E}">
        <p14:creationId xmlns:p14="http://schemas.microsoft.com/office/powerpoint/2010/main" val="38067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Inventář dle ZP 1958 – úvodní strana, úvod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8" y="1600200"/>
            <a:ext cx="3421003" cy="4525963"/>
          </a:xfrm>
          <a:ln>
            <a:solidFill>
              <a:schemeClr val="tx1"/>
            </a:solidFill>
          </a:ln>
        </p:spPr>
      </p:pic>
      <p:pic>
        <p:nvPicPr>
          <p:cNvPr id="9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580" y="1600200"/>
            <a:ext cx="3501840" cy="45259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56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Inventář dle ZP 1958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úvod</a:t>
            </a:r>
            <a:endParaRPr lang="cs-CZ" sz="3600" dirty="0"/>
          </a:p>
        </p:txBody>
      </p:sp>
      <p:pic>
        <p:nvPicPr>
          <p:cNvPr id="5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61" y="1600200"/>
            <a:ext cx="3502878" cy="4525963"/>
          </a:xfrm>
          <a:ln>
            <a:solidFill>
              <a:schemeClr val="tx1"/>
            </a:solidFill>
          </a:ln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235" y="1600200"/>
            <a:ext cx="3558529" cy="45259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31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023" y="271022"/>
            <a:ext cx="4143953" cy="63159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ovéPole 2"/>
          <p:cNvSpPr txBox="1"/>
          <p:nvPr/>
        </p:nvSpPr>
        <p:spPr>
          <a:xfrm>
            <a:off x="395536" y="27102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9715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Nadpisy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1259632" y="404664"/>
            <a:ext cx="1368152" cy="51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1331640" y="4869160"/>
            <a:ext cx="1296144" cy="1126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331640" y="4981818"/>
            <a:ext cx="1296144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75115" y="892154"/>
            <a:ext cx="16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Inventární číslo</a:t>
            </a:r>
            <a:endParaRPr lang="cs-CZ" dirty="0"/>
          </a:p>
        </p:txBody>
      </p:sp>
      <p:cxnSp>
        <p:nvCxnSpPr>
          <p:cNvPr id="13" name="Přímá spojnice se šipkou 12"/>
          <p:cNvCxnSpPr>
            <a:stCxn id="11" idx="3"/>
          </p:cNvCxnSpPr>
          <p:nvPr/>
        </p:nvCxnSpPr>
        <p:spPr>
          <a:xfrm>
            <a:off x="2041915" y="1076820"/>
            <a:ext cx="58586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948264" y="64035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Obsah inventární jednotky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948264" y="184482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Datace inventární jednotky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16" idx="1"/>
          </p:cNvCxnSpPr>
          <p:nvPr/>
        </p:nvCxnSpPr>
        <p:spPr>
          <a:xfrm flipH="1" flipV="1">
            <a:off x="3923928" y="692696"/>
            <a:ext cx="3024336" cy="2708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7" idx="1"/>
          </p:cNvCxnSpPr>
          <p:nvPr/>
        </p:nvCxnSpPr>
        <p:spPr>
          <a:xfrm flipH="1" flipV="1">
            <a:off x="6084168" y="1988840"/>
            <a:ext cx="864096" cy="1791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7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970" y="548680"/>
            <a:ext cx="4229690" cy="5782482"/>
          </a:xfrm>
          <a:prstGeom prst="rect">
            <a:avLst/>
          </a:prstGeom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2696"/>
            <a:ext cx="4176464" cy="569955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Ovál 5"/>
          <p:cNvSpPr/>
          <p:nvPr/>
        </p:nvSpPr>
        <p:spPr>
          <a:xfrm>
            <a:off x="323528" y="1340768"/>
            <a:ext cx="360040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499992" y="2060848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915816" y="1340768"/>
            <a:ext cx="1224136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7884368" y="2276872"/>
            <a:ext cx="77229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7884368" y="3789040"/>
            <a:ext cx="86409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Inventář dle ZP 1958 – WORD/ELZA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8" y="1600200"/>
            <a:ext cx="3421003" cy="4525963"/>
          </a:xfrm>
          <a:ln>
            <a:solidFill>
              <a:schemeClr val="tx1"/>
            </a:solidFill>
          </a:ln>
        </p:spPr>
      </p:pic>
      <p:pic>
        <p:nvPicPr>
          <p:cNvPr id="3" name="Zástupný symbol pro obsah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48" y="1600200"/>
            <a:ext cx="3459904" cy="45259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526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Inventář dle ZP 2015 – úvod, kapitola 1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56792"/>
            <a:ext cx="3433489" cy="4525963"/>
          </a:xfrm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5" y="1556792"/>
            <a:ext cx="3816424" cy="4824536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4355976" y="1556792"/>
            <a:ext cx="100811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50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Inventář dle ZP 2015 – úvod,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kapitoly 2 až 5</a:t>
            </a:r>
            <a:endParaRPr lang="cs-CZ" sz="36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3150069" cy="452596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612099"/>
            <a:ext cx="4124901" cy="32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48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813"/>
            <a:ext cx="4600575" cy="660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3528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Série</a:t>
            </a:r>
            <a:endParaRPr lang="cs-CZ" dirty="0"/>
          </a:p>
        </p:txBody>
      </p:sp>
      <p:cxnSp>
        <p:nvCxnSpPr>
          <p:cNvPr id="8" name="Přímá spojnice se šipkou 7"/>
          <p:cNvCxnSpPr>
            <a:stCxn id="2" idx="3"/>
          </p:cNvCxnSpPr>
          <p:nvPr/>
        </p:nvCxnSpPr>
        <p:spPr>
          <a:xfrm flipV="1">
            <a:off x="971600" y="1628800"/>
            <a:ext cx="1224136" cy="1126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2" idx="3"/>
          </p:cNvCxnSpPr>
          <p:nvPr/>
        </p:nvCxnSpPr>
        <p:spPr>
          <a:xfrm>
            <a:off x="971600" y="1741458"/>
            <a:ext cx="1224136" cy="3913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2" idx="3"/>
          </p:cNvCxnSpPr>
          <p:nvPr/>
        </p:nvCxnSpPr>
        <p:spPr>
          <a:xfrm>
            <a:off x="971600" y="1741458"/>
            <a:ext cx="1296144" cy="20475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2" idx="3"/>
          </p:cNvCxnSpPr>
          <p:nvPr/>
        </p:nvCxnSpPr>
        <p:spPr>
          <a:xfrm>
            <a:off x="971600" y="1741458"/>
            <a:ext cx="1224136" cy="44958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23528" y="3429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Složka</a:t>
            </a:r>
            <a:endParaRPr lang="cs-CZ" dirty="0"/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1115616" y="2636912"/>
            <a:ext cx="1080120" cy="97675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1115616" y="3334759"/>
            <a:ext cx="1152128" cy="27890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1115616" y="3613666"/>
            <a:ext cx="1080120" cy="175955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323528" y="4493441"/>
            <a:ext cx="133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Jednotlivost</a:t>
            </a:r>
            <a:endParaRPr lang="cs-CZ" dirty="0"/>
          </a:p>
        </p:txBody>
      </p:sp>
      <p:cxnSp>
        <p:nvCxnSpPr>
          <p:cNvPr id="28" name="Přímá spojnice se šipkou 27"/>
          <p:cNvCxnSpPr>
            <a:stCxn id="22" idx="3"/>
          </p:cNvCxnSpPr>
          <p:nvPr/>
        </p:nvCxnSpPr>
        <p:spPr>
          <a:xfrm>
            <a:off x="1655676" y="4678107"/>
            <a:ext cx="540060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323528" y="116632"/>
            <a:ext cx="129614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Úrovně</a:t>
            </a:r>
            <a:endParaRPr lang="cs-CZ" b="1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948264" y="116632"/>
            <a:ext cx="18002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Prvky popisu</a:t>
            </a:r>
            <a:endParaRPr lang="cs-CZ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948264" y="126876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Referenční označení</a:t>
            </a:r>
            <a:endParaRPr lang="cs-CZ" dirty="0"/>
          </a:p>
        </p:txBody>
      </p:sp>
      <p:sp>
        <p:nvSpPr>
          <p:cNvPr id="1024" name="TextovéPole 1023"/>
          <p:cNvSpPr txBox="1"/>
          <p:nvPr/>
        </p:nvSpPr>
        <p:spPr>
          <a:xfrm>
            <a:off x="6948264" y="23488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Pořadové číslo</a:t>
            </a:r>
            <a:endParaRPr lang="cs-CZ" dirty="0"/>
          </a:p>
        </p:txBody>
      </p:sp>
      <p:sp>
        <p:nvSpPr>
          <p:cNvPr id="1025" name="TextovéPole 1024"/>
          <p:cNvSpPr txBox="1"/>
          <p:nvPr/>
        </p:nvSpPr>
        <p:spPr>
          <a:xfrm>
            <a:off x="6984268" y="333475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Ukládací jednotka</a:t>
            </a:r>
            <a:endParaRPr lang="cs-CZ" dirty="0"/>
          </a:p>
        </p:txBody>
      </p:sp>
      <p:sp>
        <p:nvSpPr>
          <p:cNvPr id="1027" name="TextovéPole 1026"/>
          <p:cNvSpPr txBox="1"/>
          <p:nvPr/>
        </p:nvSpPr>
        <p:spPr>
          <a:xfrm>
            <a:off x="6984268" y="449344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1028" name="TextovéPole 1027"/>
          <p:cNvSpPr txBox="1"/>
          <p:nvPr/>
        </p:nvSpPr>
        <p:spPr>
          <a:xfrm>
            <a:off x="7020272" y="54452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Datace</a:t>
            </a:r>
            <a:endParaRPr lang="cs-CZ" dirty="0"/>
          </a:p>
        </p:txBody>
      </p:sp>
      <p:sp>
        <p:nvSpPr>
          <p:cNvPr id="1029" name="Ovál 1028"/>
          <p:cNvSpPr/>
          <p:nvPr/>
        </p:nvSpPr>
        <p:spPr>
          <a:xfrm>
            <a:off x="2195736" y="1268760"/>
            <a:ext cx="288032" cy="28803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1" name="Ovál 1030"/>
          <p:cNvSpPr/>
          <p:nvPr/>
        </p:nvSpPr>
        <p:spPr>
          <a:xfrm>
            <a:off x="4279999" y="2276872"/>
            <a:ext cx="288032" cy="25667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2" name="Obdélník 1031"/>
          <p:cNvSpPr/>
          <p:nvPr/>
        </p:nvSpPr>
        <p:spPr>
          <a:xfrm>
            <a:off x="6156176" y="2924944"/>
            <a:ext cx="568127" cy="20034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3" name="Obdélník 1032"/>
          <p:cNvSpPr/>
          <p:nvPr/>
        </p:nvSpPr>
        <p:spPr>
          <a:xfrm>
            <a:off x="2195736" y="4365104"/>
            <a:ext cx="3096344" cy="49766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4" name="Obdélník 1033"/>
          <p:cNvSpPr/>
          <p:nvPr/>
        </p:nvSpPr>
        <p:spPr>
          <a:xfrm>
            <a:off x="5940152" y="5157192"/>
            <a:ext cx="720080" cy="2160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6" name="Přímá spojnice se šipkou 1035"/>
          <p:cNvCxnSpPr>
            <a:stCxn id="1028" idx="1"/>
          </p:cNvCxnSpPr>
          <p:nvPr/>
        </p:nvCxnSpPr>
        <p:spPr>
          <a:xfrm flipH="1" flipV="1">
            <a:off x="6588224" y="5445224"/>
            <a:ext cx="432048" cy="1846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Přímá spojnice se šipkou 1037"/>
          <p:cNvCxnSpPr>
            <a:stCxn id="1027" idx="1"/>
          </p:cNvCxnSpPr>
          <p:nvPr/>
        </p:nvCxnSpPr>
        <p:spPr>
          <a:xfrm flipH="1">
            <a:off x="5364088" y="4678107"/>
            <a:ext cx="162018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Přímá spojnice se šipkou 1039"/>
          <p:cNvCxnSpPr>
            <a:stCxn id="1025" idx="1"/>
          </p:cNvCxnSpPr>
          <p:nvPr/>
        </p:nvCxnSpPr>
        <p:spPr>
          <a:xfrm flipH="1" flipV="1">
            <a:off x="6804248" y="3212976"/>
            <a:ext cx="180020" cy="444949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Přímá spojnice se šipkou 1041"/>
          <p:cNvCxnSpPr>
            <a:stCxn id="31" idx="1"/>
          </p:cNvCxnSpPr>
          <p:nvPr/>
        </p:nvCxnSpPr>
        <p:spPr>
          <a:xfrm flipH="1" flipV="1">
            <a:off x="2627784" y="1412776"/>
            <a:ext cx="4320480" cy="179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Přímá spojnice se šipkou 1043"/>
          <p:cNvCxnSpPr>
            <a:stCxn id="1024" idx="1"/>
          </p:cNvCxnSpPr>
          <p:nvPr/>
        </p:nvCxnSpPr>
        <p:spPr>
          <a:xfrm flipH="1" flipV="1">
            <a:off x="4644008" y="2405209"/>
            <a:ext cx="2304256" cy="128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85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285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Elektronické zpracování archiválií a pořádací program ELZA</vt:lpstr>
      <vt:lpstr>Inventář dle ZP 1958 – úvodní strana, úvod</vt:lpstr>
      <vt:lpstr>Inventář dle ZP 1958 – úvod</vt:lpstr>
      <vt:lpstr>Prezentace aplikace PowerPoint</vt:lpstr>
      <vt:lpstr>Prezentace aplikace PowerPoint</vt:lpstr>
      <vt:lpstr>Inventář dle ZP 1958 – WORD/ELZA</vt:lpstr>
      <vt:lpstr>Inventář dle ZP 2015 – úvod, kapitola 1</vt:lpstr>
      <vt:lpstr>Inventář dle ZP 2015 – úvod, kapitoly 2 až 5</vt:lpstr>
      <vt:lpstr>Prezentace aplikace PowerPoint</vt:lpstr>
      <vt:lpstr>Prezentace aplikace PowerPoint</vt:lpstr>
      <vt:lpstr>ZP 1958/ZP 2015</vt:lpstr>
      <vt:lpstr>Původce dle ZP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zemankova</dc:creator>
  <cp:lastModifiedBy>zemankova</cp:lastModifiedBy>
  <cp:revision>23</cp:revision>
  <cp:lastPrinted>2018-11-27T11:48:50Z</cp:lastPrinted>
  <dcterms:created xsi:type="dcterms:W3CDTF">2018-11-26T14:09:57Z</dcterms:created>
  <dcterms:modified xsi:type="dcterms:W3CDTF">2018-11-27T13:15:45Z</dcterms:modified>
</cp:coreProperties>
</file>