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11/21/18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11/21/18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11/21/18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59A7C-E820-4F46-9C5E-F24ACA31F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Francouzská kinematografie v období 1896–1959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706D9A-4D8D-3749-AD8B-BB0FCB322A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b="1" dirty="0"/>
              <a:t>FAV 328		22. 11. 2018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71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B7D2F-C04E-0F42-A1D7-7FF5515B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/>
              <a:t>André bazin</a:t>
            </a:r>
            <a:br>
              <a:rPr lang="en-US" sz="2400"/>
            </a:br>
            <a:r>
              <a:rPr lang="en-US" sz="2400"/>
              <a:t>1918–1958 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E440002-313C-3546-A556-FBF13CE18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640692"/>
            <a:ext cx="4486656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Kritik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teoretik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novinář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publicista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zakladatel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filmových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klubů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propagátor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kinematografie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Napsal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asi</a:t>
            </a:r>
            <a:r>
              <a:rPr lang="en-US" sz="1600" dirty="0">
                <a:solidFill>
                  <a:schemeClr val="tx1"/>
                </a:solidFill>
              </a:rPr>
              <a:t> 2500 </a:t>
            </a:r>
            <a:r>
              <a:rPr lang="en-US" sz="1600" dirty="0" err="1">
                <a:solidFill>
                  <a:schemeClr val="tx1"/>
                </a:solidFill>
              </a:rPr>
              <a:t>textů</a:t>
            </a:r>
            <a:r>
              <a:rPr lang="en-US" sz="1600" dirty="0">
                <a:solidFill>
                  <a:schemeClr val="tx1"/>
                </a:solidFill>
              </a:rPr>
              <a:t>, z </a:t>
            </a:r>
            <a:r>
              <a:rPr lang="en-US" sz="1600" dirty="0" err="1">
                <a:solidFill>
                  <a:schemeClr val="tx1"/>
                </a:solidFill>
              </a:rPr>
              <a:t>nichž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známe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pouze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část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Značný vliv na filmaře francouzské nové vlny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Jednak svým důrazem na důležitost filmového realismu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Za druhé jako spoluzakladatel časopisu </a:t>
            </a:r>
            <a:r>
              <a:rPr lang="cs-CZ" sz="1600" i="1" dirty="0" err="1">
                <a:solidFill>
                  <a:schemeClr val="tx1"/>
                </a:solidFill>
              </a:rPr>
              <a:t>Cahiers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du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Cinéma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36D748B4-528C-5447-9664-B0A11E1437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611" r="2761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1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02E34DF-2BC6-0D4D-BD51-DAB85B15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389" y="964692"/>
            <a:ext cx="8201024" cy="1188720"/>
          </a:xfrm>
        </p:spPr>
        <p:txBody>
          <a:bodyPr/>
          <a:lstStyle/>
          <a:p>
            <a:r>
              <a:rPr lang="cs-CZ" dirty="0"/>
              <a:t>Ontologie fotografického obrazu (1945)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82A05E5-7B44-C44A-97F8-19EBF912D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888" y="2638044"/>
            <a:ext cx="9301162" cy="32552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Lidstvo od nepaměti má zachycuje a uchovává skutečnost prostřednictvím zobrazení </a:t>
            </a:r>
          </a:p>
          <a:p>
            <a:pPr lvl="1"/>
            <a:r>
              <a:rPr lang="cs-CZ" dirty="0"/>
              <a:t>„komplex mumie“ (nabalzamovat realitu, učinit ji nesmrtelnou) </a:t>
            </a:r>
          </a:p>
          <a:p>
            <a:r>
              <a:rPr lang="cs-CZ" dirty="0"/>
              <a:t>Dějiny umění nám ukazují stále větší inklinaci k realismu </a:t>
            </a:r>
          </a:p>
          <a:p>
            <a:r>
              <a:rPr lang="cs-CZ" dirty="0"/>
              <a:t>Nový impuls do umění vnáší fotografie, protože osvobozuje dosavadní umělecké formy od povinnosti co nejvěrněji zachytit skutečnost.</a:t>
            </a:r>
          </a:p>
          <a:p>
            <a:r>
              <a:rPr lang="cs-CZ" dirty="0"/>
              <a:t>Mechanická reprodukce &gt;&gt; do zachycení světa nevstupuje člověk (malíř, sochař) a tím pádem, jakkoliv minimalistická, intepretace, ale technologicky objektivní přístroj – fotoaparát, kamera. </a:t>
            </a:r>
          </a:p>
          <a:p>
            <a:r>
              <a:rPr lang="cs-CZ" dirty="0"/>
              <a:t>Filmový/fotografický záznam jako doslovný otisk reality – re-prezentace jako zpřítomnění minulého divákovi tady a teď</a:t>
            </a:r>
          </a:p>
          <a:p>
            <a:r>
              <a:rPr lang="cs-CZ" dirty="0"/>
              <a:t>Akt natáčení/fotografování totožný s produkcí zcela neopakovatelného a jedinečného okamžiku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46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8EEA9-2775-704F-BE43-8295BD28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Proti montáži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9C723B-C983-F947-A6A4-EEE02D514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Montáž chce vytvořit novou realitu manipulací s jedinečnými, časoprostorovými jednotkami a tím zrazuje skutečné poslání filmu &gt;&gt; montáž jako narušení klíčové funkce kinematografie, kterou je realistické zachycení </a:t>
            </a:r>
            <a:r>
              <a:rPr lang="cs-CZ" dirty="0" err="1"/>
              <a:t>předkamerové</a:t>
            </a:r>
            <a:r>
              <a:rPr lang="cs-CZ" dirty="0"/>
              <a:t> reality.</a:t>
            </a:r>
          </a:p>
          <a:p>
            <a:r>
              <a:rPr lang="cs-CZ" dirty="0"/>
              <a:t>Preference hloubky pole (</a:t>
            </a:r>
            <a:r>
              <a:rPr lang="cs-CZ" dirty="0" err="1"/>
              <a:t>plan-sequence</a:t>
            </a:r>
            <a:r>
              <a:rPr lang="cs-CZ" dirty="0"/>
              <a:t>) &gt;&gt; rozvržení akce do několika plánů nebo delších záběrů, </a:t>
            </a:r>
            <a:r>
              <a:rPr lang="cs-CZ" dirty="0" err="1"/>
              <a:t>např.filmy</a:t>
            </a:r>
            <a:r>
              <a:rPr lang="cs-CZ" dirty="0"/>
              <a:t> </a:t>
            </a:r>
            <a:r>
              <a:rPr lang="cs-CZ" dirty="0" err="1"/>
              <a:t>Orsona</a:t>
            </a:r>
            <a:r>
              <a:rPr lang="cs-CZ" dirty="0"/>
              <a:t> </a:t>
            </a:r>
            <a:r>
              <a:rPr lang="cs-CZ" dirty="0" err="1"/>
              <a:t>Wellese</a:t>
            </a:r>
            <a:r>
              <a:rPr lang="cs-CZ" dirty="0"/>
              <a:t> nebo Williama </a:t>
            </a:r>
            <a:r>
              <a:rPr lang="cs-CZ" dirty="0" err="1"/>
              <a:t>Wylera</a:t>
            </a:r>
            <a:r>
              <a:rPr lang="cs-CZ" dirty="0"/>
              <a:t>, kde oceňoval integritu scény a akce, a implicitně přítomné interpretační bohatství. </a:t>
            </a:r>
          </a:p>
          <a:p>
            <a:r>
              <a:rPr lang="cs-CZ" dirty="0"/>
              <a:t>Zároveň oceňoval neorealistické filmy pro jejich pozornost k detailu, také pro jejich fragmentárnost, která ale vychází z natáčení v reálných podmínkách a ne ze snahy vytvořit z</a:t>
            </a:r>
            <a:r>
              <a:rPr lang="cs-CZ"/>
              <a:t> dílčích </a:t>
            </a:r>
            <a:r>
              <a:rPr lang="cs-CZ" dirty="0"/>
              <a:t>jednotek další komponent.</a:t>
            </a:r>
          </a:p>
          <a:p>
            <a:r>
              <a:rPr lang="cs-CZ" dirty="0"/>
              <a:t>&gt;&gt; oba směry splňují jeho definici realismu, ale každý úplně jinak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93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BECCA59-8BF9-9246-832D-829E7DE9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Henri-Georges clouzot</a:t>
            </a:r>
            <a:br>
              <a:rPr lang="en-US"/>
            </a:br>
            <a:r>
              <a:rPr lang="en-US"/>
              <a:t>(1907 – 1977)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5D97C8FB-D3CD-ED48-8A91-B06900B17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1" y="2640692"/>
            <a:ext cx="4767453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Přední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režisér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francouzských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noirových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filmů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Témata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zrady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zbabělosti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nejrůznější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podvodů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Žánrové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filmy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pracující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napětím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světlem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mizanscénou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Debut v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období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okupace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Vrah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bydlí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čísle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21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(1943)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Kontroverzní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film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Havran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(1943)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Poválečné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filmy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Mzda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strachu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(1953),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Ďábelské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ženy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(1955) a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Pravda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(1960)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Manželka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herečka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Vera Clouzot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B1DEB4D7-61A0-9D42-828B-C4BC421955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243" r="-1" b="460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EDE2EFD-7034-E94C-87CF-CAFC8C736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7" r="9688"/>
          <a:stretch/>
        </p:blipFill>
        <p:spPr>
          <a:xfrm rot="5400000">
            <a:off x="-381000" y="381000"/>
            <a:ext cx="6858000" cy="6096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87B41D-4956-F843-BA53-3B17E082C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6" r="7439"/>
          <a:stretch/>
        </p:blipFill>
        <p:spPr>
          <a:xfrm rot="5400000">
            <a:off x="5715000" y="381000"/>
            <a:ext cx="685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0660808-E632-624E-9EA7-8082360F3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98" r="-3" b="-3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293993C-FB10-304E-86D5-8B73DC6C1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27848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BE2CE5-35B1-FE42-B7A0-C81EBD4CAE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47" r="-3" b="1406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E51E9F3-9C0F-BA4B-B8F0-835A1A9CD9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14891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7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38A8F-D61B-3A45-B82E-3EC56117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57" y="978776"/>
            <a:ext cx="5925310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b="1" i="1" dirty="0" err="1"/>
              <a:t>Havran</a:t>
            </a:r>
            <a:r>
              <a:rPr lang="en-US" sz="2400" dirty="0"/>
              <a:t> (1943)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378CCA4-502A-0341-A200-CF84AB9D6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450" y="2628900"/>
            <a:ext cx="5781670" cy="33241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Různě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interpretovaný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často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dezinterpretovaný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film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Zakládá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skutečné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události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r. 1917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vypukla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aféra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anonymními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dopisy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městě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Tulle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Havranovi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série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dopisů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které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útočí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pověst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hlavně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dr.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Germaina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Film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vypovídá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mentalitě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maloměsta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&gt;&gt;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nešiřme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pomluvy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ale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zároveň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dávejme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pozor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kdo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nás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sleduje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válce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dva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roky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zakázán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Clouzot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nemůže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stejně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dlouho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točit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snímku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vystupuje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levice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pravice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stejně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německé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úřady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060D27B6-F22A-DC48-A16E-4060B25E1E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019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6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5A1C8-776D-FA48-883B-473B225F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6" y="978776"/>
            <a:ext cx="5925310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b="1" i="1" dirty="0" err="1"/>
              <a:t>Ďábelské</a:t>
            </a:r>
            <a:r>
              <a:rPr lang="en-US" sz="2400" b="1" i="1" dirty="0"/>
              <a:t> </a:t>
            </a:r>
            <a:r>
              <a:rPr lang="en-US" sz="2400" b="1" i="1" dirty="0" err="1"/>
              <a:t>ženy</a:t>
            </a:r>
            <a:r>
              <a:rPr lang="en-US" sz="2400" b="1" i="1" dirty="0"/>
              <a:t> </a:t>
            </a:r>
            <a:r>
              <a:rPr lang="en-US" sz="2400" dirty="0"/>
              <a:t>(1955)</a:t>
            </a:r>
            <a:endParaRPr lang="en-US" sz="2400" b="1" i="1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00C01F0-F9E7-5F40-BAF1-8F5C07534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640692"/>
            <a:ext cx="5291328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Adaptace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románu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Ta, </a:t>
            </a:r>
            <a:r>
              <a:rPr lang="en-US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která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už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nebyla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Pierra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Boileau 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Thomase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Narcejaca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&gt;&gt;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Hithcock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měl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látku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údajně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také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zájem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Psychologický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thriller s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prvky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hororu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Milostný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trojúhelník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manželka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Cristina,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manžel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Michel 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jeho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milenka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Nicole  &gt;&gt;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dvě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femmes fatales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závěru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otevřený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apel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diváky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aby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neprozrazovali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zápletku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Jeden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nejúspěšnějších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filmů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roku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1955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A30055DE-68FF-804C-8DA6-ACBCDEC7C1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305" r="2844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4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05DD221-7786-44A9-945B-F8E642A9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DAAC83-6C3F-43C5-96C4-6FDA0339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0080"/>
            <a:ext cx="6572503" cy="526117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C12302B-F6F0-AE4D-9A8F-5D5AC8881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97" y="1417206"/>
            <a:ext cx="5943631" cy="37147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5AE8F05-A7EA-4AE9-88D2-700581D77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9436" y="640080"/>
            <a:ext cx="3702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C7C019-BAFE-4BE3-B269-79CBD3EB7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3812" y="806357"/>
            <a:ext cx="337413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ECB848-352E-DF4A-AB91-86925BE96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097" y="2114870"/>
            <a:ext cx="3041566" cy="23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6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70504-69D3-E34F-99DC-2257C846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 z exilu / </a:t>
            </a:r>
            <a:r>
              <a:rPr lang="cs-CZ" dirty="0" err="1"/>
              <a:t>julien</a:t>
            </a:r>
            <a:r>
              <a:rPr lang="cs-CZ" dirty="0"/>
              <a:t> </a:t>
            </a:r>
            <a:r>
              <a:rPr lang="cs-CZ" dirty="0" err="1"/>
              <a:t>duvivier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E9AF0B-F843-764F-AE87-C4DC8A37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638044"/>
            <a:ext cx="9101137" cy="3534156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Duvivier</a:t>
            </a:r>
            <a:r>
              <a:rPr lang="cs-CZ" dirty="0"/>
              <a:t> do exilu odchází záhy po vypuknutí války </a:t>
            </a:r>
          </a:p>
          <a:p>
            <a:r>
              <a:rPr lang="cs-CZ" dirty="0"/>
              <a:t>Bytostný kosmopolita + téma migrace a exilu se jeho filmy prolínalo vždy </a:t>
            </a:r>
          </a:p>
          <a:p>
            <a:r>
              <a:rPr lang="cs-CZ" dirty="0"/>
              <a:t>V USA pracoval už roku 1938 na filmu </a:t>
            </a:r>
            <a:r>
              <a:rPr lang="cs-CZ" i="1" dirty="0" err="1"/>
              <a:t>The</a:t>
            </a:r>
            <a:r>
              <a:rPr lang="cs-CZ" i="1" dirty="0"/>
              <a:t> Great Waltz </a:t>
            </a:r>
            <a:r>
              <a:rPr lang="cs-CZ" dirty="0"/>
              <a:t>&gt;&gt; americká kariéra ale neúspěšná, v USA v podstatě outsider</a:t>
            </a:r>
            <a:endParaRPr lang="cs-CZ" i="1" dirty="0"/>
          </a:p>
          <a:p>
            <a:r>
              <a:rPr lang="cs-CZ" dirty="0"/>
              <a:t>Stejně jako Jean </a:t>
            </a:r>
            <a:r>
              <a:rPr lang="cs-CZ" dirty="0" err="1"/>
              <a:t>Renoir</a:t>
            </a:r>
            <a:r>
              <a:rPr lang="cs-CZ" dirty="0"/>
              <a:t> nebo René </a:t>
            </a:r>
            <a:r>
              <a:rPr lang="cs-CZ" dirty="0" err="1"/>
              <a:t>Clair</a:t>
            </a:r>
            <a:r>
              <a:rPr lang="cs-CZ" dirty="0"/>
              <a:t> neudržoval kontakt s domovinou &gt;&gt; po válce vede k řadě problémů</a:t>
            </a:r>
          </a:p>
          <a:p>
            <a:r>
              <a:rPr lang="cs-CZ" dirty="0"/>
              <a:t>Otázka kolektivní viny + otázka návratu exulantů, které ale společnost vnímá jako emigranty (nucený X dobrovolný odchod z vlasti)</a:t>
            </a:r>
          </a:p>
          <a:p>
            <a:r>
              <a:rPr lang="cs-CZ" dirty="0"/>
              <a:t>Jak René </a:t>
            </a:r>
            <a:r>
              <a:rPr lang="cs-CZ" dirty="0" err="1"/>
              <a:t>Clair</a:t>
            </a:r>
            <a:r>
              <a:rPr lang="cs-CZ" dirty="0"/>
              <a:t>, tak Jean </a:t>
            </a:r>
            <a:r>
              <a:rPr lang="cs-CZ" dirty="0" err="1"/>
              <a:t>Renoir</a:t>
            </a:r>
            <a:r>
              <a:rPr lang="cs-CZ" dirty="0"/>
              <a:t> po svém návratu do Francie točí nekonfliktní nostalgické filmy</a:t>
            </a:r>
          </a:p>
          <a:p>
            <a:pPr lvl="1"/>
            <a:r>
              <a:rPr lang="cs-CZ" i="1" dirty="0"/>
              <a:t>Mlčeti zlato </a:t>
            </a:r>
            <a:r>
              <a:rPr lang="cs-CZ" dirty="0"/>
              <a:t>(René </a:t>
            </a:r>
            <a:r>
              <a:rPr lang="cs-CZ" dirty="0" err="1"/>
              <a:t>Clair</a:t>
            </a:r>
            <a:r>
              <a:rPr lang="cs-CZ" dirty="0"/>
              <a:t>, 1947)</a:t>
            </a:r>
          </a:p>
          <a:p>
            <a:pPr lvl="1"/>
            <a:r>
              <a:rPr lang="cs-CZ" i="1" dirty="0"/>
              <a:t>Francouzský kankán </a:t>
            </a:r>
            <a:r>
              <a:rPr lang="cs-CZ" dirty="0"/>
              <a:t>(Jean </a:t>
            </a:r>
            <a:r>
              <a:rPr lang="cs-CZ" dirty="0" err="1"/>
              <a:t>Renoir</a:t>
            </a:r>
            <a:r>
              <a:rPr lang="cs-CZ" dirty="0"/>
              <a:t>, 1955)</a:t>
            </a:r>
          </a:p>
        </p:txBody>
      </p:sp>
    </p:spTree>
    <p:extLst>
      <p:ext uri="{BB962C8B-B14F-4D97-AF65-F5344CB8AC3E}">
        <p14:creationId xmlns:p14="http://schemas.microsoft.com/office/powerpoint/2010/main" val="38823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B67BD6-DB9F-DE4D-A18C-64F56540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78" y="978776"/>
            <a:ext cx="5925310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b="1" i="1" dirty="0" err="1"/>
              <a:t>Panika</a:t>
            </a:r>
            <a:r>
              <a:rPr lang="en-US" sz="2400" dirty="0"/>
              <a:t> (1946)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3B6E5E8-2151-3243-8C98-C73B21130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640691"/>
            <a:ext cx="6144190" cy="39172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„Chtěl jsem zpracovat látku, která by odrážela dobovou atmosféru. Vím, že je jednodušší natáčet filmy poetické, milé a okouzlující, kde by vynikla líbivá kamera, ale svou povahou jsem přitahován tématy hořkými, temnými a drsnými. O čem je </a:t>
            </a:r>
            <a:r>
              <a:rPr lang="cs-CZ" sz="1600" i="1" dirty="0">
                <a:solidFill>
                  <a:schemeClr val="tx1"/>
                </a:solidFill>
              </a:rPr>
              <a:t>Panik</a:t>
            </a:r>
            <a:r>
              <a:rPr lang="cs-CZ" sz="1600" dirty="0">
                <a:solidFill>
                  <a:schemeClr val="tx1"/>
                </a:solidFill>
              </a:rPr>
              <a:t>a? O tom že lidé nejsou milí, že dav je shluk hlupáků a že nezávislí lidé se vždy mýlí a že vždy skončí jako součást stáda“ (J. </a:t>
            </a:r>
            <a:r>
              <a:rPr lang="cs-CZ" sz="1600" dirty="0" err="1">
                <a:solidFill>
                  <a:schemeClr val="tx1"/>
                </a:solidFill>
              </a:rPr>
              <a:t>Duvivier</a:t>
            </a:r>
            <a:r>
              <a:rPr lang="cs-CZ" sz="1600" dirty="0">
                <a:solidFill>
                  <a:schemeClr val="tx1"/>
                </a:solidFill>
              </a:rPr>
              <a:t>, prosinec 1946)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Rezonance dobové atmosféry – lynčování, síla davu, vynucená konformita a ochota uvalit vinu na nezapadající jedince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Pozdní poetický realismus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 roli pana </a:t>
            </a:r>
            <a:r>
              <a:rPr lang="cs-CZ" sz="1600" dirty="0" err="1">
                <a:solidFill>
                  <a:schemeClr val="tx1"/>
                </a:solidFill>
              </a:rPr>
              <a:t>Hira</a:t>
            </a:r>
            <a:r>
              <a:rPr lang="cs-CZ" sz="1600" dirty="0">
                <a:solidFill>
                  <a:schemeClr val="tx1"/>
                </a:solidFill>
              </a:rPr>
              <a:t> Michel Simon &gt;&gt; poměrně robustní a ční nad zbytkem obyvatel pařížské čtvrti </a:t>
            </a:r>
            <a:r>
              <a:rPr lang="cs-CZ" sz="1600" dirty="0" err="1">
                <a:solidFill>
                  <a:schemeClr val="tx1"/>
                </a:solidFill>
              </a:rPr>
              <a:t>Villejuif</a:t>
            </a:r>
            <a:r>
              <a:rPr lang="cs-CZ" sz="1600" dirty="0">
                <a:solidFill>
                  <a:schemeClr val="tx1"/>
                </a:solidFill>
              </a:rPr>
              <a:t> jak fyzicky, tak intelektuálně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Citelná deziluze ze společnosti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7D27F9D2-F081-C94C-8FC3-1C70F5CDF6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2" b="183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3940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382</Words>
  <Application>Microsoft Macintosh PowerPoint</Application>
  <PresentationFormat>Širokoúhlá obrazovka</PresentationFormat>
  <Paragraphs>60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Balík</vt:lpstr>
      <vt:lpstr>Francouzská kinematografie v období 1896–1959 </vt:lpstr>
      <vt:lpstr>Henri-Georges clouzot (1907 – 1977)</vt:lpstr>
      <vt:lpstr>Prezentace aplikace PowerPoint</vt:lpstr>
      <vt:lpstr>Prezentace aplikace PowerPoint</vt:lpstr>
      <vt:lpstr>Havran (1943)</vt:lpstr>
      <vt:lpstr>Ďábelské ženy (1955)</vt:lpstr>
      <vt:lpstr>Prezentace aplikace PowerPoint</vt:lpstr>
      <vt:lpstr>Návrat z exilu / julien duvivier</vt:lpstr>
      <vt:lpstr>Panika (1946)</vt:lpstr>
      <vt:lpstr>André bazin 1918–1958 </vt:lpstr>
      <vt:lpstr>Ontologie fotografického obrazu (1945)</vt:lpstr>
      <vt:lpstr>Proti montáži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Francouzská kinematografie v období 1896–1959 </dc:title>
  <dc:creator>Šárka Gmiterková</dc:creator>
  <cp:lastModifiedBy>Šárka Gmiterková</cp:lastModifiedBy>
  <cp:revision>4</cp:revision>
  <dcterms:created xsi:type="dcterms:W3CDTF">2018-11-21T20:30:56Z</dcterms:created>
  <dcterms:modified xsi:type="dcterms:W3CDTF">2018-11-21T20:55:29Z</dcterms:modified>
</cp:coreProperties>
</file>