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6" r:id="rId6"/>
    <p:sldId id="269" r:id="rId7"/>
    <p:sldId id="271" r:id="rId8"/>
    <p:sldId id="270" r:id="rId9"/>
    <p:sldId id="310" r:id="rId10"/>
    <p:sldId id="314" r:id="rId11"/>
    <p:sldId id="315" r:id="rId12"/>
    <p:sldId id="316" r:id="rId13"/>
    <p:sldId id="317" r:id="rId14"/>
    <p:sldId id="258" r:id="rId15"/>
    <p:sldId id="259" r:id="rId16"/>
    <p:sldId id="261" r:id="rId17"/>
    <p:sldId id="262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30D6-9CA7-478B-ADF1-624D0915D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EB7B0-AC68-4B7D-94FD-0FAC496B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43445-A45E-4E7C-8242-387BB041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065D0-561F-4158-A9A5-F45C0077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96AEE-3769-44D3-A8EA-DDEB10C9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24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AEA2-D74C-466B-9C9C-9780A08F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DA9AC-3666-429F-8C85-0FD7CCBF4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4236B-33D8-499B-B0EF-3FCEC67F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92F19-979E-49E9-8B51-D19B1B25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8A6F7-2999-4159-BB1F-80D16372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48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7DECD9-1B99-4B17-874E-E71B35932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9F756-2E98-4221-9925-18DE7EF80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64A4-80D1-4B71-BA54-FEE5785C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01ED6-F903-4994-95B4-9D0ED529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285F-0E4F-4DCE-9EC2-7F7BDCA6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23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D32F-7CE3-433E-945D-29348FFD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E958E-BD6F-4F69-A986-A4CAE53E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5EA6E-44B6-4FFC-AB7D-3EC638D8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085BC-37B7-4AD1-884B-84214F7E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EBE0E-9B5A-49B1-A05C-5CED5199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2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E4EBF-773F-420A-9ED7-6EDBFF12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FAF8A-006E-4E71-9784-4B2E77242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43A95-7822-4949-89EB-475F42D4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5EA5F-600A-439A-998B-75136E8A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EFA54-EF66-4031-9AF8-61F28F8E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63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9479-F3F9-4D93-B59A-1C7EF141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0A28-BD9B-4FBC-8CD3-9FA8C70B6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1A71A-CF13-49C8-8E93-08EBE6D72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BCA80-5D83-4B0D-B21A-24793392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30E7A-114C-4922-A3BC-EA6EF00C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81C2A-2AB0-4B23-8899-B8266595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08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5671-5B8C-484B-B92F-CA6F08AB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2D674-91C2-48CF-830E-A6D011FE4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77809-5B42-45A2-BCEF-BE040E85C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CE268-8A45-438A-A787-7C05CDD8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35E93-671C-41C2-B1A9-4F18B03F4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348C0-7CA4-40D4-AB49-2CF67F47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60EDB8-603D-4951-B445-45D5085C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D9B03-5E8F-4105-BA47-3109A635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42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81F4-5362-4B1B-9B45-0DFBE8BA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77984-E2BC-42A9-A264-C56B7FBF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B5BF5-E96B-4B3C-B1CC-D32C50CB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F9D5A-06CF-41C8-B3D4-4E8E6EDD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50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81265-445C-4773-8495-B675F561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F55A8-BD4D-4F16-8296-A62E46D9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54BBB-53D2-4156-8AF1-196A1885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9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772D-4289-4DCD-988F-A94B3783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C551-B2B7-4C93-BB03-5EFCF3E5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D5DD9-88BC-4CAE-9515-6E1C39CCA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5257D-5EE2-4668-9F73-25339917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F4B79-C9DF-45AC-9FD8-54158511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C7B4B-C007-47D7-846E-50913C15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6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EB06-C5BE-4B12-AA6D-5DDE637E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49529-D871-4DF1-8072-B3EA212F3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5A026-9371-4203-A580-0D391C4EA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670AF-A60E-47E1-B82E-775A51CD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D6427-6594-4CD9-8CEF-F7AAAD37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54FD-E229-4AB2-B59F-46CDAFA6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92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FF701-6B11-4305-9B04-4DB6ED34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7E1D3-F28D-4CD5-AFCA-6B1D9AC76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2B457-A2DE-40E2-B6AA-45B755C5D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B5AD-4392-4048-A2F4-057B33BFA88F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0FB92-B0CD-4B46-8E42-0918A4205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E5072-72C3-4225-9CAB-30A9C7C16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28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0B_rFM_Cfw4s9eFNoQmVkLTNKMm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CC75-DA11-486D-85D4-607FB7FE7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Pološtrukturovaný</a:t>
            </a:r>
            <a:r>
              <a:rPr lang="en-US" dirty="0"/>
              <a:t> </a:t>
            </a:r>
            <a:r>
              <a:rPr lang="en-US" dirty="0" err="1"/>
              <a:t>rozhovor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obsahová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85C86-7F6A-4F30-AA2D-C46CF00000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1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AC37-9119-453B-B57F-E3FEF11B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J.P. Gee a </a:t>
            </a:r>
            <a:r>
              <a:rPr lang="en-US" dirty="0" err="1"/>
              <a:t>jeho</a:t>
            </a:r>
            <a:r>
              <a:rPr lang="en-US" dirty="0"/>
              <a:t> model DA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33034-83A7-472E-A17D-0264B639F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kľúčové pre 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Geeho</a:t>
            </a: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language</a:t>
            </a: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-in-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</a:t>
            </a: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discourse</a:t>
            </a: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sk-SK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in-</a:t>
            </a:r>
            <a:r>
              <a:rPr lang="sk-SK" sz="25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</a:t>
            </a: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Ako je jazyk </a:t>
            </a:r>
            <a:r>
              <a:rPr lang="sk-SK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používaný</a:t>
            </a: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 dorozumievanie 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endParaRPr lang="sk-SK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situovaný význam </a:t>
            </a:r>
          </a:p>
          <a:p>
            <a:pPr lvl="1">
              <a:defRPr/>
            </a:pP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sociálny konštruktivizmus: význam nie je 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preexistujúcí</a:t>
            </a: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ale závislý na kontexte</a:t>
            </a:r>
            <a:endParaRPr lang="sk-SK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autor a čitateľ: možnosti porozumenia</a:t>
            </a:r>
          </a:p>
          <a:p>
            <a:pPr>
              <a:defRPr/>
            </a:pP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dialektika 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zi</a:t>
            </a: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výpoveďou a 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situac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iou</a:t>
            </a: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(„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chicken-egg</a:t>
            </a: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question</a:t>
            </a: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“)</a:t>
            </a:r>
          </a:p>
          <a:p>
            <a:pPr lvl="1">
              <a:defRPr/>
            </a:pP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dvojaká determinovanosť</a:t>
            </a:r>
          </a:p>
          <a:p>
            <a:pPr lvl="1">
              <a:defRPr/>
            </a:pP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problém s kauzalitou pri analýze diskurzu (</a:t>
            </a:r>
            <a:r>
              <a:rPr lang="sk-SK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intertextualita</a:t>
            </a: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dialogickosť textu, </a:t>
            </a:r>
            <a:r>
              <a:rPr lang="sk-SK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vypožič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vanie slov)</a:t>
            </a:r>
          </a:p>
          <a:p>
            <a:pPr lvl="1">
              <a:defRPr/>
            </a:pP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dobré neizolovať svoj výskumný korpus absolútne a zároveň si </a:t>
            </a:r>
            <a:r>
              <a:rPr lang="sk-SK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jasn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stanoviť jeho hranice (rozhranie text – kontext je </a:t>
            </a:r>
            <a:r>
              <a:rPr lang="sk-SK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relat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í</a:t>
            </a:r>
            <a:r>
              <a:rPr lang="sk-SK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vne</a:t>
            </a: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sk-SK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Gee</a:t>
            </a: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porozumenie diskurzu x </a:t>
            </a:r>
            <a:r>
              <a:rPr lang="sk-SK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Fairclough</a:t>
            </a: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porozumenie diskurzu + hraniciam, </a:t>
            </a:r>
            <a:r>
              <a:rPr lang="sk-SK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sk-SK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ré</a:t>
            </a: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stanovuje + hľadanie spôsobu, ako tieto hranice prekročiť (doporučení)</a:t>
            </a:r>
          </a:p>
          <a:p>
            <a:pPr>
              <a:defRPr/>
            </a:pP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Diskurz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í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vne</a:t>
            </a:r>
            <a:r>
              <a:rPr lang="sk-S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spol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sk-SK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čenstvá</a:t>
            </a:r>
            <a:endParaRPr lang="sk-SK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r>
              <a:rPr lang="sk-S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komunita a diskurz: zdieľané normy a </a:t>
            </a:r>
            <a:r>
              <a:rPr lang="sk-SK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očakáv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sk-SK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nia</a:t>
            </a:r>
            <a:endParaRPr lang="sk-SK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0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9743-889B-4C63-BC56-C675CE2C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nástroje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801C-7D3E-4C6C-A6EE-C2D5F1082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diskurz</a:t>
            </a:r>
          </a:p>
          <a:p>
            <a:pPr lvl="1">
              <a:defRPr/>
            </a:pP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1: výpoveď, použitie jazyka (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 lingvistické pojatie diskurzu: celok 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větší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 ako 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věta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3"/>
              </a:rPr>
              <a:t>)</a:t>
            </a:r>
            <a:endParaRPr lang="sk-SK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2: kombinácia diskurzu s 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mimolingvistickými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prvkami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sk-SK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sociáln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sk-SK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jazyk</a:t>
            </a:r>
          </a:p>
          <a:p>
            <a:pPr lvl="1">
              <a:defRPr/>
            </a:pP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multifunkčnost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jazyka </a:t>
            </a:r>
          </a:p>
          <a:p>
            <a:pPr lvl="1">
              <a:defRPr/>
            </a:pP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pravda je záležitosťou vyjednávania, ktoré 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uskut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čňuje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cez jazyk</a:t>
            </a:r>
          </a:p>
          <a:p>
            <a:pPr lvl="1">
              <a:defRPr/>
            </a:pP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záje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 o parole (použitie jazyka), menej o 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langue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(pravidlá jazyka)</a:t>
            </a:r>
            <a:endParaRPr lang="sk-SK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sk-SK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konverzácie</a:t>
            </a:r>
          </a:p>
          <a:p>
            <a:pPr lvl="1">
              <a:defRPr/>
            </a:pP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1: konkrétna výpoveď/komunikácia</a:t>
            </a:r>
          </a:p>
          <a:p>
            <a:pPr lvl="1">
              <a:defRPr/>
            </a:pP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2: verejné diskusie viazané témou, nemusia prebiehať na jednom mieste a v jednom čase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32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C55B-6D25-4F66-9D89-3CA64ADC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nástroje</a:t>
            </a:r>
            <a:r>
              <a:rPr lang="en-US" dirty="0"/>
              <a:t> - </a:t>
            </a:r>
            <a:r>
              <a:rPr lang="en-US" dirty="0" err="1"/>
              <a:t>pokračovanie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A574-0272-4F6C-8E8C-6E569B7F4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Intertextualita</a:t>
            </a:r>
            <a:r>
              <a:rPr lang="sk-SK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vzťah medzi textmi (preberá </a:t>
            </a:r>
            <a:r>
              <a:rPr lang="sk-SK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Faircloughovo</a:t>
            </a:r>
            <a:r>
              <a:rPr lang="sk-SK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vymedzenie)</a:t>
            </a:r>
          </a:p>
          <a:p>
            <a:pPr>
              <a:defRPr/>
            </a:pPr>
            <a:r>
              <a:rPr lang="sk-SK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Diskurzívne modely</a:t>
            </a:r>
          </a:p>
          <a:p>
            <a:pPr lvl="1">
              <a:defRPr/>
            </a:pP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„teórie“, explikačná rámce pro určitú situáciu</a:t>
            </a:r>
          </a:p>
          <a:p>
            <a:pPr lvl="1">
              <a:defRPr/>
            </a:pP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vzťah Diskurzívneho modelu a Diskurzu</a:t>
            </a:r>
          </a:p>
          <a:p>
            <a:pPr lvl="2">
              <a:defRPr/>
            </a:pP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niektoré DM prechádzajú mnohými Diskurzmi, iné DM môžu byť obmedzené len na jeden Diskurz</a:t>
            </a:r>
          </a:p>
          <a:p>
            <a:pPr lvl="2">
              <a:defRPr/>
            </a:pP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príklady:</a:t>
            </a:r>
          </a:p>
          <a:p>
            <a:pPr lvl="3">
              <a:defRPr/>
            </a:pP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Gee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Diskurzivn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model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svatby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„Diskurz západní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civiliz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á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e“</a:t>
            </a:r>
          </a:p>
          <a:p>
            <a:pPr lvl="3">
              <a:defRPr/>
            </a:pP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diskurz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rasismu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diskurzivný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model priaznivcov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Kotlebu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Trumpa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zastávané, hodnotiace, praktické (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models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-in-(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action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);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541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CA99-B672-4ED3-ABED-6DFA978A3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</a:t>
            </a:r>
            <a:r>
              <a:rPr lang="en-US" dirty="0" err="1"/>
              <a:t>oblastí</a:t>
            </a:r>
            <a:r>
              <a:rPr lang="en-US" dirty="0"/>
              <a:t> </a:t>
            </a:r>
            <a:r>
              <a:rPr lang="en-US" dirty="0" err="1"/>
              <a:t>konštrukcie</a:t>
            </a:r>
            <a:r>
              <a:rPr lang="en-US" dirty="0"/>
              <a:t> reality (building tasks)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96BB7-E3C2-47B6-BE10-92E2F2693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altLang="cs-CZ" dirty="0"/>
              <a:t>konštruovanie identít (vrstvení identít; my </a:t>
            </a:r>
            <a:r>
              <a:rPr lang="sk-SK" altLang="cs-CZ" dirty="0" err="1"/>
              <a:t>vs</a:t>
            </a:r>
            <a:r>
              <a:rPr lang="sk-SK" altLang="cs-CZ" dirty="0"/>
              <a:t>. oni u van </a:t>
            </a:r>
            <a:r>
              <a:rPr lang="sk-SK" altLang="cs-CZ" dirty="0" err="1"/>
              <a:t>Dijka</a:t>
            </a:r>
            <a:r>
              <a:rPr lang="sk-SK" altLang="cs-CZ" dirty="0"/>
              <a:t>)</a:t>
            </a:r>
          </a:p>
          <a:p>
            <a:r>
              <a:rPr lang="sk-SK" altLang="cs-CZ" dirty="0"/>
              <a:t>konštruovanie aktivít</a:t>
            </a:r>
          </a:p>
          <a:p>
            <a:r>
              <a:rPr lang="sk-SK" altLang="cs-CZ" dirty="0"/>
              <a:t>konštruovanie vzájomných </a:t>
            </a:r>
            <a:r>
              <a:rPr lang="sk-SK" altLang="cs-CZ" dirty="0" err="1"/>
              <a:t>vz</a:t>
            </a:r>
            <a:r>
              <a:rPr lang="en-US" altLang="cs-CZ" dirty="0"/>
              <a:t>ť</a:t>
            </a:r>
            <a:r>
              <a:rPr lang="sk-SK" altLang="cs-CZ" dirty="0" err="1"/>
              <a:t>ahov</a:t>
            </a:r>
            <a:r>
              <a:rPr lang="sk-SK" altLang="cs-CZ" dirty="0"/>
              <a:t> (medzi subjektmi)</a:t>
            </a:r>
          </a:p>
          <a:p>
            <a:r>
              <a:rPr lang="sk-SK" altLang="cs-CZ" dirty="0"/>
              <a:t>konštruovanie súvislostí (medzi objektmi, udalosťami, dejmi, procesmi)</a:t>
            </a:r>
          </a:p>
          <a:p>
            <a:endParaRPr lang="sk-SK" altLang="cs-CZ" dirty="0"/>
          </a:p>
          <a:p>
            <a:r>
              <a:rPr lang="sk-SK" altLang="cs-CZ" dirty="0"/>
              <a:t>konštruovanie politík (</a:t>
            </a:r>
            <a:r>
              <a:rPr lang="sk-SK" altLang="cs-CZ" dirty="0" err="1"/>
              <a:t>building</a:t>
            </a:r>
            <a:r>
              <a:rPr lang="sk-SK" altLang="cs-CZ" dirty="0"/>
              <a:t> </a:t>
            </a:r>
            <a:r>
              <a:rPr lang="sk-SK" altLang="cs-CZ" dirty="0" err="1"/>
              <a:t>politics</a:t>
            </a:r>
            <a:r>
              <a:rPr lang="sk-SK" altLang="cs-CZ" dirty="0"/>
              <a:t>), hodnotenie</a:t>
            </a:r>
          </a:p>
          <a:p>
            <a:r>
              <a:rPr lang="sk-SK" altLang="cs-CZ" dirty="0" err="1"/>
              <a:t>zvýznamňovanie</a:t>
            </a:r>
            <a:r>
              <a:rPr lang="sk-SK" altLang="cs-CZ" dirty="0"/>
              <a:t> (</a:t>
            </a:r>
            <a:r>
              <a:rPr lang="sk-SK" altLang="cs-CZ" dirty="0" err="1"/>
              <a:t>building</a:t>
            </a:r>
            <a:r>
              <a:rPr lang="sk-SK" altLang="cs-CZ" dirty="0"/>
              <a:t> </a:t>
            </a:r>
            <a:r>
              <a:rPr lang="sk-SK" altLang="cs-CZ" dirty="0" err="1"/>
              <a:t>significance</a:t>
            </a:r>
            <a:r>
              <a:rPr lang="sk-SK" altLang="cs-CZ" dirty="0"/>
              <a:t>; </a:t>
            </a:r>
            <a:r>
              <a:rPr lang="sk-SK" altLang="cs-CZ" dirty="0" err="1"/>
              <a:t>foregrounding</a:t>
            </a:r>
            <a:r>
              <a:rPr lang="sk-SK" altLang="cs-CZ" dirty="0"/>
              <a:t> – </a:t>
            </a:r>
            <a:r>
              <a:rPr lang="sk-SK" altLang="cs-CZ" dirty="0" err="1"/>
              <a:t>backgrounding</a:t>
            </a:r>
            <a:r>
              <a:rPr lang="sk-SK" altLang="cs-CZ" dirty="0"/>
              <a:t> u </a:t>
            </a:r>
            <a:r>
              <a:rPr lang="sk-SK" altLang="cs-CZ" dirty="0" err="1"/>
              <a:t>Fairclougha</a:t>
            </a:r>
            <a:r>
              <a:rPr lang="sk-SK" altLang="cs-CZ" dirty="0"/>
              <a:t>, </a:t>
            </a:r>
            <a:r>
              <a:rPr lang="sk-SK" altLang="cs-CZ" dirty="0" err="1"/>
              <a:t>emphasizing</a:t>
            </a:r>
            <a:r>
              <a:rPr lang="sk-SK" altLang="cs-CZ" dirty="0"/>
              <a:t> – </a:t>
            </a:r>
            <a:r>
              <a:rPr lang="sk-SK" altLang="cs-CZ" dirty="0" err="1"/>
              <a:t>mitigating</a:t>
            </a:r>
            <a:r>
              <a:rPr lang="sk-SK" altLang="cs-CZ" dirty="0"/>
              <a:t> u van </a:t>
            </a:r>
            <a:r>
              <a:rPr lang="sk-SK" altLang="cs-CZ" dirty="0" err="1"/>
              <a:t>Dijka</a:t>
            </a:r>
            <a:r>
              <a:rPr lang="sk-SK" altLang="cs-CZ" dirty="0"/>
              <a:t>, </a:t>
            </a:r>
            <a:r>
              <a:rPr lang="sk-SK" altLang="cs-CZ" dirty="0" err="1"/>
              <a:t>Wodak</a:t>
            </a:r>
            <a:r>
              <a:rPr lang="sk-SK" altLang="cs-CZ" dirty="0"/>
              <a:t>)</a:t>
            </a:r>
          </a:p>
          <a:p>
            <a:endParaRPr lang="sk-SK" altLang="cs-CZ" dirty="0"/>
          </a:p>
          <a:p>
            <a:r>
              <a:rPr lang="sk-SK" altLang="cs-CZ" dirty="0"/>
              <a:t>znakové systémy a systémy vedenia (</a:t>
            </a:r>
            <a:r>
              <a:rPr lang="sk-SK" altLang="cs-CZ" dirty="0" err="1"/>
              <a:t>building</a:t>
            </a:r>
            <a:r>
              <a:rPr lang="sk-SK" altLang="cs-CZ" dirty="0"/>
              <a:t> </a:t>
            </a:r>
            <a:r>
              <a:rPr lang="sk-SK" altLang="cs-CZ" dirty="0" err="1"/>
              <a:t>significance</a:t>
            </a:r>
            <a:r>
              <a:rPr lang="sk-SK" altLang="cs-CZ" dirty="0"/>
              <a:t> </a:t>
            </a:r>
            <a:r>
              <a:rPr lang="sk-SK" altLang="cs-CZ" dirty="0" err="1"/>
              <a:t>for</a:t>
            </a:r>
            <a:r>
              <a:rPr lang="sk-SK" altLang="cs-CZ" dirty="0"/>
              <a:t> </a:t>
            </a:r>
            <a:r>
              <a:rPr lang="sk-SK" altLang="cs-CZ" dirty="0" err="1"/>
              <a:t>sign</a:t>
            </a:r>
            <a:r>
              <a:rPr lang="sk-SK" altLang="cs-CZ" dirty="0"/>
              <a:t> </a:t>
            </a:r>
            <a:r>
              <a:rPr lang="sk-SK" altLang="cs-CZ" dirty="0" err="1"/>
              <a:t>systems</a:t>
            </a:r>
            <a:r>
              <a:rPr lang="sk-SK" altLang="cs-CZ" dirty="0"/>
              <a:t> and </a:t>
            </a:r>
            <a:r>
              <a:rPr lang="sk-SK" altLang="cs-CZ" dirty="0" err="1"/>
              <a:t>knowledge</a:t>
            </a:r>
            <a:r>
              <a:rPr lang="sk-SK" altLang="cs-CZ" dirty="0"/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250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0CC2-C56A-4C48-92DB-8979B04A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Cvičenie</a:t>
            </a:r>
            <a:r>
              <a:rPr lang="en-US" dirty="0"/>
              <a:t> – </a:t>
            </a:r>
            <a:r>
              <a:rPr lang="en-US" dirty="0" err="1"/>
              <a:t>Sloní</a:t>
            </a:r>
            <a:r>
              <a:rPr lang="en-US" dirty="0"/>
              <a:t> </a:t>
            </a:r>
            <a:r>
              <a:rPr lang="en-US" dirty="0" err="1"/>
              <a:t>války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FFCD6-ECAB-436A-B860-6C81838F0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Miroslav </a:t>
            </a:r>
            <a:r>
              <a:rPr lang="en-US" dirty="0" err="1"/>
              <a:t>Vlček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výkonný</a:t>
            </a:r>
            <a:r>
              <a:rPr lang="en-US" dirty="0"/>
              <a:t> </a:t>
            </a:r>
            <a:r>
              <a:rPr lang="en-US" dirty="0" err="1"/>
              <a:t>producent</a:t>
            </a:r>
            <a:r>
              <a:rPr lang="en-US" dirty="0"/>
              <a:t> </a:t>
            </a:r>
            <a:r>
              <a:rPr lang="en-US" dirty="0" err="1"/>
              <a:t>dokumentárneho</a:t>
            </a:r>
            <a:r>
              <a:rPr lang="en-US" dirty="0"/>
              <a:t> </a:t>
            </a:r>
            <a:r>
              <a:rPr lang="en-US" dirty="0" err="1"/>
              <a:t>filmu</a:t>
            </a:r>
            <a:r>
              <a:rPr lang="en-US" dirty="0"/>
              <a:t> </a:t>
            </a:r>
            <a:r>
              <a:rPr lang="en-US" dirty="0" err="1"/>
              <a:t>Sloní</a:t>
            </a:r>
            <a:r>
              <a:rPr lang="en-US" dirty="0"/>
              <a:t> </a:t>
            </a:r>
            <a:r>
              <a:rPr lang="en-US" dirty="0" err="1"/>
              <a:t>války</a:t>
            </a:r>
            <a:r>
              <a:rPr lang="en-US" dirty="0"/>
              <a:t>. </a:t>
            </a:r>
          </a:p>
          <a:p>
            <a:r>
              <a:rPr lang="en-US" dirty="0"/>
              <a:t>Pre </a:t>
            </a:r>
            <a:r>
              <a:rPr lang="en-US" dirty="0" err="1"/>
              <a:t>Vás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dostupných</a:t>
            </a:r>
            <a:r>
              <a:rPr lang="en-US" dirty="0"/>
              <a:t> </a:t>
            </a:r>
            <a:r>
              <a:rPr lang="en-US" dirty="0" err="1"/>
              <a:t>niekoľko</a:t>
            </a:r>
            <a:r>
              <a:rPr lang="en-US" dirty="0"/>
              <a:t> </a:t>
            </a:r>
            <a:r>
              <a:rPr lang="en-US" dirty="0" err="1"/>
              <a:t>slidov</a:t>
            </a:r>
            <a:r>
              <a:rPr lang="en-US" dirty="0"/>
              <a:t> z </a:t>
            </a:r>
            <a:r>
              <a:rPr lang="en-US" dirty="0" err="1"/>
              <a:t>pitchingu</a:t>
            </a:r>
            <a:r>
              <a:rPr lang="en-US" dirty="0"/>
              <a:t> a trailer </a:t>
            </a:r>
            <a:r>
              <a:rPr lang="en-US" dirty="0" err="1"/>
              <a:t>filmu</a:t>
            </a:r>
            <a:r>
              <a:rPr lang="en-US" dirty="0"/>
              <a:t>. </a:t>
            </a:r>
          </a:p>
          <a:p>
            <a:r>
              <a:rPr lang="en-US" dirty="0" err="1"/>
              <a:t>Pripravte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pre </a:t>
            </a:r>
            <a:r>
              <a:rPr lang="en-US" dirty="0" err="1"/>
              <a:t>výskumný</a:t>
            </a:r>
            <a:r>
              <a:rPr lang="en-US" dirty="0"/>
              <a:t> </a:t>
            </a:r>
            <a:r>
              <a:rPr lang="en-US" dirty="0" err="1"/>
              <a:t>rozhovor</a:t>
            </a:r>
            <a:r>
              <a:rPr lang="en-US" dirty="0"/>
              <a:t> </a:t>
            </a:r>
            <a:r>
              <a:rPr lang="en-US" dirty="0" err="1"/>
              <a:t>zameraný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A) </a:t>
            </a:r>
            <a:r>
              <a:rPr lang="en-US" dirty="0" err="1"/>
              <a:t>produkčné</a:t>
            </a:r>
            <a:r>
              <a:rPr lang="en-US" dirty="0"/>
              <a:t> </a:t>
            </a:r>
            <a:r>
              <a:rPr lang="en-US" dirty="0" err="1"/>
              <a:t>aspekty</a:t>
            </a:r>
            <a:r>
              <a:rPr lang="en-US" dirty="0"/>
              <a:t> </a:t>
            </a:r>
            <a:r>
              <a:rPr lang="en-US" dirty="0" err="1"/>
              <a:t>filmu</a:t>
            </a:r>
            <a:endParaRPr lang="en-US" dirty="0"/>
          </a:p>
          <a:p>
            <a:pPr lvl="1"/>
            <a:r>
              <a:rPr lang="en-US" dirty="0"/>
              <a:t>B) </a:t>
            </a:r>
            <a:r>
              <a:rPr lang="en-US" dirty="0" err="1"/>
              <a:t>formu</a:t>
            </a:r>
            <a:r>
              <a:rPr lang="en-US" dirty="0"/>
              <a:t> a </a:t>
            </a:r>
            <a:r>
              <a:rPr lang="en-US" dirty="0" err="1"/>
              <a:t>štýl</a:t>
            </a:r>
            <a:r>
              <a:rPr lang="en-US" dirty="0"/>
              <a:t> </a:t>
            </a:r>
            <a:r>
              <a:rPr lang="en-US" dirty="0" err="1"/>
              <a:t>filmu</a:t>
            </a:r>
            <a:endParaRPr lang="en-US" dirty="0"/>
          </a:p>
          <a:p>
            <a:pPr lvl="1"/>
            <a:r>
              <a:rPr lang="en-US" dirty="0"/>
              <a:t>C) </a:t>
            </a:r>
            <a:r>
              <a:rPr lang="en-US" dirty="0" err="1"/>
              <a:t>distribúciu</a:t>
            </a:r>
            <a:r>
              <a:rPr lang="en-US" dirty="0"/>
              <a:t> a marketing</a:t>
            </a:r>
          </a:p>
          <a:p>
            <a:r>
              <a:rPr lang="en-US" dirty="0" err="1"/>
              <a:t>Priestor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rozhovor</a:t>
            </a:r>
            <a:r>
              <a:rPr lang="en-US" dirty="0"/>
              <a:t>: 5 min.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75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89943"/>
            <a:ext cx="12267008" cy="39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83" y="0"/>
            <a:ext cx="7448312" cy="106855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Myriad Pro Light" pitchFamily="34" charset="0"/>
              </a:rPr>
              <a:t>MĚNÍ EVROPAN AFRIKU, NEBO AFRIKA EVROPANA?</a:t>
            </a:r>
            <a:endParaRPr lang="en-US" sz="2400" dirty="0">
              <a:latin typeface="Myriad Pro Light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58004" y="954728"/>
            <a:ext cx="10644996" cy="298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400" dirty="0"/>
              <a:t>Na osudech tří českých a slovenských dobrovolníků a jednoho domorodce vyprávíme mezinárodně srozumitelný příběh o dobrovolnictví a jeho dopadech Africkém kontinentu.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400" dirty="0"/>
              <a:t>Máme naději něco v Africe změnit? A máme na to vůbec právo? Jak mění Afrika nás?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400" dirty="0"/>
              <a:t>Přístupy našich hrdinů k ochranářské práci se liší natolik, že nám umožňují na konkrétních osobách ukázat hlavní problémy dobrovolnictví v Africe a zároveň možná východiska z nich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400" dirty="0"/>
              <a:t>Téma přesahuje půdorys pouhého ekologického cestopisu, nebo portrétu, přesto si však vzhledem k tomu, že natáčet budeme hlavně v exotickém Kongu a Kamerunu, zachovává atraktivitu pro širší publikum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cs-CZ" sz="1400" b="1" dirty="0">
              <a:latin typeface="Myriad Pro Cond" pitchFamily="34" charset="0"/>
            </a:endParaRPr>
          </a:p>
          <a:p>
            <a:pPr>
              <a:lnSpc>
                <a:spcPct val="150000"/>
              </a:lnSpc>
            </a:pPr>
            <a:endParaRPr lang="cs-CZ" sz="1400" b="1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4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b="24228"/>
          <a:stretch/>
        </p:blipFill>
        <p:spPr>
          <a:xfrm>
            <a:off x="0" y="0"/>
            <a:ext cx="12192000" cy="6922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0675" y="0"/>
            <a:ext cx="5941325" cy="6922576"/>
          </a:xfrm>
          <a:prstGeom prst="rect">
            <a:avLst/>
          </a:prstGeom>
          <a:solidFill>
            <a:srgbClr val="F9F5C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7657" y="6519446"/>
            <a:ext cx="4850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Myriad Pro Light" pitchFamily="34" charset="0"/>
              </a:rPr>
              <a:t>Foto: Ekolog </a:t>
            </a:r>
            <a:r>
              <a:rPr lang="cs-CZ" sz="1600" b="1" dirty="0" err="1">
                <a:solidFill>
                  <a:schemeClr val="bg1"/>
                </a:solidFill>
                <a:latin typeface="Myriad Pro Light" pitchFamily="34" charset="0"/>
              </a:rPr>
              <a:t>Arthur</a:t>
            </a:r>
            <a:r>
              <a:rPr lang="cs-CZ" sz="1600" b="1" dirty="0">
                <a:solidFill>
                  <a:schemeClr val="bg1"/>
                </a:solidFill>
                <a:latin typeface="Myriad Pro Light" pitchFamily="34" charset="0"/>
              </a:rPr>
              <a:t> a dokumentarista </a:t>
            </a:r>
            <a:r>
              <a:rPr lang="cs-CZ" sz="1600" b="1" dirty="0" err="1">
                <a:solidFill>
                  <a:schemeClr val="bg1"/>
                </a:solidFill>
                <a:latin typeface="Myriad Pro Light" pitchFamily="34" charset="0"/>
              </a:rPr>
              <a:t>Matúš</a:t>
            </a:r>
            <a:r>
              <a:rPr lang="cs-CZ" sz="1600" b="1" dirty="0">
                <a:solidFill>
                  <a:schemeClr val="bg1"/>
                </a:solidFill>
                <a:latin typeface="Myriad Pro Light" pitchFamily="34" charset="0"/>
              </a:rPr>
              <a:t>  v Africe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12636" y="810871"/>
            <a:ext cx="5679364" cy="5684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cs-CZ" sz="1400" dirty="0">
                <a:latin typeface="Myriad Pro Light" pitchFamily="34" charset="0"/>
              </a:rPr>
              <a:t>Ochranář slonů Arthur (28) v Africe působí už pět let. Po této době se ale dostavuje silný kulturní šok, přestává si s Afričany rozumět. Jak proti tomu bojovat? Uvědomuje si Arthur svou vlastní proměnu? Je v silách jednoho cílevědomého solitéra změnit svět, který o změnu možná vůbec nestojí? </a:t>
            </a:r>
          </a:p>
          <a:p>
            <a:pPr algn="just">
              <a:buFontTx/>
              <a:buChar char="-"/>
            </a:pPr>
            <a:r>
              <a:rPr lang="cs-CZ" sz="1400" dirty="0">
                <a:latin typeface="Myriad Pro Light" pitchFamily="34" charset="0"/>
              </a:rPr>
              <a:t>Matúš (+27) byl velkým obdivovatelem Arthura I sebe samého. Touha zviditelnit se a pomoci Arthurovi v jeho činnosti jej dovedla až do tropického Konga, kde po pár týdnech </a:t>
            </a:r>
            <a:r>
              <a:rPr lang="cs-CZ" sz="1400" dirty="0" err="1">
                <a:latin typeface="Myriad Pro Light" pitchFamily="34" charset="0"/>
              </a:rPr>
              <a:t>dobrovolničení</a:t>
            </a:r>
            <a:r>
              <a:rPr lang="cs-CZ" sz="1400" dirty="0">
                <a:latin typeface="Myriad Pro Light" pitchFamily="34" charset="0"/>
              </a:rPr>
              <a:t> a práce na dokumentárním debutu umírá při tragické autonehodě. Měla jeho smrt nějaký smysl?</a:t>
            </a:r>
          </a:p>
          <a:p>
            <a:pPr algn="just">
              <a:buFontTx/>
              <a:buChar char="-"/>
            </a:pPr>
            <a:r>
              <a:rPr lang="cs-CZ" sz="1400" dirty="0">
                <a:latin typeface="Myriad Pro Light" pitchFamily="34" charset="0"/>
              </a:rPr>
              <a:t>Zralá žena Jana (56) s dospělými dětmi. Arthura vidí jako nadšeného člověka, který však jako neřízen střela může být svými aktivitami nebezpečný sobě i ostatním. Jana v Africe působí jako </a:t>
            </a:r>
            <a:r>
              <a:rPr lang="cs-CZ" sz="1400" dirty="0" err="1">
                <a:latin typeface="Myriad Pro Light" pitchFamily="34" charset="0"/>
              </a:rPr>
              <a:t>motivátorka</a:t>
            </a:r>
            <a:r>
              <a:rPr lang="cs-CZ" sz="1400" dirty="0">
                <a:latin typeface="Myriad Pro Light" pitchFamily="34" charset="0"/>
              </a:rPr>
              <a:t> a personalistka funkční neziskové organizace s ohromujícími výsledky. Dokáže Arthurovi pomoct s momentální krizí? </a:t>
            </a:r>
          </a:p>
          <a:p>
            <a:pPr algn="just">
              <a:buFontTx/>
              <a:buChar char="-"/>
            </a:pPr>
            <a:r>
              <a:rPr lang="cs-CZ" sz="1400" dirty="0">
                <a:latin typeface="Myriad Pro Light" pitchFamily="34" charset="0"/>
              </a:rPr>
              <a:t>Kamerunec </a:t>
            </a:r>
            <a:r>
              <a:rPr lang="cs-CZ" sz="1400" dirty="0" err="1">
                <a:latin typeface="Myriad Pro Light" pitchFamily="34" charset="0"/>
              </a:rPr>
              <a:t>Desiré</a:t>
            </a:r>
            <a:r>
              <a:rPr lang="cs-CZ" sz="1400" dirty="0">
                <a:latin typeface="Myriad Pro Light" pitchFamily="34" charset="0"/>
              </a:rPr>
              <a:t> (50) je bývalý </a:t>
            </a:r>
            <a:r>
              <a:rPr lang="cs-CZ" sz="1400" dirty="0" err="1">
                <a:latin typeface="Myriad Pro Light" pitchFamily="34" charset="0"/>
              </a:rPr>
              <a:t>velkopytlák</a:t>
            </a:r>
            <a:r>
              <a:rPr lang="cs-CZ" sz="1400" dirty="0">
                <a:latin typeface="Myriad Pro Light" pitchFamily="34" charset="0"/>
              </a:rPr>
              <a:t> slonů. Dnes ale působí jako velmi úspěšný ochránce přírody v rámci oficiálních kamerunských struktur. Kde vzal motivaci pro takto radikální změnu? Co si myslí o práci evropských dobrovolníků v Africe? Jak se </a:t>
            </a:r>
            <a:r>
              <a:rPr lang="cs-CZ" sz="1400" dirty="0" err="1">
                <a:latin typeface="Myriad Pro Light" pitchFamily="34" charset="0"/>
              </a:rPr>
              <a:t>Desiré</a:t>
            </a:r>
            <a:r>
              <a:rPr lang="cs-CZ" sz="1400" dirty="0">
                <a:latin typeface="Myriad Pro Light" pitchFamily="34" charset="0"/>
              </a:rPr>
              <a:t> liší od ostatních Afričanů? Může Arthurovi pomoci on?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570176" y="-194117"/>
            <a:ext cx="4852732" cy="132556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Myriad Pro Light" pitchFamily="34" charset="0"/>
              </a:rPr>
              <a:t>HLAVNÍ HRDINOVÉ</a:t>
            </a:r>
          </a:p>
        </p:txBody>
      </p:sp>
    </p:spTree>
    <p:extLst>
      <p:ext uri="{BB962C8B-B14F-4D97-AF65-F5344CB8AC3E}">
        <p14:creationId xmlns:p14="http://schemas.microsoft.com/office/powerpoint/2010/main" val="125892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živatel\Disk Google\GNOMON FILM SHARE\01_AUTORSKE\Save elephants\matus a matej.jpg"/>
          <p:cNvPicPr>
            <a:picLocks noChangeAspect="1" noChangeArrowheads="1"/>
          </p:cNvPicPr>
          <p:nvPr/>
        </p:nvPicPr>
        <p:blipFill>
          <a:blip r:embed="rId2" cstate="print"/>
          <a:srcRect b="5201"/>
          <a:stretch>
            <a:fillRect/>
          </a:stretch>
        </p:blipFill>
        <p:spPr bwMode="auto">
          <a:xfrm>
            <a:off x="9525" y="-1043435"/>
            <a:ext cx="12505386" cy="790143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1469" y="2156604"/>
            <a:ext cx="10573555" cy="447932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Rectangle 3"/>
          <p:cNvSpPr/>
          <p:nvPr/>
        </p:nvSpPr>
        <p:spPr>
          <a:xfrm>
            <a:off x="729845" y="55335"/>
            <a:ext cx="5834080" cy="79363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89" y="103129"/>
            <a:ext cx="5905312" cy="819420"/>
          </a:xfrm>
        </p:spPr>
        <p:txBody>
          <a:bodyPr/>
          <a:lstStyle/>
          <a:p>
            <a:r>
              <a:rPr lang="en-GB" dirty="0" err="1">
                <a:latin typeface="Myriad Pro Light" pitchFamily="34" charset="0"/>
              </a:rPr>
              <a:t>Producentsk</a:t>
            </a:r>
            <a:r>
              <a:rPr lang="cs-CZ" dirty="0">
                <a:latin typeface="Myriad Pro Light" pitchFamily="34" charset="0"/>
              </a:rPr>
              <a:t>á explikace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962174" y="2068008"/>
            <a:ext cx="103174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b="1" dirty="0"/>
          </a:p>
          <a:p>
            <a:endParaRPr lang="cs-CZ" sz="1400" b="1" dirty="0"/>
          </a:p>
          <a:p>
            <a:r>
              <a:rPr lang="cs-CZ" sz="1400" b="1" dirty="0"/>
              <a:t>Červen - 2016 - První cesta </a:t>
            </a:r>
            <a:r>
              <a:rPr lang="cs-CZ" sz="1400" dirty="0"/>
              <a:t>do Afriky - první část filmu po </a:t>
            </a:r>
            <a:r>
              <a:rPr lang="cs-CZ" sz="1400" dirty="0" err="1"/>
              <a:t>Matúšovu</a:t>
            </a:r>
            <a:r>
              <a:rPr lang="cs-CZ" sz="1400" dirty="0"/>
              <a:t> smrt již natočena</a:t>
            </a:r>
          </a:p>
          <a:p>
            <a:endParaRPr lang="cs-CZ" sz="1400" b="1" dirty="0"/>
          </a:p>
          <a:p>
            <a:r>
              <a:rPr lang="cs-CZ" sz="1400" b="1" dirty="0"/>
              <a:t>Září   -  2017    -  Druhá cesta </a:t>
            </a:r>
            <a:r>
              <a:rPr lang="cs-CZ" sz="1400" dirty="0"/>
              <a:t>do Afriky - současný stav</a:t>
            </a:r>
          </a:p>
          <a:p>
            <a:endParaRPr lang="cs-CZ" sz="1400" dirty="0"/>
          </a:p>
          <a:p>
            <a:r>
              <a:rPr lang="cs-CZ" sz="1400" dirty="0"/>
              <a:t>		Finance – dotace město Brno + veřejná sbírka</a:t>
            </a:r>
            <a:r>
              <a:rPr lang="en-GB" sz="1400" dirty="0"/>
              <a:t> (</a:t>
            </a:r>
            <a:r>
              <a:rPr lang="en-GB" sz="1400" b="1" dirty="0"/>
              <a:t>210</a:t>
            </a:r>
            <a:r>
              <a:rPr lang="cs-CZ" sz="1400" b="1" dirty="0"/>
              <a:t>.</a:t>
            </a:r>
            <a:r>
              <a:rPr lang="en-GB" sz="1400" b="1" dirty="0"/>
              <a:t>000</a:t>
            </a:r>
            <a:r>
              <a:rPr lang="cs-CZ" sz="1400" b="1" dirty="0"/>
              <a:t> Kč</a:t>
            </a:r>
            <a:r>
              <a:rPr lang="en-GB" sz="1400" b="1" dirty="0"/>
              <a:t> </a:t>
            </a:r>
            <a:r>
              <a:rPr lang="cs-CZ" sz="1400" b="1" dirty="0"/>
              <a:t> + </a:t>
            </a:r>
            <a:r>
              <a:rPr lang="en-US" sz="1400" b="1" dirty="0"/>
              <a:t>12</a:t>
            </a:r>
            <a:r>
              <a:rPr lang="cs-CZ" sz="1400" b="1" dirty="0"/>
              <a:t>0.000 Kč</a:t>
            </a:r>
            <a:r>
              <a:rPr lang="en-GB" sz="1400" dirty="0"/>
              <a:t>)</a:t>
            </a:r>
            <a:endParaRPr lang="cs-CZ" sz="1400" dirty="0"/>
          </a:p>
          <a:p>
            <a:endParaRPr lang="cs-CZ" sz="1400" b="1" dirty="0"/>
          </a:p>
          <a:p>
            <a:r>
              <a:rPr lang="cs-CZ" sz="1400" b="1" dirty="0"/>
              <a:t>Podzim 2018  -  Třetí cesta </a:t>
            </a:r>
            <a:r>
              <a:rPr lang="cs-CZ" sz="1400" dirty="0"/>
              <a:t>do Afriky – vývoj situace Arthura, </a:t>
            </a:r>
            <a:r>
              <a:rPr lang="en-GB" sz="1400" dirty="0" err="1"/>
              <a:t>cesta</a:t>
            </a:r>
            <a:r>
              <a:rPr lang="en-GB" sz="1400" dirty="0"/>
              <a:t> do </a:t>
            </a:r>
            <a:r>
              <a:rPr lang="en-GB" sz="1400" dirty="0" err="1"/>
              <a:t>Kamerunu</a:t>
            </a:r>
            <a:endParaRPr lang="cs-CZ" sz="1400" dirty="0"/>
          </a:p>
          <a:p>
            <a:r>
              <a:rPr lang="cs-CZ" sz="1400" dirty="0"/>
              <a:t>	</a:t>
            </a:r>
          </a:p>
          <a:p>
            <a:r>
              <a:rPr lang="cs-CZ" sz="1400" dirty="0"/>
              <a:t>		Finance - </a:t>
            </a:r>
            <a:r>
              <a:rPr lang="en-GB" sz="1400" dirty="0" err="1"/>
              <a:t>prostředky</a:t>
            </a:r>
            <a:r>
              <a:rPr lang="en-GB" sz="1400" dirty="0"/>
              <a:t> ČT – v </a:t>
            </a:r>
            <a:r>
              <a:rPr lang="en-GB" sz="1400" dirty="0" err="1"/>
              <a:t>normě</a:t>
            </a:r>
            <a:r>
              <a:rPr lang="en-GB" sz="1400" dirty="0"/>
              <a:t> </a:t>
            </a:r>
            <a:r>
              <a:rPr lang="en-GB" sz="1400" dirty="0" err="1"/>
              <a:t>daného</a:t>
            </a:r>
            <a:r>
              <a:rPr lang="en-GB" sz="1400" dirty="0"/>
              <a:t> </a:t>
            </a:r>
            <a:r>
              <a:rPr lang="en-GB" sz="1400" dirty="0" err="1"/>
              <a:t>programového</a:t>
            </a:r>
            <a:r>
              <a:rPr lang="en-GB" sz="1400" dirty="0"/>
              <a:t> </a:t>
            </a:r>
            <a:r>
              <a:rPr lang="en-GB" sz="1400" dirty="0" err="1"/>
              <a:t>okna</a:t>
            </a:r>
            <a:endParaRPr lang="en-GB" sz="1400" dirty="0"/>
          </a:p>
          <a:p>
            <a:endParaRPr lang="cs-CZ" sz="1400" dirty="0"/>
          </a:p>
          <a:p>
            <a:r>
              <a:rPr lang="cs-CZ" sz="1400" b="1" dirty="0"/>
              <a:t>201</a:t>
            </a:r>
            <a:r>
              <a:rPr lang="en-GB" sz="1400" b="1" dirty="0"/>
              <a:t>8:</a:t>
            </a:r>
            <a:r>
              <a:rPr lang="cs-CZ" sz="1400" b="1" dirty="0"/>
              <a:t>		</a:t>
            </a:r>
            <a:r>
              <a:rPr lang="cs-CZ" sz="1400" dirty="0"/>
              <a:t>SFK, AVF pro výrobu a postprodukci</a:t>
            </a:r>
            <a:r>
              <a:rPr lang="en-GB" sz="1400" dirty="0"/>
              <a:t> </a:t>
            </a:r>
            <a:r>
              <a:rPr lang="cs-CZ" sz="1400" dirty="0"/>
              <a:t>celovečerní distribuční verze</a:t>
            </a:r>
          </a:p>
          <a:p>
            <a:endParaRPr lang="cs-CZ" sz="1400" dirty="0"/>
          </a:p>
          <a:p>
            <a:endParaRPr lang="en-GB" sz="1400" dirty="0"/>
          </a:p>
          <a:p>
            <a:r>
              <a:rPr lang="en-GB" sz="1400" b="1" dirty="0" err="1"/>
              <a:t>Autoři</a:t>
            </a:r>
            <a:r>
              <a:rPr lang="en-GB" sz="1400" dirty="0"/>
              <a:t>:</a:t>
            </a:r>
          </a:p>
          <a:p>
            <a:endParaRPr lang="en-GB" sz="1400" dirty="0"/>
          </a:p>
          <a:p>
            <a:r>
              <a:rPr lang="en-GB" sz="1400" dirty="0" err="1"/>
              <a:t>Dokumentarista</a:t>
            </a:r>
            <a:r>
              <a:rPr lang="en-GB" sz="1400" dirty="0"/>
              <a:t> </a:t>
            </a:r>
            <a:r>
              <a:rPr lang="en-GB" sz="1400" b="1" dirty="0"/>
              <a:t>Michal Varga </a:t>
            </a:r>
            <a:r>
              <a:rPr lang="en-GB" sz="1400" dirty="0"/>
              <a:t>je </a:t>
            </a:r>
            <a:r>
              <a:rPr lang="en-GB" sz="1400" dirty="0" err="1"/>
              <a:t>stálým</a:t>
            </a:r>
            <a:r>
              <a:rPr lang="en-GB" sz="1400" dirty="0"/>
              <a:t> </a:t>
            </a:r>
            <a:r>
              <a:rPr lang="en-GB" sz="1400" dirty="0" err="1"/>
              <a:t>spolupracovníkem</a:t>
            </a:r>
            <a:r>
              <a:rPr lang="en-GB" sz="1400" dirty="0"/>
              <a:t> </a:t>
            </a:r>
            <a:r>
              <a:rPr lang="en-GB" sz="1400" dirty="0" err="1"/>
              <a:t>Čt</a:t>
            </a:r>
            <a:r>
              <a:rPr lang="en-GB" sz="1400" dirty="0"/>
              <a:t>. V </a:t>
            </a:r>
            <a:r>
              <a:rPr lang="en-GB" sz="1400" dirty="0" err="1"/>
              <a:t>Africe</a:t>
            </a:r>
            <a:r>
              <a:rPr lang="en-GB" sz="1400" dirty="0"/>
              <a:t> v </a:t>
            </a:r>
            <a:r>
              <a:rPr lang="en-GB" sz="1400" dirty="0" err="1"/>
              <a:t>uplynulých</a:t>
            </a:r>
            <a:r>
              <a:rPr lang="en-GB" sz="1400" dirty="0"/>
              <a:t> </a:t>
            </a:r>
            <a:r>
              <a:rPr lang="en-GB" sz="1400" dirty="0" err="1"/>
              <a:t>třech</a:t>
            </a:r>
            <a:r>
              <a:rPr lang="en-GB" sz="1400" dirty="0"/>
              <a:t> </a:t>
            </a:r>
            <a:r>
              <a:rPr lang="en-GB" sz="1400" dirty="0" err="1"/>
              <a:t>letech</a:t>
            </a:r>
            <a:r>
              <a:rPr lang="en-GB" sz="1400" dirty="0"/>
              <a:t> </a:t>
            </a:r>
            <a:r>
              <a:rPr lang="en-GB" sz="1400" dirty="0" err="1"/>
              <a:t>natáčel</a:t>
            </a:r>
            <a:r>
              <a:rPr lang="en-GB" sz="1400" dirty="0"/>
              <a:t> </a:t>
            </a:r>
            <a:r>
              <a:rPr lang="en-GB" sz="1400" dirty="0" err="1"/>
              <a:t>sedmkrát</a:t>
            </a:r>
            <a:r>
              <a:rPr lang="en-GB" sz="1400" dirty="0"/>
              <a:t>.  </a:t>
            </a:r>
            <a:r>
              <a:rPr lang="en-GB" sz="1400" dirty="0" err="1"/>
              <a:t>Zkušený</a:t>
            </a:r>
            <a:r>
              <a:rPr lang="en-GB" sz="1400" dirty="0"/>
              <a:t> </a:t>
            </a:r>
            <a:r>
              <a:rPr lang="en-GB" sz="1400" dirty="0" err="1"/>
              <a:t>cestovatel</a:t>
            </a:r>
            <a:r>
              <a:rPr lang="en-GB" sz="1400" dirty="0"/>
              <a:t> a </a:t>
            </a:r>
            <a:r>
              <a:rPr lang="en-GB" sz="1400" dirty="0" err="1"/>
              <a:t>kameraman</a:t>
            </a:r>
            <a:r>
              <a:rPr lang="en-GB" sz="1400" dirty="0"/>
              <a:t> </a:t>
            </a:r>
            <a:r>
              <a:rPr lang="en-GB" sz="1400" b="1" dirty="0" err="1"/>
              <a:t>Matěj</a:t>
            </a:r>
            <a:r>
              <a:rPr lang="en-GB" sz="1400" b="1" dirty="0"/>
              <a:t> </a:t>
            </a:r>
            <a:r>
              <a:rPr lang="en-GB" sz="1400" b="1" dirty="0" err="1"/>
              <a:t>Kmeť</a:t>
            </a:r>
            <a:r>
              <a:rPr lang="en-GB" sz="1400" b="1" dirty="0"/>
              <a:t> </a:t>
            </a:r>
            <a:r>
              <a:rPr lang="en-GB" sz="1400" dirty="0"/>
              <a:t>s </a:t>
            </a:r>
            <a:r>
              <a:rPr lang="en-GB" sz="1400" dirty="0" err="1"/>
              <a:t>protagonistou</a:t>
            </a:r>
            <a:r>
              <a:rPr lang="en-GB" sz="1400" dirty="0"/>
              <a:t> </a:t>
            </a:r>
            <a:r>
              <a:rPr lang="en-GB" sz="1400" dirty="0" err="1"/>
              <a:t>Matúšem</a:t>
            </a:r>
            <a:r>
              <a:rPr lang="en-GB" sz="1400" dirty="0"/>
              <a:t> </a:t>
            </a:r>
            <a:r>
              <a:rPr lang="en-GB" sz="1400" dirty="0" err="1"/>
              <a:t>natáčel</a:t>
            </a:r>
            <a:r>
              <a:rPr lang="en-GB" sz="1400" dirty="0"/>
              <a:t> </a:t>
            </a:r>
            <a:r>
              <a:rPr lang="en-GB" sz="1400" dirty="0" err="1"/>
              <a:t>až</a:t>
            </a:r>
            <a:r>
              <a:rPr lang="en-GB" sz="1400" dirty="0"/>
              <a:t> do </a:t>
            </a:r>
            <a:r>
              <a:rPr lang="en-GB" sz="1400" dirty="0" err="1"/>
              <a:t>jeho</a:t>
            </a:r>
            <a:r>
              <a:rPr lang="en-GB" sz="1400" dirty="0"/>
              <a:t> </a:t>
            </a:r>
            <a:r>
              <a:rPr lang="en-GB" sz="1400" dirty="0" err="1"/>
              <a:t>tragické</a:t>
            </a:r>
            <a:r>
              <a:rPr lang="en-GB" sz="1400" dirty="0"/>
              <a:t> </a:t>
            </a:r>
            <a:r>
              <a:rPr lang="en-GB" sz="1400" dirty="0" err="1"/>
              <a:t>smrti</a:t>
            </a:r>
            <a:r>
              <a:rPr lang="en-GB" sz="1400" dirty="0"/>
              <a:t> a </a:t>
            </a:r>
            <a:r>
              <a:rPr lang="en-GB" sz="1400" dirty="0" err="1"/>
              <a:t>dokončení</a:t>
            </a:r>
            <a:r>
              <a:rPr lang="en-GB" sz="1400" dirty="0"/>
              <a:t> </a:t>
            </a:r>
            <a:r>
              <a:rPr lang="en-GB" sz="1400" dirty="0" err="1"/>
              <a:t>filmu</a:t>
            </a:r>
            <a:r>
              <a:rPr lang="en-GB" sz="1400" dirty="0"/>
              <a:t> je pro </a:t>
            </a:r>
            <a:r>
              <a:rPr lang="en-GB" sz="1400" dirty="0" err="1"/>
              <a:t>něj</a:t>
            </a:r>
            <a:r>
              <a:rPr lang="en-GB" sz="1400" dirty="0"/>
              <a:t> </a:t>
            </a:r>
            <a:r>
              <a:rPr lang="en-GB" sz="1400" dirty="0" err="1"/>
              <a:t>osobním</a:t>
            </a:r>
            <a:r>
              <a:rPr lang="en-GB" sz="1400" dirty="0"/>
              <a:t> </a:t>
            </a:r>
            <a:r>
              <a:rPr lang="en-GB" sz="1400" dirty="0" err="1"/>
              <a:t>závazkem</a:t>
            </a:r>
            <a:r>
              <a:rPr lang="en-GB" sz="1400" dirty="0"/>
              <a:t> </a:t>
            </a:r>
            <a:r>
              <a:rPr lang="en-GB" sz="1400" dirty="0" err="1"/>
              <a:t>zemřelému</a:t>
            </a:r>
            <a:r>
              <a:rPr lang="en-GB" sz="1400" dirty="0"/>
              <a:t> </a:t>
            </a:r>
            <a:r>
              <a:rPr lang="en-GB" sz="1400" dirty="0" err="1"/>
              <a:t>kamarádovi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34388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19B5-6557-45B1-B604-A1F85208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Trailer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D2C8-ABF1-44CE-9461-617A278A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https://drive.google.com/open?id=0B_rFM_Cfw4s9eFNoQmVkLTNKMms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045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E136-94FF-485C-9E1A-A0FD0862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Rozhovory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603C-8173-425D-AD01-685A15EFD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A) </a:t>
            </a:r>
            <a:r>
              <a:rPr lang="en-US" dirty="0" err="1"/>
              <a:t>produkčné</a:t>
            </a:r>
            <a:r>
              <a:rPr lang="en-US" dirty="0"/>
              <a:t> </a:t>
            </a:r>
            <a:r>
              <a:rPr lang="en-US" dirty="0" err="1"/>
              <a:t>aspekty</a:t>
            </a:r>
            <a:r>
              <a:rPr lang="en-US" dirty="0"/>
              <a:t> </a:t>
            </a:r>
            <a:r>
              <a:rPr lang="en-US" dirty="0" err="1"/>
              <a:t>filmu</a:t>
            </a:r>
            <a:endParaRPr lang="en-US" dirty="0"/>
          </a:p>
          <a:p>
            <a:pPr lvl="1"/>
            <a:r>
              <a:rPr lang="en-US" dirty="0"/>
              <a:t>B) forma a </a:t>
            </a:r>
            <a:r>
              <a:rPr lang="en-US" dirty="0" err="1"/>
              <a:t>štýl</a:t>
            </a:r>
            <a:r>
              <a:rPr lang="en-US" dirty="0"/>
              <a:t> </a:t>
            </a:r>
            <a:r>
              <a:rPr lang="en-US" dirty="0" err="1"/>
              <a:t>filmu</a:t>
            </a:r>
            <a:endParaRPr lang="en-US" dirty="0"/>
          </a:p>
          <a:p>
            <a:pPr lvl="1"/>
            <a:r>
              <a:rPr lang="en-US" dirty="0"/>
              <a:t>C) </a:t>
            </a:r>
            <a:r>
              <a:rPr lang="en-US" dirty="0" err="1"/>
              <a:t>distribúcia</a:t>
            </a:r>
            <a:r>
              <a:rPr lang="en-US" dirty="0"/>
              <a:t> a marketing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53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35C4-E2AB-4581-B227-66A59D2D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Rozhovor</a:t>
            </a:r>
            <a:r>
              <a:rPr lang="en-US" dirty="0"/>
              <a:t>. How to?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7816-327C-4A1F-AD7B-5FDD4C76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Výber</a:t>
            </a:r>
            <a:r>
              <a:rPr lang="en-US" dirty="0"/>
              <a:t> </a:t>
            </a:r>
            <a:r>
              <a:rPr lang="en-US" dirty="0" err="1"/>
              <a:t>respondentov</a:t>
            </a:r>
            <a:endParaRPr lang="en-US" dirty="0"/>
          </a:p>
          <a:p>
            <a:r>
              <a:rPr lang="en-US" dirty="0" err="1"/>
              <a:t>Produkcia</a:t>
            </a:r>
            <a:endParaRPr lang="en-US" dirty="0"/>
          </a:p>
          <a:p>
            <a:r>
              <a:rPr lang="en-US" dirty="0" err="1"/>
              <a:t>Príprava</a:t>
            </a:r>
            <a:endParaRPr lang="en-US" dirty="0"/>
          </a:p>
          <a:p>
            <a:r>
              <a:rPr lang="en-US" dirty="0" err="1"/>
              <a:t>Samotný</a:t>
            </a:r>
            <a:r>
              <a:rPr lang="en-US" dirty="0"/>
              <a:t> </a:t>
            </a:r>
            <a:r>
              <a:rPr lang="en-US" dirty="0" err="1"/>
              <a:t>rozhovor</a:t>
            </a:r>
            <a:r>
              <a:rPr lang="en-US" dirty="0"/>
              <a:t>: </a:t>
            </a:r>
            <a:r>
              <a:rPr lang="en-US" dirty="0" err="1"/>
              <a:t>atmosféra</a:t>
            </a:r>
            <a:r>
              <a:rPr lang="en-US" dirty="0"/>
              <a:t>, </a:t>
            </a:r>
            <a:r>
              <a:rPr lang="en-US" dirty="0" err="1"/>
              <a:t>komunikácia</a:t>
            </a:r>
            <a:r>
              <a:rPr lang="en-US" dirty="0"/>
              <a:t>… </a:t>
            </a:r>
          </a:p>
          <a:p>
            <a:r>
              <a:rPr lang="en-US" dirty="0"/>
              <a:t>Po </a:t>
            </a:r>
            <a:r>
              <a:rPr lang="en-US" dirty="0" err="1"/>
              <a:t>rozhovore</a:t>
            </a:r>
            <a:r>
              <a:rPr lang="en-US" dirty="0"/>
              <a:t>? </a:t>
            </a:r>
          </a:p>
          <a:p>
            <a:r>
              <a:rPr lang="en-US" dirty="0" err="1"/>
              <a:t>Analýza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9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5471-9F7C-4D32-8EAE-E56908B7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3" y="2479150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Kódovanie</a:t>
            </a:r>
            <a:r>
              <a:rPr lang="en-US" dirty="0"/>
              <a:t> a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obsahu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74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A559-212F-43D3-8FA4-5E184D49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Časť</a:t>
            </a:r>
            <a:r>
              <a:rPr lang="en-US" dirty="0"/>
              <a:t> </a:t>
            </a:r>
            <a:r>
              <a:rPr lang="en-US" dirty="0" err="1"/>
              <a:t>mojej</a:t>
            </a:r>
            <a:r>
              <a:rPr lang="en-US" dirty="0"/>
              <a:t> </a:t>
            </a:r>
            <a:r>
              <a:rPr lang="en-US" dirty="0" err="1"/>
              <a:t>dizertácie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F1650-04A3-4DB7-907B-7621E999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</a:t>
            </a:r>
            <a:r>
              <a:rPr lang="en-US" dirty="0" err="1"/>
              <a:t>hodnotiteľov</a:t>
            </a:r>
            <a:r>
              <a:rPr lang="en-US" dirty="0"/>
              <a:t> AVF?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41709-A59E-4CD7-A045-808D06E97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40" t="49643" r="9174" b="36460"/>
          <a:stretch/>
        </p:blipFill>
        <p:spPr>
          <a:xfrm>
            <a:off x="251524" y="3200135"/>
            <a:ext cx="11688951" cy="16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FB8943FB-3F39-4D37-8BA5-743B96503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39" t="33452" r="587" b="22976"/>
          <a:stretch/>
        </p:blipFill>
        <p:spPr>
          <a:xfrm>
            <a:off x="643467" y="1625103"/>
            <a:ext cx="10905066" cy="36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1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BF6750-4636-421C-AB5C-2C3474795BC8}"/>
              </a:ext>
            </a:extLst>
          </p:cNvPr>
          <p:cNvSpPr>
            <a:spLocks noGrp="1"/>
          </p:cNvSpPr>
          <p:nvPr/>
        </p:nvSpPr>
        <p:spPr>
          <a:xfrm>
            <a:off x="889233" y="696286"/>
            <a:ext cx="10805020" cy="57212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k-SK" sz="2400" i="1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Ideálny projekt by mal mať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dobrého/osvedčeného (zanieteného) autor</a:t>
            </a:r>
            <a:r>
              <a:rPr lang="en-GB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| 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zaujímavú</a:t>
            </a:r>
            <a:r>
              <a:rPr lang="en-GB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spoločensky prínosnú tému.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k-SK" sz="2400" i="1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začiatku vývoja/produkcie (teda v žiadostiach) by mal byť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dobre spracovaný, alebo aspoň lepšie ako ostatné.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k-SK" sz="2400" i="1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Dobre spracovaný znamená hľadisko: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vizuálnej a režijnej formy, primeraného rozpočtu, zabezpečeného koprodukčného vkladu, dobrého (ideálne medzinárodného) distribučného potenciálu. Má mať dobré vizuálne materiály (trailer) a zrozumiteľne napísaný projekt.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k-SK" sz="2400" i="1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Hotový dokument sa musí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zlučovať s predstavou hodnotiteľov o tom, čo je to dokumentárny film, </a:t>
            </a:r>
            <a:r>
              <a:rPr lang="sk-SK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nemá byť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komerčný </a:t>
            </a:r>
            <a:r>
              <a:rPr lang="sk-SK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 má byť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 značku AVF prínosom. </a:t>
            </a:r>
            <a:r>
              <a:rPr lang="sk-SK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Zároveň ale nesmie byť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omnoho drahší ako ostatné projekty, </a:t>
            </a:r>
            <a:r>
              <a:rPr lang="sk-SK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inak nebude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 možnostiach fondu projekt (plne) podporiť.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575A-222E-45C3-A734-316206D9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>
                <a:cs typeface="Arial" charset="0"/>
              </a:rPr>
              <a:t>Kvalitat</a:t>
            </a:r>
            <a:r>
              <a:rPr lang="en-US" sz="6000" dirty="0" err="1">
                <a:cs typeface="Arial" charset="0"/>
              </a:rPr>
              <a:t>ívne</a:t>
            </a:r>
            <a:r>
              <a:rPr lang="cs-CZ" sz="6000" dirty="0">
                <a:cs typeface="Arial" charset="0"/>
              </a:rPr>
              <a:t> textové analýzy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BE63-70C5-4A51-AA96-885A2FBA2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altLang="cs-CZ" dirty="0"/>
              <a:t>diskurzívna, kritická diskurzívna analýza</a:t>
            </a:r>
          </a:p>
          <a:p>
            <a:r>
              <a:rPr lang="sk-SK" altLang="cs-CZ" dirty="0"/>
              <a:t>kritická analýza metafor</a:t>
            </a:r>
          </a:p>
          <a:p>
            <a:r>
              <a:rPr lang="sk-SK" altLang="cs-CZ" dirty="0"/>
              <a:t>korpusová analýza</a:t>
            </a:r>
          </a:p>
          <a:p>
            <a:r>
              <a:rPr lang="sk-SK" altLang="cs-CZ" dirty="0"/>
              <a:t>konverzačná analýza</a:t>
            </a:r>
          </a:p>
          <a:p>
            <a:r>
              <a:rPr lang="sk-SK" altLang="cs-CZ" dirty="0"/>
              <a:t>semiotická analýza; sociálna semiotika, vizuálna semiotika</a:t>
            </a:r>
          </a:p>
          <a:p>
            <a:r>
              <a:rPr lang="sk-SK" altLang="cs-CZ" dirty="0"/>
              <a:t>naratívna analýza; motivická analýza</a:t>
            </a:r>
          </a:p>
          <a:p>
            <a:r>
              <a:rPr lang="sk-SK" altLang="cs-CZ" dirty="0"/>
              <a:t>žánrová analýza (</a:t>
            </a:r>
            <a:r>
              <a:rPr lang="sk-SK" altLang="cs-CZ" dirty="0" err="1"/>
              <a:t>genre</a:t>
            </a:r>
            <a:r>
              <a:rPr lang="sk-SK" altLang="cs-CZ" dirty="0"/>
              <a:t> </a:t>
            </a:r>
            <a:r>
              <a:rPr lang="sk-SK" altLang="cs-CZ" dirty="0" err="1"/>
              <a:t>analysis</a:t>
            </a:r>
            <a:r>
              <a:rPr lang="sk-SK" altLang="cs-CZ" dirty="0"/>
              <a:t>)</a:t>
            </a:r>
          </a:p>
          <a:p>
            <a:r>
              <a:rPr lang="sk-SK" altLang="cs-CZ" dirty="0"/>
              <a:t>estetická analýza</a:t>
            </a:r>
          </a:p>
          <a:p>
            <a:r>
              <a:rPr lang="sk-SK" altLang="cs-CZ" dirty="0"/>
              <a:t>analýza rámcov (</a:t>
            </a:r>
            <a:r>
              <a:rPr lang="sk-SK" altLang="cs-CZ" dirty="0" err="1"/>
              <a:t>frame</a:t>
            </a:r>
            <a:r>
              <a:rPr lang="sk-SK" altLang="cs-CZ" dirty="0"/>
              <a:t> </a:t>
            </a:r>
            <a:r>
              <a:rPr lang="sk-SK" altLang="cs-CZ" dirty="0" err="1"/>
              <a:t>analysis</a:t>
            </a:r>
            <a:r>
              <a:rPr lang="sk-SK" altLang="cs-CZ" dirty="0"/>
              <a:t>)</a:t>
            </a:r>
          </a:p>
          <a:p>
            <a:r>
              <a:rPr lang="sk-SK" altLang="cs-CZ" dirty="0"/>
              <a:t>kritická </a:t>
            </a:r>
            <a:r>
              <a:rPr lang="sk-SK" altLang="cs-CZ" dirty="0" err="1"/>
              <a:t>hermeneutická</a:t>
            </a:r>
            <a:r>
              <a:rPr lang="sk-SK" altLang="cs-CZ" dirty="0"/>
              <a:t> analýza</a:t>
            </a:r>
          </a:p>
          <a:p>
            <a:r>
              <a:rPr lang="sk-SK" altLang="cs-CZ" dirty="0"/>
              <a:t>kvalitatívna obsahová analýza</a:t>
            </a:r>
          </a:p>
          <a:p>
            <a:r>
              <a:rPr lang="sk-SK" altLang="cs-CZ" dirty="0"/>
              <a:t>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606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65CF-5DEF-45A2-904D-7CD17FE7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 charset="0"/>
              </a:rPr>
              <a:t>Discourse</a:t>
            </a:r>
            <a:r>
              <a:rPr lang="cs-CZ" dirty="0">
                <a:cs typeface="Arial" charset="0"/>
              </a:rPr>
              <a:t> </a:t>
            </a:r>
            <a:r>
              <a:rPr lang="cs-CZ" dirty="0" err="1">
                <a:cs typeface="Arial" charset="0"/>
              </a:rPr>
              <a:t>studies</a:t>
            </a:r>
            <a:r>
              <a:rPr lang="en-US" dirty="0">
                <a:cs typeface="Arial" charset="0"/>
              </a:rPr>
              <a:t> - </a:t>
            </a:r>
            <a:r>
              <a:rPr lang="en-US" dirty="0" err="1">
                <a:cs typeface="Arial" charset="0"/>
              </a:rPr>
              <a:t>rozčlenenie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6C926-8B2E-4C2C-B1AB-AE1FE7AA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altLang="cs-CZ" sz="2100" b="1" dirty="0"/>
              <a:t>diskurzívna analýza </a:t>
            </a:r>
            <a:r>
              <a:rPr lang="sk-SK" altLang="cs-CZ" sz="2100" dirty="0"/>
              <a:t>(John </a:t>
            </a:r>
            <a:r>
              <a:rPr lang="sk-SK" altLang="cs-CZ" sz="2100" dirty="0" err="1"/>
              <a:t>Sinclair</a:t>
            </a:r>
            <a:r>
              <a:rPr lang="sk-SK" altLang="cs-CZ" sz="2100" dirty="0"/>
              <a:t>, </a:t>
            </a:r>
            <a:r>
              <a:rPr lang="sk-SK" altLang="cs-CZ" sz="2100" dirty="0" err="1"/>
              <a:t>Malcolm</a:t>
            </a:r>
            <a:r>
              <a:rPr lang="sk-SK" altLang="cs-CZ" sz="2100" dirty="0"/>
              <a:t> </a:t>
            </a:r>
            <a:r>
              <a:rPr lang="sk-SK" altLang="cs-CZ" sz="2100" dirty="0" err="1"/>
              <a:t>Coulthard</a:t>
            </a:r>
            <a:r>
              <a:rPr lang="sk-SK" altLang="cs-CZ" sz="2100" dirty="0"/>
              <a:t>, </a:t>
            </a:r>
            <a:r>
              <a:rPr lang="sk-SK" altLang="cs-CZ" sz="2100" dirty="0" err="1"/>
              <a:t>Michel</a:t>
            </a:r>
            <a:r>
              <a:rPr lang="sk-SK" altLang="cs-CZ" sz="2100" dirty="0"/>
              <a:t> </a:t>
            </a:r>
            <a:r>
              <a:rPr lang="sk-SK" altLang="cs-CZ" sz="2100" dirty="0" err="1"/>
              <a:t>Pêcheux</a:t>
            </a:r>
            <a:r>
              <a:rPr lang="sk-SK" altLang="cs-CZ" sz="2100" dirty="0"/>
              <a:t>; </a:t>
            </a:r>
            <a:r>
              <a:rPr lang="sk-SK" altLang="cs-CZ" sz="2100" b="1" dirty="0" err="1"/>
              <a:t>J.P.Gee</a:t>
            </a:r>
            <a:r>
              <a:rPr lang="sk-SK" altLang="cs-CZ" sz="2100" dirty="0"/>
              <a:t>)</a:t>
            </a:r>
          </a:p>
          <a:p>
            <a:pPr lvl="1">
              <a:defRPr/>
            </a:pPr>
            <a:r>
              <a:rPr lang="sk-SK" altLang="cs-CZ" sz="1800" dirty="0"/>
              <a:t>diskurz = štruktúra presahujúca hranicu vety; jednotka jazyka (</a:t>
            </a:r>
            <a:r>
              <a:rPr lang="sk-SK" altLang="cs-CZ" sz="1800" dirty="0" err="1"/>
              <a:t>language</a:t>
            </a:r>
            <a:r>
              <a:rPr lang="sk-SK" altLang="cs-CZ" sz="1800" dirty="0"/>
              <a:t>-in-</a:t>
            </a:r>
            <a:r>
              <a:rPr lang="sk-SK" altLang="cs-CZ" sz="1800" dirty="0" err="1"/>
              <a:t>use</a:t>
            </a:r>
            <a:r>
              <a:rPr lang="sk-SK" altLang="cs-CZ" sz="1800" dirty="0"/>
              <a:t>, </a:t>
            </a:r>
            <a:r>
              <a:rPr lang="sk-SK" altLang="cs-CZ" sz="1800" dirty="0" err="1"/>
              <a:t>discourse</a:t>
            </a:r>
            <a:r>
              <a:rPr lang="sk-SK" altLang="cs-CZ" sz="1800" dirty="0"/>
              <a:t>-in-</a:t>
            </a:r>
            <a:r>
              <a:rPr lang="sk-SK" altLang="cs-CZ" sz="1800" dirty="0" err="1"/>
              <a:t>use</a:t>
            </a:r>
            <a:r>
              <a:rPr lang="sk-SK" altLang="cs-CZ" sz="1800" dirty="0"/>
              <a:t>)</a:t>
            </a:r>
          </a:p>
          <a:p>
            <a:pPr lvl="1">
              <a:defRPr/>
            </a:pPr>
            <a:r>
              <a:rPr lang="sk-SK" altLang="cs-CZ" sz="1800" dirty="0"/>
              <a:t>lingvistické hľadisko: posun od abstraktných modelov jazyka k špecifikám jeho použitia (</a:t>
            </a:r>
            <a:r>
              <a:rPr lang="sk-SK" altLang="cs-CZ" sz="1800" dirty="0">
                <a:sym typeface="Wingdings 3" pitchFamily="18" charset="2"/>
              </a:rPr>
              <a:t>sociolingvistika, </a:t>
            </a:r>
            <a:r>
              <a:rPr lang="sk-SK" altLang="cs-CZ" sz="1800" dirty="0" err="1">
                <a:sym typeface="Wingdings 3" pitchFamily="18" charset="2"/>
              </a:rPr>
              <a:t>pragmalingvistika</a:t>
            </a:r>
            <a:r>
              <a:rPr lang="sk-SK" altLang="cs-CZ" sz="1800" dirty="0">
                <a:sym typeface="Wingdings 3" pitchFamily="18" charset="2"/>
              </a:rPr>
              <a:t>, psycholingvistika etc.)</a:t>
            </a:r>
            <a:endParaRPr lang="sk-SK" altLang="cs-CZ" sz="1800" dirty="0"/>
          </a:p>
          <a:p>
            <a:pPr lvl="1">
              <a:defRPr/>
            </a:pPr>
            <a:r>
              <a:rPr lang="sk-SK" altLang="cs-CZ" sz="1800" dirty="0"/>
              <a:t>etnografické hľadisko</a:t>
            </a:r>
            <a:endParaRPr lang="sk-SK" altLang="cs-CZ" sz="1800" dirty="0">
              <a:sym typeface="Wingdings 3" pitchFamily="18" charset="2"/>
            </a:endParaRPr>
          </a:p>
          <a:p>
            <a:pPr>
              <a:defRPr/>
            </a:pPr>
            <a:r>
              <a:rPr lang="sk-SK" altLang="cs-CZ" sz="2100" dirty="0"/>
              <a:t>sociálna/</a:t>
            </a:r>
            <a:r>
              <a:rPr lang="sk-SK" altLang="cs-CZ" sz="2100" dirty="0" err="1"/>
              <a:t>diskurzívn</a:t>
            </a:r>
            <a:r>
              <a:rPr lang="en-US" altLang="cs-CZ" sz="2100" dirty="0"/>
              <a:t>a</a:t>
            </a:r>
            <a:r>
              <a:rPr lang="sk-SK" altLang="cs-CZ" sz="2100" dirty="0"/>
              <a:t> psychológia (</a:t>
            </a:r>
            <a:r>
              <a:rPr lang="sk-SK" altLang="cs-CZ" sz="2100" dirty="0" err="1"/>
              <a:t>Jonathan</a:t>
            </a:r>
            <a:r>
              <a:rPr lang="sk-SK" altLang="cs-CZ" sz="2100" dirty="0"/>
              <a:t> Potter, </a:t>
            </a:r>
            <a:r>
              <a:rPr lang="sk-SK" altLang="cs-CZ" sz="2100" dirty="0" err="1"/>
              <a:t>MargaretWetherell</a:t>
            </a:r>
            <a:r>
              <a:rPr lang="sk-SK" altLang="cs-CZ" sz="2100" dirty="0"/>
              <a:t>, Robin </a:t>
            </a:r>
            <a:r>
              <a:rPr lang="sk-SK" altLang="cs-CZ" sz="2100" dirty="0" err="1"/>
              <a:t>Wooffitt</a:t>
            </a:r>
            <a:r>
              <a:rPr lang="sk-SK" altLang="cs-CZ" sz="2100" dirty="0"/>
              <a:t>)</a:t>
            </a:r>
          </a:p>
          <a:p>
            <a:pPr marL="560388" lvl="1" indent="-285750">
              <a:defRPr/>
            </a:pPr>
            <a:r>
              <a:rPr lang="sk-SK" altLang="cs-CZ" sz="1800" dirty="0"/>
              <a:t>diskurz = konverzácia (analýza reči, štruktúry argumentácie, vzájomného porozumenia hovoriacich)</a:t>
            </a:r>
          </a:p>
          <a:p>
            <a:pPr marL="560388" lvl="1" indent="-285750">
              <a:defRPr/>
            </a:pPr>
            <a:r>
              <a:rPr lang="sk-SK" altLang="cs-CZ" sz="1800" dirty="0" err="1"/>
              <a:t>etnometodológia</a:t>
            </a:r>
            <a:r>
              <a:rPr lang="sk-SK" altLang="cs-CZ" sz="1800" dirty="0"/>
              <a:t> (konverzačná analýza), post</a:t>
            </a:r>
            <a:r>
              <a:rPr lang="en-US" altLang="cs-CZ" sz="1800" dirty="0"/>
              <a:t>š</a:t>
            </a:r>
            <a:r>
              <a:rPr lang="sk-SK" altLang="cs-CZ" sz="1800" dirty="0" err="1"/>
              <a:t>trukturalismus</a:t>
            </a:r>
            <a:r>
              <a:rPr lang="sk-SK" altLang="cs-CZ" sz="1800" dirty="0"/>
              <a:t> (</a:t>
            </a:r>
            <a:r>
              <a:rPr lang="sk-SK" altLang="cs-CZ" sz="1800" dirty="0" err="1"/>
              <a:t>Foucault</a:t>
            </a:r>
            <a:r>
              <a:rPr lang="sk-SK" altLang="cs-CZ" sz="1800" dirty="0"/>
              <a:t>)</a:t>
            </a:r>
          </a:p>
          <a:p>
            <a:pPr marL="560388" lvl="1" indent="-285750">
              <a:defRPr/>
            </a:pPr>
            <a:r>
              <a:rPr lang="sk-SK" altLang="cs-CZ" sz="1800" dirty="0"/>
              <a:t>sociálne-psychologické hľadisko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781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1A00-E2AB-4CDF-87E8-4A7DD275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 charset="0"/>
              </a:rPr>
              <a:t>Discourse</a:t>
            </a:r>
            <a:r>
              <a:rPr lang="cs-CZ" dirty="0">
                <a:cs typeface="Arial" charset="0"/>
              </a:rPr>
              <a:t> </a:t>
            </a:r>
            <a:r>
              <a:rPr lang="cs-CZ" dirty="0" err="1">
                <a:cs typeface="Arial" charset="0"/>
              </a:rPr>
              <a:t>studies</a:t>
            </a:r>
            <a:r>
              <a:rPr lang="en-US" dirty="0">
                <a:cs typeface="Arial" charset="0"/>
              </a:rPr>
              <a:t> - </a:t>
            </a:r>
            <a:r>
              <a:rPr lang="en-US" dirty="0" err="1">
                <a:cs typeface="Arial" charset="0"/>
              </a:rPr>
              <a:t>rozčlenenie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2CF7-FABB-4374-885F-A1CD74BCF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cs-CZ" sz="2100" b="1" dirty="0"/>
              <a:t>kritická diskurzívna analýza </a:t>
            </a:r>
            <a:r>
              <a:rPr lang="sk-SK" altLang="cs-CZ" sz="2100" dirty="0"/>
              <a:t>(</a:t>
            </a:r>
            <a:r>
              <a:rPr lang="sk-SK" altLang="cs-CZ" sz="2100" dirty="0" err="1"/>
              <a:t>Norman</a:t>
            </a:r>
            <a:r>
              <a:rPr lang="sk-SK" altLang="cs-CZ" sz="2100" dirty="0"/>
              <a:t> </a:t>
            </a:r>
            <a:r>
              <a:rPr lang="sk-SK" altLang="cs-CZ" sz="2100" b="1" dirty="0" err="1"/>
              <a:t>Fairclough</a:t>
            </a:r>
            <a:r>
              <a:rPr lang="sk-SK" altLang="cs-CZ" sz="2100" dirty="0"/>
              <a:t>,  </a:t>
            </a:r>
            <a:r>
              <a:rPr lang="sk-SK" altLang="cs-CZ" sz="2100" dirty="0" err="1"/>
              <a:t>Ruth</a:t>
            </a:r>
            <a:r>
              <a:rPr lang="sk-SK" altLang="cs-CZ" sz="2100" dirty="0"/>
              <a:t> </a:t>
            </a:r>
            <a:r>
              <a:rPr lang="sk-SK" altLang="cs-CZ" sz="2100" b="1" dirty="0" err="1"/>
              <a:t>Wodak</a:t>
            </a:r>
            <a:r>
              <a:rPr lang="sk-SK" altLang="cs-CZ" sz="2100" dirty="0"/>
              <a:t>, T. A. </a:t>
            </a:r>
            <a:r>
              <a:rPr lang="sk-SK" altLang="cs-CZ" sz="2100" b="1" dirty="0"/>
              <a:t>van </a:t>
            </a:r>
            <a:r>
              <a:rPr lang="sk-SK" altLang="cs-CZ" sz="2100" b="1" dirty="0" err="1"/>
              <a:t>Dijk</a:t>
            </a:r>
            <a:r>
              <a:rPr lang="sk-SK" altLang="cs-CZ" sz="2100" dirty="0"/>
              <a:t>, T. van </a:t>
            </a:r>
            <a:r>
              <a:rPr lang="sk-SK" altLang="cs-CZ" sz="2100" dirty="0" err="1"/>
              <a:t>Leeuwen</a:t>
            </a:r>
            <a:r>
              <a:rPr lang="sk-SK" altLang="cs-CZ" sz="2100" dirty="0"/>
              <a:t>)</a:t>
            </a:r>
          </a:p>
          <a:p>
            <a:pPr lvl="1"/>
            <a:r>
              <a:rPr lang="sk-SK" altLang="cs-CZ" sz="1800" b="1" dirty="0"/>
              <a:t>diskurz = sociálne praxe </a:t>
            </a:r>
            <a:r>
              <a:rPr lang="sk-SK" altLang="cs-CZ" sz="1800" dirty="0"/>
              <a:t>(analýza reči, štruktúry argumentácie, </a:t>
            </a:r>
            <a:r>
              <a:rPr lang="sk-SK" altLang="cs-CZ" sz="1800" b="1" u="sng" dirty="0"/>
              <a:t>manipulácia</a:t>
            </a:r>
            <a:r>
              <a:rPr lang="sk-SK" altLang="cs-CZ" sz="1800" dirty="0"/>
              <a:t> – ideológie, symbolická moc, symbolické násilí)</a:t>
            </a:r>
          </a:p>
          <a:p>
            <a:pPr lvl="1"/>
            <a:r>
              <a:rPr lang="sk-SK" altLang="cs-CZ" sz="1800" dirty="0" err="1"/>
              <a:t>postštrukturalismus</a:t>
            </a:r>
            <a:r>
              <a:rPr lang="sk-SK" altLang="cs-CZ" sz="1800" dirty="0"/>
              <a:t>, marxizmus („kritická“ odkazuje ku kritickej paradigme sociológie, nie je to hodnotiaci pojem)</a:t>
            </a:r>
          </a:p>
          <a:p>
            <a:pPr lvl="1"/>
            <a:r>
              <a:rPr lang="sk-SK" altLang="cs-CZ" sz="1800" dirty="0"/>
              <a:t>spoločné </a:t>
            </a:r>
            <a:r>
              <a:rPr lang="sk-SK" altLang="cs-CZ" sz="1800" u="sng" dirty="0"/>
              <a:t>princípy</a:t>
            </a:r>
          </a:p>
          <a:p>
            <a:pPr lvl="2"/>
            <a:r>
              <a:rPr lang="sk-SK" altLang="cs-CZ" sz="1800" b="1" dirty="0"/>
              <a:t>konštitutívna </a:t>
            </a:r>
            <a:r>
              <a:rPr lang="sk-SK" altLang="cs-CZ" sz="1800" dirty="0"/>
              <a:t>povaha diskurzu</a:t>
            </a:r>
          </a:p>
          <a:p>
            <a:pPr lvl="2"/>
            <a:r>
              <a:rPr lang="sk-SK" altLang="cs-CZ" sz="1800" dirty="0"/>
              <a:t>diskurz ako sociálna prax (sociálne inštitúcie; </a:t>
            </a:r>
            <a:r>
              <a:rPr lang="sk-SK" altLang="cs-CZ" sz="1800" dirty="0" err="1"/>
              <a:t>normovanosť</a:t>
            </a:r>
            <a:r>
              <a:rPr lang="sk-SK" altLang="cs-CZ" sz="1800" dirty="0"/>
              <a:t>)</a:t>
            </a:r>
          </a:p>
          <a:p>
            <a:pPr lvl="2"/>
            <a:r>
              <a:rPr lang="sk-SK" altLang="cs-CZ" sz="1800" dirty="0"/>
              <a:t>diskurz a pole moci (diskurz ako </a:t>
            </a:r>
            <a:r>
              <a:rPr lang="sk-SK" altLang="cs-CZ" sz="1800" dirty="0" err="1"/>
              <a:t>disciplinačn</a:t>
            </a:r>
            <a:r>
              <a:rPr lang="en-US" altLang="cs-CZ" sz="1800" dirty="0"/>
              <a:t>ý</a:t>
            </a:r>
            <a:r>
              <a:rPr lang="sk-SK" altLang="cs-CZ" sz="1800" dirty="0"/>
              <a:t> nástroj; produkt</a:t>
            </a:r>
            <a:r>
              <a:rPr lang="en-US" altLang="cs-CZ" sz="1800" dirty="0"/>
              <a:t>í</a:t>
            </a:r>
            <a:r>
              <a:rPr lang="sk-SK" altLang="cs-CZ" sz="1800" dirty="0" err="1"/>
              <a:t>vna</a:t>
            </a:r>
            <a:r>
              <a:rPr lang="sk-SK" altLang="cs-CZ" sz="1800" dirty="0"/>
              <a:t> a </a:t>
            </a:r>
            <a:r>
              <a:rPr lang="sk-SK" altLang="cs-CZ" sz="1800" dirty="0" err="1"/>
              <a:t>repres</a:t>
            </a:r>
            <a:r>
              <a:rPr lang="en-US" altLang="cs-CZ" sz="1800" dirty="0"/>
              <a:t>í</a:t>
            </a:r>
            <a:r>
              <a:rPr lang="sk-SK" altLang="cs-CZ" sz="1800" dirty="0" err="1"/>
              <a:t>vna</a:t>
            </a:r>
            <a:r>
              <a:rPr lang="sk-SK" altLang="cs-CZ" sz="1800" dirty="0"/>
              <a:t> moc)</a:t>
            </a:r>
          </a:p>
          <a:p>
            <a:pPr lvl="2"/>
            <a:r>
              <a:rPr lang="sk-SK" altLang="cs-CZ" sz="1800" dirty="0"/>
              <a:t>dialektický vzťah med</a:t>
            </a:r>
            <a:r>
              <a:rPr lang="en-US" altLang="cs-CZ" sz="1800" dirty="0"/>
              <a:t>z</a:t>
            </a:r>
            <a:r>
              <a:rPr lang="sk-SK" altLang="cs-CZ" sz="1800" dirty="0"/>
              <a:t>i sociálnou štruktúrou a sociálnymi aktérmi</a:t>
            </a:r>
          </a:p>
          <a:p>
            <a:pPr lvl="2"/>
            <a:r>
              <a:rPr lang="sk-SK" altLang="cs-CZ" sz="1800" dirty="0" err="1"/>
              <a:t>intertextualita</a:t>
            </a:r>
            <a:r>
              <a:rPr lang="sk-SK" altLang="cs-CZ" sz="1800" dirty="0"/>
              <a:t> a </a:t>
            </a:r>
            <a:r>
              <a:rPr lang="sk-SK" altLang="cs-CZ" sz="1800" dirty="0" err="1"/>
              <a:t>interdiskurzivita</a:t>
            </a:r>
            <a:endParaRPr lang="sk-SK" altLang="cs-CZ" sz="1800" dirty="0"/>
          </a:p>
          <a:p>
            <a:pPr lvl="1"/>
            <a:r>
              <a:rPr lang="sk-SK" altLang="cs-CZ" sz="1800" dirty="0"/>
              <a:t>sociologické hľadisko (n</a:t>
            </a:r>
            <a:r>
              <a:rPr lang="en-US" altLang="cs-CZ" sz="1800" dirty="0"/>
              <a:t>a</a:t>
            </a:r>
            <a:r>
              <a:rPr lang="sk-SK" altLang="cs-CZ" sz="1800" dirty="0" err="1"/>
              <a:t>jkomplexnějšie</a:t>
            </a:r>
            <a:r>
              <a:rPr lang="sk-SK" altLang="cs-CZ" sz="1800" dirty="0"/>
              <a:t>: kombinácia lingvistickej, </a:t>
            </a:r>
            <a:r>
              <a:rPr lang="sk-SK" altLang="cs-CZ" sz="1800" dirty="0" err="1"/>
              <a:t>mikro</a:t>
            </a:r>
            <a:r>
              <a:rPr lang="sk-SK" altLang="cs-CZ" sz="1800" dirty="0"/>
              <a:t>- a </a:t>
            </a:r>
            <a:r>
              <a:rPr lang="sk-SK" altLang="cs-CZ" sz="1800" dirty="0" err="1"/>
              <a:t>makrosociologickej</a:t>
            </a:r>
            <a:r>
              <a:rPr lang="sk-SK" altLang="cs-CZ" sz="1800" dirty="0"/>
              <a:t> analýzy)</a:t>
            </a:r>
          </a:p>
          <a:p>
            <a:pPr lvl="1"/>
            <a:r>
              <a:rPr lang="sk-SK" altLang="cs-CZ" sz="1800" dirty="0"/>
              <a:t>angažovanosť, </a:t>
            </a:r>
            <a:r>
              <a:rPr lang="sk-SK" altLang="cs-CZ" sz="1800" dirty="0" err="1"/>
              <a:t>emancipatórny</a:t>
            </a:r>
            <a:r>
              <a:rPr lang="sk-SK" altLang="cs-CZ" sz="1800" dirty="0"/>
              <a:t> étos CDA</a:t>
            </a:r>
            <a:endParaRPr lang="sk-SK" altLang="cs-CZ" sz="2100" dirty="0"/>
          </a:p>
        </p:txBody>
      </p:sp>
    </p:spTree>
    <p:extLst>
      <p:ext uri="{BB962C8B-B14F-4D97-AF65-F5344CB8AC3E}">
        <p14:creationId xmlns:p14="http://schemas.microsoft.com/office/powerpoint/2010/main" val="424578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1174</Words>
  <Application>Microsoft Office PowerPoint</Application>
  <PresentationFormat>Widescreen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Myriad Pro Cond</vt:lpstr>
      <vt:lpstr>Myriad Pro Light</vt:lpstr>
      <vt:lpstr>Times New Roman</vt:lpstr>
      <vt:lpstr>Wingdings 3</vt:lpstr>
      <vt:lpstr>Office Theme</vt:lpstr>
      <vt:lpstr>Pološtrukturovaný rozhovor (obsahová analýza)</vt:lpstr>
      <vt:lpstr>Rozhovor. How to?</vt:lpstr>
      <vt:lpstr>Kódovanie a analýza obsahu</vt:lpstr>
      <vt:lpstr>Časť mojej dizertácie</vt:lpstr>
      <vt:lpstr>PowerPoint Presentation</vt:lpstr>
      <vt:lpstr>PowerPoint Presentation</vt:lpstr>
      <vt:lpstr>Kvalitatívne textové analýzy</vt:lpstr>
      <vt:lpstr>Discourse studies - rozčlenenie</vt:lpstr>
      <vt:lpstr>Discourse studies - rozčlenenie</vt:lpstr>
      <vt:lpstr>J.P. Gee a jeho model DA</vt:lpstr>
      <vt:lpstr>Základné nástroje</vt:lpstr>
      <vt:lpstr>Základné nástroje - pokračovanie</vt:lpstr>
      <vt:lpstr>7 oblastí konštrukcie reality (building tasks)</vt:lpstr>
      <vt:lpstr>Cvičenie – Sloní války</vt:lpstr>
      <vt:lpstr>MĚNÍ EVROPAN AFRIKU, NEBO AFRIKA EVROPANA?</vt:lpstr>
      <vt:lpstr>HLAVNÍ HRDINOVÉ</vt:lpstr>
      <vt:lpstr>Producentská explikace</vt:lpstr>
      <vt:lpstr>Trailer</vt:lpstr>
      <vt:lpstr>Rozhovory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Pološtrukturovaný rozhovor (obsahová analýza)</dc:title>
  <dc:creator>orrim</dc:creator>
  <cp:lastModifiedBy>Miroslav Vlček</cp:lastModifiedBy>
  <cp:revision>13</cp:revision>
  <dcterms:created xsi:type="dcterms:W3CDTF">2017-11-06T22:12:01Z</dcterms:created>
  <dcterms:modified xsi:type="dcterms:W3CDTF">2018-10-30T10:18:01Z</dcterms:modified>
</cp:coreProperties>
</file>