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71" r:id="rId9"/>
    <p:sldId id="272" r:id="rId10"/>
    <p:sldId id="273" r:id="rId11"/>
    <p:sldId id="274" r:id="rId12"/>
    <p:sldId id="275" r:id="rId13"/>
    <p:sldId id="269" r:id="rId14"/>
    <p:sldId id="270" r:id="rId15"/>
    <p:sldId id="277" r:id="rId16"/>
    <p:sldId id="276" r:id="rId17"/>
    <p:sldId id="278" r:id="rId18"/>
    <p:sldId id="279" r:id="rId19"/>
    <p:sldId id="280" r:id="rId20"/>
    <p:sldId id="281" r:id="rId21"/>
    <p:sldId id="264" r:id="rId22"/>
    <p:sldId id="282" r:id="rId23"/>
    <p:sldId id="283" r:id="rId24"/>
    <p:sldId id="266" r:id="rId25"/>
    <p:sldId id="284" r:id="rId26"/>
    <p:sldId id="285" r:id="rId27"/>
    <p:sldId id="286" r:id="rId28"/>
    <p:sldId id="287" r:id="rId29"/>
    <p:sldId id="288" r:id="rId30"/>
    <p:sldId id="267" r:id="rId31"/>
    <p:sldId id="290" r:id="rId32"/>
    <p:sldId id="289" r:id="rId33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33"/>
    <p:restoredTop sz="76923"/>
  </p:normalViewPr>
  <p:slideViewPr>
    <p:cSldViewPr snapToGrid="0" snapToObjects="1">
      <p:cViewPr varScale="1">
        <p:scale>
          <a:sx n="46" d="100"/>
          <a:sy n="46" d="100"/>
        </p:scale>
        <p:origin x="9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1BA4A9-05F5-CD45-B8FA-E27933685920}" type="doc">
      <dgm:prSet loTypeId="urn:microsoft.com/office/officeart/2005/8/layout/process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D486F421-B7DC-F545-9F14-C74D80BDB0D3}">
      <dgm:prSet phldrT="[Tekst]" custT="1"/>
      <dgm:spPr/>
      <dgm:t>
        <a:bodyPr/>
        <a:lstStyle/>
        <a:p>
          <a:r>
            <a:rPr lang="nl-NL" sz="2200" dirty="0" err="1"/>
            <a:t>Defining</a:t>
          </a:r>
          <a:r>
            <a:rPr lang="nl-NL" sz="2200" dirty="0"/>
            <a:t> </a:t>
          </a:r>
          <a:r>
            <a:rPr lang="nl-NL" sz="2200" dirty="0" err="1"/>
            <a:t>key</a:t>
          </a:r>
          <a:r>
            <a:rPr lang="nl-NL" sz="2200" dirty="0"/>
            <a:t> actors: </a:t>
          </a:r>
          <a:r>
            <a:rPr lang="nl-NL" sz="2200" dirty="0" err="1"/>
            <a:t>NGOs</a:t>
          </a:r>
          <a:r>
            <a:rPr lang="nl-NL" sz="2200" dirty="0"/>
            <a:t>, </a:t>
          </a:r>
          <a:r>
            <a:rPr lang="nl-NL" sz="2200" dirty="0" err="1"/>
            <a:t>politicians</a:t>
          </a:r>
          <a:r>
            <a:rPr lang="nl-NL" sz="2200" dirty="0"/>
            <a:t>, </a:t>
          </a:r>
          <a:r>
            <a:rPr lang="nl-NL" sz="2200" dirty="0" err="1"/>
            <a:t>citizens</a:t>
          </a:r>
          <a:r>
            <a:rPr lang="nl-NL" sz="2200" dirty="0"/>
            <a:t> (</a:t>
          </a:r>
          <a:r>
            <a:rPr lang="nl-NL" sz="2200" dirty="0" err="1"/>
            <a:t>exploratory</a:t>
          </a:r>
          <a:r>
            <a:rPr lang="nl-NL" sz="2200" dirty="0"/>
            <a:t> </a:t>
          </a:r>
          <a:r>
            <a:rPr lang="nl-NL" sz="2200" dirty="0" err="1"/>
            <a:t>observations</a:t>
          </a:r>
          <a:r>
            <a:rPr lang="nl-NL" sz="2200" dirty="0"/>
            <a:t>, </a:t>
          </a:r>
          <a:r>
            <a:rPr lang="nl-NL" sz="2200" dirty="0" err="1"/>
            <a:t>literature</a:t>
          </a:r>
          <a:r>
            <a:rPr lang="nl-NL" sz="2200" dirty="0"/>
            <a:t>)</a:t>
          </a:r>
        </a:p>
      </dgm:t>
    </dgm:pt>
    <dgm:pt modelId="{2E2EF1A1-D718-2145-AB3E-B5AB524D58F4}" type="parTrans" cxnId="{96176835-3B0B-494B-B0FB-38B9DC8580A4}">
      <dgm:prSet/>
      <dgm:spPr/>
      <dgm:t>
        <a:bodyPr/>
        <a:lstStyle/>
        <a:p>
          <a:endParaRPr lang="nl-NL"/>
        </a:p>
      </dgm:t>
    </dgm:pt>
    <dgm:pt modelId="{F4D92578-EC7C-0C41-8276-763D77B41C9D}" type="sibTrans" cxnId="{96176835-3B0B-494B-B0FB-38B9DC8580A4}">
      <dgm:prSet/>
      <dgm:spPr/>
      <dgm:t>
        <a:bodyPr/>
        <a:lstStyle/>
        <a:p>
          <a:endParaRPr lang="nl-NL"/>
        </a:p>
      </dgm:t>
    </dgm:pt>
    <dgm:pt modelId="{D03C253F-1009-7647-A0D7-DC95A5812A89}">
      <dgm:prSet phldrT="[Tekst]" custT="1"/>
      <dgm:spPr/>
      <dgm:t>
        <a:bodyPr/>
        <a:lstStyle/>
        <a:p>
          <a:r>
            <a:rPr lang="nl-NL" sz="2200" dirty="0" err="1"/>
            <a:t>Coding</a:t>
          </a:r>
          <a:r>
            <a:rPr lang="nl-NL" sz="2200" dirty="0"/>
            <a:t>:</a:t>
          </a:r>
          <a:r>
            <a:rPr lang="nl-NL" sz="2200" baseline="0" dirty="0"/>
            <a:t> </a:t>
          </a:r>
          <a:r>
            <a:rPr lang="nl-NL" sz="2200" baseline="0" dirty="0" err="1"/>
            <a:t>inductive</a:t>
          </a:r>
          <a:r>
            <a:rPr lang="nl-NL" sz="2200" baseline="0" dirty="0"/>
            <a:t> </a:t>
          </a:r>
          <a:r>
            <a:rPr lang="nl-NL" sz="2200" baseline="0" dirty="0" err="1"/>
            <a:t>and</a:t>
          </a:r>
          <a:r>
            <a:rPr lang="nl-NL" sz="2200" baseline="0" dirty="0"/>
            <a:t> </a:t>
          </a:r>
          <a:r>
            <a:rPr lang="nl-NL" sz="2200" baseline="0" dirty="0" err="1"/>
            <a:t>deductive</a:t>
          </a:r>
          <a:endParaRPr lang="nl-NL" sz="2200" baseline="0" dirty="0"/>
        </a:p>
        <a:p>
          <a:r>
            <a:rPr lang="nl-NL" sz="2200" baseline="0" dirty="0" err="1"/>
            <a:t>Advantages</a:t>
          </a:r>
          <a:r>
            <a:rPr lang="nl-NL" sz="2200" baseline="0" dirty="0"/>
            <a:t> of </a:t>
          </a:r>
          <a:r>
            <a:rPr lang="nl-NL" sz="2200" baseline="0" dirty="0" err="1"/>
            <a:t>qualitative</a:t>
          </a:r>
          <a:r>
            <a:rPr lang="nl-NL" sz="2200" baseline="0" dirty="0"/>
            <a:t> analysis: </a:t>
          </a:r>
          <a:r>
            <a:rPr lang="nl-NL" sz="2200" baseline="0" dirty="0" err="1"/>
            <a:t>tone</a:t>
          </a:r>
          <a:r>
            <a:rPr lang="nl-NL" sz="2200" baseline="0" dirty="0"/>
            <a:t>, context, relations, </a:t>
          </a:r>
          <a:r>
            <a:rPr lang="nl-NL" sz="2200" baseline="0" dirty="0" err="1"/>
            <a:t>multi-modality</a:t>
          </a:r>
          <a:r>
            <a:rPr lang="nl-NL" sz="2200" baseline="0" dirty="0"/>
            <a:t>, </a:t>
          </a:r>
          <a:r>
            <a:rPr lang="nl-NL" sz="2200" baseline="0" dirty="0" err="1"/>
            <a:t>conversations</a:t>
          </a:r>
          <a:r>
            <a:rPr lang="nl-NL" sz="2200" baseline="0" dirty="0"/>
            <a:t> (</a:t>
          </a:r>
          <a:r>
            <a:rPr lang="nl-NL" sz="2200" baseline="0" dirty="0" err="1"/>
            <a:t>meso</a:t>
          </a:r>
          <a:r>
            <a:rPr lang="nl-NL" sz="2200" baseline="0" dirty="0"/>
            <a:t>-level)</a:t>
          </a:r>
        </a:p>
      </dgm:t>
    </dgm:pt>
    <dgm:pt modelId="{E001FD38-F69A-0B45-AF94-8F3A9E92EFCE}" type="parTrans" cxnId="{81890F51-E2E6-894C-8C8C-297F15B5FB49}">
      <dgm:prSet/>
      <dgm:spPr/>
      <dgm:t>
        <a:bodyPr/>
        <a:lstStyle/>
        <a:p>
          <a:endParaRPr lang="nl-NL"/>
        </a:p>
      </dgm:t>
    </dgm:pt>
    <dgm:pt modelId="{CE6526EA-1473-9B42-AB36-BF131015CA12}" type="sibTrans" cxnId="{81890F51-E2E6-894C-8C8C-297F15B5FB49}">
      <dgm:prSet/>
      <dgm:spPr/>
      <dgm:t>
        <a:bodyPr/>
        <a:lstStyle/>
        <a:p>
          <a:endParaRPr lang="nl-NL"/>
        </a:p>
      </dgm:t>
    </dgm:pt>
    <dgm:pt modelId="{611FA7C3-A089-1043-9CFA-11EECBDDD8DB}">
      <dgm:prSet phldrT="[Tekst]" custT="1"/>
      <dgm:spPr/>
      <dgm:t>
        <a:bodyPr/>
        <a:lstStyle/>
        <a:p>
          <a:r>
            <a:rPr lang="nl-NL" sz="2200" dirty="0" err="1"/>
            <a:t>Selecting</a:t>
          </a:r>
          <a:r>
            <a:rPr lang="nl-NL" sz="2200" baseline="0" dirty="0"/>
            <a:t> users in </a:t>
          </a:r>
          <a:r>
            <a:rPr lang="nl-NL" sz="2200" baseline="0" dirty="0" err="1"/>
            <a:t>each</a:t>
          </a:r>
          <a:r>
            <a:rPr lang="nl-NL" sz="2200" baseline="0" dirty="0"/>
            <a:t> actor </a:t>
          </a:r>
          <a:r>
            <a:rPr lang="nl-NL" sz="2200" baseline="0" dirty="0" err="1"/>
            <a:t>category</a:t>
          </a:r>
          <a:r>
            <a:rPr lang="nl-NL" sz="2200" baseline="0" dirty="0"/>
            <a:t> (Twitter </a:t>
          </a:r>
          <a:r>
            <a:rPr lang="nl-NL" sz="2200" baseline="0" dirty="0" err="1"/>
            <a:t>advanced</a:t>
          </a:r>
          <a:r>
            <a:rPr lang="nl-NL" sz="2200" baseline="0" dirty="0"/>
            <a:t> search options, multiple </a:t>
          </a:r>
          <a:r>
            <a:rPr lang="nl-NL" sz="2200" baseline="0" dirty="0" err="1"/>
            <a:t>keywords</a:t>
          </a:r>
          <a:r>
            <a:rPr lang="nl-NL" sz="2200" baseline="0" dirty="0"/>
            <a:t>)</a:t>
          </a:r>
          <a:endParaRPr lang="nl-NL" sz="2200" dirty="0"/>
        </a:p>
      </dgm:t>
    </dgm:pt>
    <dgm:pt modelId="{16ECA706-8FAA-AB4D-A171-18D116CEB09E}" type="parTrans" cxnId="{C2613543-D1D0-DB4B-B017-B277E82702D4}">
      <dgm:prSet/>
      <dgm:spPr/>
      <dgm:t>
        <a:bodyPr/>
        <a:lstStyle/>
        <a:p>
          <a:endParaRPr lang="nl-NL"/>
        </a:p>
      </dgm:t>
    </dgm:pt>
    <dgm:pt modelId="{C560E5DC-6E54-8747-B3AC-6A325D2929CD}" type="sibTrans" cxnId="{C2613543-D1D0-DB4B-B017-B277E82702D4}">
      <dgm:prSet/>
      <dgm:spPr/>
      <dgm:t>
        <a:bodyPr/>
        <a:lstStyle/>
        <a:p>
          <a:endParaRPr lang="nl-NL"/>
        </a:p>
      </dgm:t>
    </dgm:pt>
    <dgm:pt modelId="{6592FB34-A7B2-8841-8E6A-95B237C6F2AF}">
      <dgm:prSet phldrT="[Tekst]" custT="1"/>
      <dgm:spPr/>
      <dgm:t>
        <a:bodyPr/>
        <a:lstStyle/>
        <a:p>
          <a:r>
            <a:rPr lang="en-AU" sz="2200" noProof="0" dirty="0"/>
            <a:t>Selecting</a:t>
          </a:r>
          <a:r>
            <a:rPr lang="en-AU" sz="2200" baseline="0" noProof="0" dirty="0"/>
            <a:t> tweets per user: purposive sampling</a:t>
          </a:r>
        </a:p>
        <a:p>
          <a:r>
            <a:rPr lang="en-AU" sz="2200" baseline="0" noProof="0" dirty="0"/>
            <a:t>(Twitter advanced search options, scraping, </a:t>
          </a:r>
          <a:r>
            <a:rPr lang="en-AU" sz="2200" baseline="0" noProof="0" dirty="0" err="1"/>
            <a:t>TextWrangler</a:t>
          </a:r>
          <a:r>
            <a:rPr lang="en-AU" sz="2200" baseline="0" noProof="0" dirty="0"/>
            <a:t>, Excel)</a:t>
          </a:r>
          <a:endParaRPr lang="en-AU" sz="2200" noProof="0" dirty="0"/>
        </a:p>
      </dgm:t>
    </dgm:pt>
    <dgm:pt modelId="{258F7059-CEEA-D142-9F44-BF3BD8B42E56}" type="parTrans" cxnId="{B4CCC3A6-B4A0-AC4B-A901-2A29585E42C6}">
      <dgm:prSet/>
      <dgm:spPr/>
      <dgm:t>
        <a:bodyPr/>
        <a:lstStyle/>
        <a:p>
          <a:endParaRPr lang="nl-NL"/>
        </a:p>
      </dgm:t>
    </dgm:pt>
    <dgm:pt modelId="{7DEB9503-15C0-FB42-8516-EAB569435BDF}" type="sibTrans" cxnId="{B4CCC3A6-B4A0-AC4B-A901-2A29585E42C6}">
      <dgm:prSet/>
      <dgm:spPr/>
      <dgm:t>
        <a:bodyPr/>
        <a:lstStyle/>
        <a:p>
          <a:endParaRPr lang="nl-NL"/>
        </a:p>
      </dgm:t>
    </dgm:pt>
    <dgm:pt modelId="{C7B1BAE0-4DC4-2049-B6CD-1E2A3D725FC5}" type="pres">
      <dgm:prSet presAssocID="{8A1BA4A9-05F5-CD45-B8FA-E27933685920}" presName="Name0" presStyleCnt="0">
        <dgm:presLayoutVars>
          <dgm:dir/>
          <dgm:animLvl val="lvl"/>
          <dgm:resizeHandles val="exact"/>
        </dgm:presLayoutVars>
      </dgm:prSet>
      <dgm:spPr/>
    </dgm:pt>
    <dgm:pt modelId="{FE5EF8CD-0072-8448-9BC7-C3E3F50DBA3A}" type="pres">
      <dgm:prSet presAssocID="{D03C253F-1009-7647-A0D7-DC95A5812A89}" presName="boxAndChildren" presStyleCnt="0"/>
      <dgm:spPr/>
    </dgm:pt>
    <dgm:pt modelId="{4FD8D2C1-1B5F-BF4D-AF4D-9F2C6D689CF5}" type="pres">
      <dgm:prSet presAssocID="{D03C253F-1009-7647-A0D7-DC95A5812A89}" presName="parentTextBox" presStyleLbl="node1" presStyleIdx="0" presStyleCnt="4"/>
      <dgm:spPr/>
    </dgm:pt>
    <dgm:pt modelId="{296ECD62-0E0C-DC44-9329-52C11AF98C0D}" type="pres">
      <dgm:prSet presAssocID="{7DEB9503-15C0-FB42-8516-EAB569435BDF}" presName="sp" presStyleCnt="0"/>
      <dgm:spPr/>
    </dgm:pt>
    <dgm:pt modelId="{71CC03B4-FAD3-B143-A01A-51B0D297E77D}" type="pres">
      <dgm:prSet presAssocID="{6592FB34-A7B2-8841-8E6A-95B237C6F2AF}" presName="arrowAndChildren" presStyleCnt="0"/>
      <dgm:spPr/>
    </dgm:pt>
    <dgm:pt modelId="{32465950-8FD3-4D4E-886D-481AC61274F5}" type="pres">
      <dgm:prSet presAssocID="{6592FB34-A7B2-8841-8E6A-95B237C6F2AF}" presName="parentTextArrow" presStyleLbl="node1" presStyleIdx="1" presStyleCnt="4"/>
      <dgm:spPr/>
    </dgm:pt>
    <dgm:pt modelId="{1C64B919-85CE-F247-8874-FD6DB74B4CCF}" type="pres">
      <dgm:prSet presAssocID="{C560E5DC-6E54-8747-B3AC-6A325D2929CD}" presName="sp" presStyleCnt="0"/>
      <dgm:spPr/>
    </dgm:pt>
    <dgm:pt modelId="{E528195A-3717-3D43-93C2-61C3EB40895C}" type="pres">
      <dgm:prSet presAssocID="{611FA7C3-A089-1043-9CFA-11EECBDDD8DB}" presName="arrowAndChildren" presStyleCnt="0"/>
      <dgm:spPr/>
    </dgm:pt>
    <dgm:pt modelId="{73B156FA-DCAE-114A-92BC-83131492A9CF}" type="pres">
      <dgm:prSet presAssocID="{611FA7C3-A089-1043-9CFA-11EECBDDD8DB}" presName="parentTextArrow" presStyleLbl="node1" presStyleIdx="2" presStyleCnt="4"/>
      <dgm:spPr/>
    </dgm:pt>
    <dgm:pt modelId="{59E0D09D-8478-CA44-8E3D-AF4BFFB186AC}" type="pres">
      <dgm:prSet presAssocID="{F4D92578-EC7C-0C41-8276-763D77B41C9D}" presName="sp" presStyleCnt="0"/>
      <dgm:spPr/>
    </dgm:pt>
    <dgm:pt modelId="{274CE8B3-2D8A-0F49-B02E-1F14BFF15B90}" type="pres">
      <dgm:prSet presAssocID="{D486F421-B7DC-F545-9F14-C74D80BDB0D3}" presName="arrowAndChildren" presStyleCnt="0"/>
      <dgm:spPr/>
    </dgm:pt>
    <dgm:pt modelId="{4A3447A1-C561-134E-A24B-10A351CA97F4}" type="pres">
      <dgm:prSet presAssocID="{D486F421-B7DC-F545-9F14-C74D80BDB0D3}" presName="parentTextArrow" presStyleLbl="node1" presStyleIdx="3" presStyleCnt="4" custScaleY="82645"/>
      <dgm:spPr/>
    </dgm:pt>
  </dgm:ptLst>
  <dgm:cxnLst>
    <dgm:cxn modelId="{96176835-3B0B-494B-B0FB-38B9DC8580A4}" srcId="{8A1BA4A9-05F5-CD45-B8FA-E27933685920}" destId="{D486F421-B7DC-F545-9F14-C74D80BDB0D3}" srcOrd="0" destOrd="0" parTransId="{2E2EF1A1-D718-2145-AB3E-B5AB524D58F4}" sibTransId="{F4D92578-EC7C-0C41-8276-763D77B41C9D}"/>
    <dgm:cxn modelId="{C2613543-D1D0-DB4B-B017-B277E82702D4}" srcId="{8A1BA4A9-05F5-CD45-B8FA-E27933685920}" destId="{611FA7C3-A089-1043-9CFA-11EECBDDD8DB}" srcOrd="1" destOrd="0" parTransId="{16ECA706-8FAA-AB4D-A171-18D116CEB09E}" sibTransId="{C560E5DC-6E54-8747-B3AC-6A325D2929CD}"/>
    <dgm:cxn modelId="{81890F51-E2E6-894C-8C8C-297F15B5FB49}" srcId="{8A1BA4A9-05F5-CD45-B8FA-E27933685920}" destId="{D03C253F-1009-7647-A0D7-DC95A5812A89}" srcOrd="3" destOrd="0" parTransId="{E001FD38-F69A-0B45-AF94-8F3A9E92EFCE}" sibTransId="{CE6526EA-1473-9B42-AB36-BF131015CA12}"/>
    <dgm:cxn modelId="{F07E3D6A-518A-8E47-BEE4-1632FA6A8758}" type="presOf" srcId="{6592FB34-A7B2-8841-8E6A-95B237C6F2AF}" destId="{32465950-8FD3-4D4E-886D-481AC61274F5}" srcOrd="0" destOrd="0" presId="urn:microsoft.com/office/officeart/2005/8/layout/process4"/>
    <dgm:cxn modelId="{9B29F885-BF59-C040-AE9E-1D1BBFE33FC0}" type="presOf" srcId="{D486F421-B7DC-F545-9F14-C74D80BDB0D3}" destId="{4A3447A1-C561-134E-A24B-10A351CA97F4}" srcOrd="0" destOrd="0" presId="urn:microsoft.com/office/officeart/2005/8/layout/process4"/>
    <dgm:cxn modelId="{B4CCC3A6-B4A0-AC4B-A901-2A29585E42C6}" srcId="{8A1BA4A9-05F5-CD45-B8FA-E27933685920}" destId="{6592FB34-A7B2-8841-8E6A-95B237C6F2AF}" srcOrd="2" destOrd="0" parTransId="{258F7059-CEEA-D142-9F44-BF3BD8B42E56}" sibTransId="{7DEB9503-15C0-FB42-8516-EAB569435BDF}"/>
    <dgm:cxn modelId="{7EF7F4BC-E8EB-5246-8C64-10668F0CF9A3}" type="presOf" srcId="{611FA7C3-A089-1043-9CFA-11EECBDDD8DB}" destId="{73B156FA-DCAE-114A-92BC-83131492A9CF}" srcOrd="0" destOrd="0" presId="urn:microsoft.com/office/officeart/2005/8/layout/process4"/>
    <dgm:cxn modelId="{215399D0-1FDF-FC42-B38F-9AA4DEAA8F80}" type="presOf" srcId="{D03C253F-1009-7647-A0D7-DC95A5812A89}" destId="{4FD8D2C1-1B5F-BF4D-AF4D-9F2C6D689CF5}" srcOrd="0" destOrd="0" presId="urn:microsoft.com/office/officeart/2005/8/layout/process4"/>
    <dgm:cxn modelId="{251068D5-6149-5D41-B5E1-5EBC5522EDB0}" type="presOf" srcId="{8A1BA4A9-05F5-CD45-B8FA-E27933685920}" destId="{C7B1BAE0-4DC4-2049-B6CD-1E2A3D725FC5}" srcOrd="0" destOrd="0" presId="urn:microsoft.com/office/officeart/2005/8/layout/process4"/>
    <dgm:cxn modelId="{323C545B-9010-214F-B59F-3A8416BB1666}" type="presParOf" srcId="{C7B1BAE0-4DC4-2049-B6CD-1E2A3D725FC5}" destId="{FE5EF8CD-0072-8448-9BC7-C3E3F50DBA3A}" srcOrd="0" destOrd="0" presId="urn:microsoft.com/office/officeart/2005/8/layout/process4"/>
    <dgm:cxn modelId="{BBDEAC6B-D9E6-4C4E-917B-92265BBAAA0E}" type="presParOf" srcId="{FE5EF8CD-0072-8448-9BC7-C3E3F50DBA3A}" destId="{4FD8D2C1-1B5F-BF4D-AF4D-9F2C6D689CF5}" srcOrd="0" destOrd="0" presId="urn:microsoft.com/office/officeart/2005/8/layout/process4"/>
    <dgm:cxn modelId="{48600118-279A-1F48-86DC-1DF01B8D58A0}" type="presParOf" srcId="{C7B1BAE0-4DC4-2049-B6CD-1E2A3D725FC5}" destId="{296ECD62-0E0C-DC44-9329-52C11AF98C0D}" srcOrd="1" destOrd="0" presId="urn:microsoft.com/office/officeart/2005/8/layout/process4"/>
    <dgm:cxn modelId="{420715F2-4842-5E46-BF2C-46C40F1BD113}" type="presParOf" srcId="{C7B1BAE0-4DC4-2049-B6CD-1E2A3D725FC5}" destId="{71CC03B4-FAD3-B143-A01A-51B0D297E77D}" srcOrd="2" destOrd="0" presId="urn:microsoft.com/office/officeart/2005/8/layout/process4"/>
    <dgm:cxn modelId="{5FC10E8E-C595-2943-B09F-02BC5449F596}" type="presParOf" srcId="{71CC03B4-FAD3-B143-A01A-51B0D297E77D}" destId="{32465950-8FD3-4D4E-886D-481AC61274F5}" srcOrd="0" destOrd="0" presId="urn:microsoft.com/office/officeart/2005/8/layout/process4"/>
    <dgm:cxn modelId="{0FC367CB-F688-A742-ABCF-B22A621B6B58}" type="presParOf" srcId="{C7B1BAE0-4DC4-2049-B6CD-1E2A3D725FC5}" destId="{1C64B919-85CE-F247-8874-FD6DB74B4CCF}" srcOrd="3" destOrd="0" presId="urn:microsoft.com/office/officeart/2005/8/layout/process4"/>
    <dgm:cxn modelId="{8232B92B-6454-FF40-AB96-F51C582DF7AC}" type="presParOf" srcId="{C7B1BAE0-4DC4-2049-B6CD-1E2A3D725FC5}" destId="{E528195A-3717-3D43-93C2-61C3EB40895C}" srcOrd="4" destOrd="0" presId="urn:microsoft.com/office/officeart/2005/8/layout/process4"/>
    <dgm:cxn modelId="{4A155D67-BE0F-2E44-8BA1-97DA78C0E219}" type="presParOf" srcId="{E528195A-3717-3D43-93C2-61C3EB40895C}" destId="{73B156FA-DCAE-114A-92BC-83131492A9CF}" srcOrd="0" destOrd="0" presId="urn:microsoft.com/office/officeart/2005/8/layout/process4"/>
    <dgm:cxn modelId="{E75BC29D-1191-0D47-A1EA-6486D0022A73}" type="presParOf" srcId="{C7B1BAE0-4DC4-2049-B6CD-1E2A3D725FC5}" destId="{59E0D09D-8478-CA44-8E3D-AF4BFFB186AC}" srcOrd="5" destOrd="0" presId="urn:microsoft.com/office/officeart/2005/8/layout/process4"/>
    <dgm:cxn modelId="{BEABAF37-BB54-6245-BDE3-7479844BEA85}" type="presParOf" srcId="{C7B1BAE0-4DC4-2049-B6CD-1E2A3D725FC5}" destId="{274CE8B3-2D8A-0F49-B02E-1F14BFF15B90}" srcOrd="6" destOrd="0" presId="urn:microsoft.com/office/officeart/2005/8/layout/process4"/>
    <dgm:cxn modelId="{D0F944C5-61A8-3849-AB51-A1E1CFDAABF6}" type="presParOf" srcId="{274CE8B3-2D8A-0F49-B02E-1F14BFF15B90}" destId="{4A3447A1-C561-134E-A24B-10A351CA97F4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D8D2C1-1B5F-BF4D-AF4D-9F2C6D689CF5}">
      <dsp:nvSpPr>
        <dsp:cNvPr id="0" name=""/>
        <dsp:cNvSpPr/>
      </dsp:nvSpPr>
      <dsp:spPr>
        <a:xfrm>
          <a:off x="0" y="4198806"/>
          <a:ext cx="10515600" cy="9755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 err="1"/>
            <a:t>Coding</a:t>
          </a:r>
          <a:r>
            <a:rPr lang="nl-NL" sz="2200" kern="1200" dirty="0"/>
            <a:t>:</a:t>
          </a:r>
          <a:r>
            <a:rPr lang="nl-NL" sz="2200" kern="1200" baseline="0" dirty="0"/>
            <a:t> </a:t>
          </a:r>
          <a:r>
            <a:rPr lang="nl-NL" sz="2200" kern="1200" baseline="0" dirty="0" err="1"/>
            <a:t>inductive</a:t>
          </a:r>
          <a:r>
            <a:rPr lang="nl-NL" sz="2200" kern="1200" baseline="0" dirty="0"/>
            <a:t> </a:t>
          </a:r>
          <a:r>
            <a:rPr lang="nl-NL" sz="2200" kern="1200" baseline="0" dirty="0" err="1"/>
            <a:t>and</a:t>
          </a:r>
          <a:r>
            <a:rPr lang="nl-NL" sz="2200" kern="1200" baseline="0" dirty="0"/>
            <a:t> </a:t>
          </a:r>
          <a:r>
            <a:rPr lang="nl-NL" sz="2200" kern="1200" baseline="0" dirty="0" err="1"/>
            <a:t>deductive</a:t>
          </a:r>
          <a:endParaRPr lang="nl-NL" sz="2200" kern="1200" baseline="0" dirty="0"/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baseline="0" dirty="0" err="1"/>
            <a:t>Advantages</a:t>
          </a:r>
          <a:r>
            <a:rPr lang="nl-NL" sz="2200" kern="1200" baseline="0" dirty="0"/>
            <a:t> of </a:t>
          </a:r>
          <a:r>
            <a:rPr lang="nl-NL" sz="2200" kern="1200" baseline="0" dirty="0" err="1"/>
            <a:t>qualitative</a:t>
          </a:r>
          <a:r>
            <a:rPr lang="nl-NL" sz="2200" kern="1200" baseline="0" dirty="0"/>
            <a:t> analysis: </a:t>
          </a:r>
          <a:r>
            <a:rPr lang="nl-NL" sz="2200" kern="1200" baseline="0" dirty="0" err="1"/>
            <a:t>tone</a:t>
          </a:r>
          <a:r>
            <a:rPr lang="nl-NL" sz="2200" kern="1200" baseline="0" dirty="0"/>
            <a:t>, context, relations, </a:t>
          </a:r>
          <a:r>
            <a:rPr lang="nl-NL" sz="2200" kern="1200" baseline="0" dirty="0" err="1"/>
            <a:t>multi-modality</a:t>
          </a:r>
          <a:r>
            <a:rPr lang="nl-NL" sz="2200" kern="1200" baseline="0" dirty="0"/>
            <a:t>, </a:t>
          </a:r>
          <a:r>
            <a:rPr lang="nl-NL" sz="2200" kern="1200" baseline="0" dirty="0" err="1"/>
            <a:t>conversations</a:t>
          </a:r>
          <a:r>
            <a:rPr lang="nl-NL" sz="2200" kern="1200" baseline="0" dirty="0"/>
            <a:t> (</a:t>
          </a:r>
          <a:r>
            <a:rPr lang="nl-NL" sz="2200" kern="1200" baseline="0" dirty="0" err="1"/>
            <a:t>meso</a:t>
          </a:r>
          <a:r>
            <a:rPr lang="nl-NL" sz="2200" kern="1200" baseline="0" dirty="0"/>
            <a:t>-level)</a:t>
          </a:r>
        </a:p>
      </dsp:txBody>
      <dsp:txXfrm>
        <a:off x="0" y="4198806"/>
        <a:ext cx="10515600" cy="975584"/>
      </dsp:txXfrm>
    </dsp:sp>
    <dsp:sp modelId="{32465950-8FD3-4D4E-886D-481AC61274F5}">
      <dsp:nvSpPr>
        <dsp:cNvPr id="0" name=""/>
        <dsp:cNvSpPr/>
      </dsp:nvSpPr>
      <dsp:spPr>
        <a:xfrm rot="10800000">
          <a:off x="0" y="2712991"/>
          <a:ext cx="10515600" cy="1500448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200" kern="1200" noProof="0" dirty="0"/>
            <a:t>Selecting</a:t>
          </a:r>
          <a:r>
            <a:rPr lang="en-AU" sz="2200" kern="1200" baseline="0" noProof="0" dirty="0"/>
            <a:t> tweets per user: purposive sampling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200" kern="1200" baseline="0" noProof="0" dirty="0"/>
            <a:t>(Twitter advanced search options, scraping, </a:t>
          </a:r>
          <a:r>
            <a:rPr lang="en-AU" sz="2200" kern="1200" baseline="0" noProof="0" dirty="0" err="1"/>
            <a:t>TextWrangler</a:t>
          </a:r>
          <a:r>
            <a:rPr lang="en-AU" sz="2200" kern="1200" baseline="0" noProof="0" dirty="0"/>
            <a:t>, Excel)</a:t>
          </a:r>
          <a:endParaRPr lang="en-AU" sz="2200" kern="1200" noProof="0" dirty="0"/>
        </a:p>
      </dsp:txBody>
      <dsp:txXfrm rot="10800000">
        <a:off x="0" y="2712991"/>
        <a:ext cx="10515600" cy="974946"/>
      </dsp:txXfrm>
    </dsp:sp>
    <dsp:sp modelId="{73B156FA-DCAE-114A-92BC-83131492A9CF}">
      <dsp:nvSpPr>
        <dsp:cNvPr id="0" name=""/>
        <dsp:cNvSpPr/>
      </dsp:nvSpPr>
      <dsp:spPr>
        <a:xfrm rot="10800000">
          <a:off x="0" y="1227177"/>
          <a:ext cx="10515600" cy="1500448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 err="1"/>
            <a:t>Selecting</a:t>
          </a:r>
          <a:r>
            <a:rPr lang="nl-NL" sz="2200" kern="1200" baseline="0" dirty="0"/>
            <a:t> users in </a:t>
          </a:r>
          <a:r>
            <a:rPr lang="nl-NL" sz="2200" kern="1200" baseline="0" dirty="0" err="1"/>
            <a:t>each</a:t>
          </a:r>
          <a:r>
            <a:rPr lang="nl-NL" sz="2200" kern="1200" baseline="0" dirty="0"/>
            <a:t> actor </a:t>
          </a:r>
          <a:r>
            <a:rPr lang="nl-NL" sz="2200" kern="1200" baseline="0" dirty="0" err="1"/>
            <a:t>category</a:t>
          </a:r>
          <a:r>
            <a:rPr lang="nl-NL" sz="2200" kern="1200" baseline="0" dirty="0"/>
            <a:t> (Twitter </a:t>
          </a:r>
          <a:r>
            <a:rPr lang="nl-NL" sz="2200" kern="1200" baseline="0" dirty="0" err="1"/>
            <a:t>advanced</a:t>
          </a:r>
          <a:r>
            <a:rPr lang="nl-NL" sz="2200" kern="1200" baseline="0" dirty="0"/>
            <a:t> search options, multiple </a:t>
          </a:r>
          <a:r>
            <a:rPr lang="nl-NL" sz="2200" kern="1200" baseline="0" dirty="0" err="1"/>
            <a:t>keywords</a:t>
          </a:r>
          <a:r>
            <a:rPr lang="nl-NL" sz="2200" kern="1200" baseline="0" dirty="0"/>
            <a:t>)</a:t>
          </a:r>
          <a:endParaRPr lang="nl-NL" sz="2200" kern="1200" dirty="0"/>
        </a:p>
      </dsp:txBody>
      <dsp:txXfrm rot="10800000">
        <a:off x="0" y="1227177"/>
        <a:ext cx="10515600" cy="974946"/>
      </dsp:txXfrm>
    </dsp:sp>
    <dsp:sp modelId="{4A3447A1-C561-134E-A24B-10A351CA97F4}">
      <dsp:nvSpPr>
        <dsp:cNvPr id="0" name=""/>
        <dsp:cNvSpPr/>
      </dsp:nvSpPr>
      <dsp:spPr>
        <a:xfrm rot="10800000">
          <a:off x="0" y="1765"/>
          <a:ext cx="10515600" cy="1240045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 err="1"/>
            <a:t>Defining</a:t>
          </a:r>
          <a:r>
            <a:rPr lang="nl-NL" sz="2200" kern="1200" dirty="0"/>
            <a:t> </a:t>
          </a:r>
          <a:r>
            <a:rPr lang="nl-NL" sz="2200" kern="1200" dirty="0" err="1"/>
            <a:t>key</a:t>
          </a:r>
          <a:r>
            <a:rPr lang="nl-NL" sz="2200" kern="1200" dirty="0"/>
            <a:t> actors: </a:t>
          </a:r>
          <a:r>
            <a:rPr lang="nl-NL" sz="2200" kern="1200" dirty="0" err="1"/>
            <a:t>NGOs</a:t>
          </a:r>
          <a:r>
            <a:rPr lang="nl-NL" sz="2200" kern="1200" dirty="0"/>
            <a:t>, </a:t>
          </a:r>
          <a:r>
            <a:rPr lang="nl-NL" sz="2200" kern="1200" dirty="0" err="1"/>
            <a:t>politicians</a:t>
          </a:r>
          <a:r>
            <a:rPr lang="nl-NL" sz="2200" kern="1200" dirty="0"/>
            <a:t>, </a:t>
          </a:r>
          <a:r>
            <a:rPr lang="nl-NL" sz="2200" kern="1200" dirty="0" err="1"/>
            <a:t>citizens</a:t>
          </a:r>
          <a:r>
            <a:rPr lang="nl-NL" sz="2200" kern="1200" dirty="0"/>
            <a:t> (</a:t>
          </a:r>
          <a:r>
            <a:rPr lang="nl-NL" sz="2200" kern="1200" dirty="0" err="1"/>
            <a:t>exploratory</a:t>
          </a:r>
          <a:r>
            <a:rPr lang="nl-NL" sz="2200" kern="1200" dirty="0"/>
            <a:t> </a:t>
          </a:r>
          <a:r>
            <a:rPr lang="nl-NL" sz="2200" kern="1200" dirty="0" err="1"/>
            <a:t>observations</a:t>
          </a:r>
          <a:r>
            <a:rPr lang="nl-NL" sz="2200" kern="1200" dirty="0"/>
            <a:t>, </a:t>
          </a:r>
          <a:r>
            <a:rPr lang="nl-NL" sz="2200" kern="1200" dirty="0" err="1"/>
            <a:t>literature</a:t>
          </a:r>
          <a:r>
            <a:rPr lang="nl-NL" sz="2200" kern="1200" dirty="0"/>
            <a:t>)</a:t>
          </a:r>
        </a:p>
      </dsp:txBody>
      <dsp:txXfrm rot="10800000">
        <a:off x="0" y="1765"/>
        <a:ext cx="10515600" cy="8057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6BD0B8-1945-AC41-8628-9350585B8F7D}" type="datetimeFigureOut">
              <a:rPr lang="nl-BE" smtClean="0"/>
              <a:t>3/12/18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42555B-F0F1-7743-9A25-95D0458C5AB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17573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42555B-F0F1-7743-9A25-95D0458C5AB3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68102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8B147-7A30-5247-B590-7B62CBCB2854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44011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8B147-7A30-5247-B590-7B62CBCB2854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631469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C78835-9263-AC49-B75C-A638FBC2B02F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72390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8B147-7A30-5247-B590-7B62CBCB2854}" type="slidenum">
              <a:rPr lang="nl-BE" smtClean="0"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697399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8B147-7A30-5247-B590-7B62CBCB2854}" type="slidenum">
              <a:rPr lang="nl-BE" smtClean="0"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058037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8B147-7A30-5247-B590-7B62CBCB2854}" type="slidenum">
              <a:rPr lang="nl-BE" smtClean="0"/>
              <a:t>29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870948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8B147-7A30-5247-B590-7B62CBCB2854}" type="slidenum">
              <a:rPr lang="nl-BE" smtClean="0"/>
              <a:t>30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985974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42555B-F0F1-7743-9A25-95D0458C5AB3}" type="slidenum">
              <a:rPr lang="nl-BE" smtClean="0"/>
              <a:t>31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71777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B6624-62A4-2F44-9970-0DD2E72CC002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9648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B6624-62A4-2F44-9970-0DD2E72CC002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2278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B6624-62A4-2F44-9970-0DD2E72CC002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7548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B6624-62A4-2F44-9970-0DD2E72CC002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9290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B6624-62A4-2F44-9970-0DD2E72CC002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1800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B6624-62A4-2F44-9970-0DD2E72CC002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8293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B6624-62A4-2F44-9970-0DD2E72CC002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0904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42555B-F0F1-7743-9A25-95D0458C5AB3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12474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AD09D0-BFBA-DE46-BA38-A9DEA37E7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61D277B-9133-4C43-A11E-43915EA9A1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F4082F2-96C0-F044-AB99-6666B656B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06158-CDDE-F44B-820E-E4B8FFC4C44B}" type="datetimeFigureOut">
              <a:rPr lang="nl-BE" smtClean="0"/>
              <a:t>3/12/18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03FD419-56B3-0744-B438-B004E8066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B8EA071-0E86-BE44-A997-B411867EE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84278-FAD5-DC4B-BBA0-3BD74FD51F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64282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A5AEAE-F522-DB42-AE87-F27013566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FF503E5-7D87-8548-A1F8-B76B9F83A9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72293BE-A3AE-E044-8096-BA018108C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06158-CDDE-F44B-820E-E4B8FFC4C44B}" type="datetimeFigureOut">
              <a:rPr lang="nl-BE" smtClean="0"/>
              <a:t>3/12/18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7345393-2208-7447-AAFA-D4473EAF5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C83F046-03E0-4646-9CD3-4092A7276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84278-FAD5-DC4B-BBA0-3BD74FD51F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47207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5867DB8-52D5-1A43-BD46-0358990336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F9CE2E1-51BB-7C45-B31F-F8776233BE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712856C-821C-7049-9045-C1911954F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06158-CDDE-F44B-820E-E4B8FFC4C44B}" type="datetimeFigureOut">
              <a:rPr lang="nl-BE" smtClean="0"/>
              <a:t>3/12/18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DA6608D-B484-B84F-ACD9-6620B636E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A7C492-02CB-6540-ABF0-A1C5B70A8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84278-FAD5-DC4B-BBA0-3BD74FD51F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97049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B34FAD-A55E-9445-8391-B7FC54E49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2D60DD-0679-7447-8DE3-852E039B8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B3C338C-6769-B142-B9C0-B7152CF09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06158-CDDE-F44B-820E-E4B8FFC4C44B}" type="datetimeFigureOut">
              <a:rPr lang="nl-BE" smtClean="0"/>
              <a:t>3/12/18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2660E88-6071-AF45-9769-01E5851FC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DE81AB3-6A64-C64E-A5B1-BE611E14B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84278-FAD5-DC4B-BBA0-3BD74FD51F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20667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F164CB-2E14-364F-BB84-F27C8571D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352B9E7-0DA6-5549-8655-1A6EFE50D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95E9EF9-3F54-2942-98A7-BA3777F7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06158-CDDE-F44B-820E-E4B8FFC4C44B}" type="datetimeFigureOut">
              <a:rPr lang="nl-BE" smtClean="0"/>
              <a:t>3/12/18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BE8FF0E-D7A1-4B4C-BDBF-ADDDB8D3E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517FD88-5EF0-EE48-97AE-283F17882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84278-FAD5-DC4B-BBA0-3BD74FD51F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07146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7E1F8A-FCE9-1646-B0D4-303160CBB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AE513A-5807-CA4B-92C0-A56B4CA88C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76767B4-56F8-AB47-9660-4221CE569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9EE4B8B-1BE1-FD49-BF42-A38997D3B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06158-CDDE-F44B-820E-E4B8FFC4C44B}" type="datetimeFigureOut">
              <a:rPr lang="nl-BE" smtClean="0"/>
              <a:t>3/12/18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AFC9E21-1B99-CE45-A01E-6E3A4BCBF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2AA5B84-5520-6D49-AF7C-6C66C7070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84278-FAD5-DC4B-BBA0-3BD74FD51F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7990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7335E1-AC1C-164A-82E3-BDD28157F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74DF23B-D16D-C243-BEF0-9323C2E2F8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1B31E08-6E43-AF4C-8B41-F42EABCBF4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0AB8F24-B2DD-9940-8F44-22FA4118C6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650E8DD-B3DA-DF40-A8B2-7B7F736250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E517DD2-4A63-9246-B349-FA0F6EFAB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06158-CDDE-F44B-820E-E4B8FFC4C44B}" type="datetimeFigureOut">
              <a:rPr lang="nl-BE" smtClean="0"/>
              <a:t>3/12/18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B20644C-E0C6-E34D-8000-5910F27EB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AD1FF0D-514B-8641-927C-371AEF5DB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84278-FAD5-DC4B-BBA0-3BD74FD51F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58387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6BFC21-B1D0-3044-8AB2-BC2BF03EA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A263BF4-B237-824E-85F8-56C6759B7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06158-CDDE-F44B-820E-E4B8FFC4C44B}" type="datetimeFigureOut">
              <a:rPr lang="nl-BE" smtClean="0"/>
              <a:t>3/12/18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799C354-3FCB-8B4C-B752-81B5A8E4E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639E293-109D-5B45-99B5-5EA50346A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84278-FAD5-DC4B-BBA0-3BD74FD51F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01944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61F0FAA-42D3-2C47-A12E-E3744DEBC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06158-CDDE-F44B-820E-E4B8FFC4C44B}" type="datetimeFigureOut">
              <a:rPr lang="nl-BE" smtClean="0"/>
              <a:t>3/12/18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57E3333-9C84-0948-AD7A-BB65D7CAD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249B88D-4AB2-254F-B7DF-0587DCB61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84278-FAD5-DC4B-BBA0-3BD74FD51F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77854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9E9231-1BCA-1E47-A987-7ACAD803D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2A55FAC-8631-7A4D-8431-B6BD1B842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BD2DF34-4BE0-D941-A02D-64DAC6B08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8EEED53-AB58-B447-BBF7-BD4A83368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06158-CDDE-F44B-820E-E4B8FFC4C44B}" type="datetimeFigureOut">
              <a:rPr lang="nl-BE" smtClean="0"/>
              <a:t>3/12/18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1C7B356-0C3E-F741-BA7E-410B57D31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BE6012D-3E3D-EF4D-A0D3-9711AA05F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84278-FAD5-DC4B-BBA0-3BD74FD51F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31049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E98DAC-B84F-0840-8E7C-7B2DF1B61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47F30D5-8C77-9847-84DB-B3A4501A90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8FD17D6-2AA8-354F-9665-A53D5DD848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274E811-F4CA-124C-8D0F-B7A03ACAB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06158-CDDE-F44B-820E-E4B8FFC4C44B}" type="datetimeFigureOut">
              <a:rPr lang="nl-BE" smtClean="0"/>
              <a:t>3/12/18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4B0781D-390E-E443-AB5E-EB0AE788E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FFA6DC3-52B1-BF4F-B1AD-CE2AB06C1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84278-FAD5-DC4B-BBA0-3BD74FD51F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19369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A9D749C-30B2-3E4A-92FF-61C28A092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3521FC7-627B-CE45-B579-AAB1B5B2C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F2803B-CEB7-EE42-B3A8-70FC49471A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06158-CDDE-F44B-820E-E4B8FFC4C44B}" type="datetimeFigureOut">
              <a:rPr lang="nl-BE" smtClean="0"/>
              <a:t>3/12/18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9DE2380-CD12-EF4D-8868-D45F8EA4F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9FFEC0B-F250-C044-928A-4881B9407F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84278-FAD5-DC4B-BBA0-3BD74FD51F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43429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15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14153" y="1122363"/>
            <a:ext cx="10424160" cy="2387600"/>
          </a:xfrm>
        </p:spPr>
        <p:txBody>
          <a:bodyPr>
            <a:normAutofit fontScale="90000"/>
          </a:bodyPr>
          <a:lstStyle/>
          <a:p>
            <a:br>
              <a:rPr lang="nl-NL" dirty="0"/>
            </a:br>
            <a:r>
              <a:rPr lang="nl-NL" sz="8000" b="1" dirty="0" err="1">
                <a:solidFill>
                  <a:schemeClr val="accent1">
                    <a:lumMod val="75000"/>
                  </a:schemeClr>
                </a:solidFill>
              </a:rPr>
              <a:t>Refugees</a:t>
            </a:r>
            <a:r>
              <a:rPr lang="nl-NL" sz="8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8000" b="1" dirty="0" err="1">
                <a:solidFill>
                  <a:schemeClr val="accent1">
                    <a:lumMod val="75000"/>
                  </a:schemeClr>
                </a:solidFill>
              </a:rPr>
              <a:t>and</a:t>
            </a:r>
            <a:r>
              <a:rPr lang="nl-NL" sz="8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8000" b="1" dirty="0" err="1">
                <a:solidFill>
                  <a:schemeClr val="accent1">
                    <a:lumMod val="75000"/>
                  </a:schemeClr>
                </a:solidFill>
              </a:rPr>
              <a:t>visual</a:t>
            </a:r>
            <a:r>
              <a:rPr lang="nl-NL" sz="8000" b="1" dirty="0">
                <a:solidFill>
                  <a:schemeClr val="accent1">
                    <a:lumMod val="75000"/>
                  </a:schemeClr>
                </a:solidFill>
              </a:rPr>
              <a:t> culture</a:t>
            </a:r>
            <a:br>
              <a:rPr lang="nl-NL" sz="80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nl-NL" dirty="0"/>
          </a:p>
          <a:p>
            <a:r>
              <a:rPr lang="nl-NL" dirty="0" err="1"/>
              <a:t>Guest</a:t>
            </a:r>
            <a:r>
              <a:rPr lang="nl-NL" dirty="0"/>
              <a:t> </a:t>
            </a:r>
            <a:r>
              <a:rPr lang="nl-NL" dirty="0" err="1"/>
              <a:t>lecture</a:t>
            </a:r>
            <a:r>
              <a:rPr lang="nl-NL" dirty="0"/>
              <a:t> </a:t>
            </a:r>
            <a:r>
              <a:rPr lang="nl-NL" dirty="0" err="1"/>
              <a:t>Masaryk</a:t>
            </a:r>
            <a:r>
              <a:rPr lang="nl-NL" dirty="0"/>
              <a:t> University Brno, November 2018</a:t>
            </a:r>
          </a:p>
          <a:p>
            <a:r>
              <a:rPr lang="nl-NL" dirty="0"/>
              <a:t>Prof. dr. Kevin Smets (Vrije Universiteit Brussel, Belgium)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52541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Methodology</a:t>
            </a:r>
            <a:r>
              <a:rPr lang="nl-NL" dirty="0"/>
              <a:t>: analysis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13714"/>
          </a:xfrm>
        </p:spPr>
        <p:txBody>
          <a:bodyPr>
            <a:normAutofit/>
          </a:bodyPr>
          <a:lstStyle/>
          <a:p>
            <a:pPr lvl="1"/>
            <a:endParaRPr lang="nl-NL" dirty="0"/>
          </a:p>
          <a:p>
            <a:pPr lvl="1"/>
            <a:endParaRPr lang="nl-NL" dirty="0"/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/>
          </p:nvPr>
        </p:nvGraphicFramePr>
        <p:xfrm>
          <a:off x="838200" y="1567542"/>
          <a:ext cx="10515599" cy="47679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21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940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32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Category</a:t>
                      </a:r>
                      <a:endParaRPr lang="nl-NL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Description</a:t>
                      </a:r>
                      <a:endParaRPr lang="nl-NL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2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Descriptive information</a:t>
                      </a:r>
                      <a:endParaRPr lang="nl-NL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</a:rPr>
                        <a:t>Date, user name, follower numbers, etc. </a:t>
                      </a:r>
                      <a:endParaRPr lang="nl-NL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5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Used links and visuals</a:t>
                      </a:r>
                      <a:endParaRPr lang="nl-NL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Content of the link and pictures</a:t>
                      </a:r>
                      <a:endParaRPr lang="nl-NL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85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Description of Refugees</a:t>
                      </a:r>
                      <a:endParaRPr lang="nl-NL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Threat, Victim, Opportunity, Agents</a:t>
                      </a:r>
                      <a:endParaRPr lang="nl-NL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85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Perspective of Representation</a:t>
                      </a:r>
                      <a:endParaRPr lang="nl-NL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Individual vs. Collective perspective</a:t>
                      </a:r>
                      <a:endParaRPr lang="nl-NL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448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Reasons of the ‘Refugee Crisis’</a:t>
                      </a:r>
                      <a:endParaRPr lang="nl-NL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How is refugee ‘crisis’ explained: reasons, explanations, people to blame</a:t>
                      </a:r>
                      <a:endParaRPr lang="nl-NL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85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Solutions to the ‘Refugee Crisis’</a:t>
                      </a:r>
                      <a:endParaRPr lang="nl-NL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Solutions offered to the current situation</a:t>
                      </a:r>
                      <a:endParaRPr lang="nl-NL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004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References to Aylan Kurdi</a:t>
                      </a:r>
                      <a:endParaRPr lang="nl-NL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References to </a:t>
                      </a:r>
                      <a:r>
                        <a:rPr lang="en-US" sz="1800" dirty="0" err="1">
                          <a:effectLst/>
                        </a:rPr>
                        <a:t>Aylan</a:t>
                      </a:r>
                      <a:r>
                        <a:rPr lang="en-US" sz="1800" dirty="0">
                          <a:effectLst/>
                        </a:rPr>
                        <a:t> in September 2015 and afterwards</a:t>
                      </a:r>
                      <a:endParaRPr lang="nl-NL" sz="18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7644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Citizens</a:t>
            </a:r>
            <a:r>
              <a:rPr lang="nl-NL" dirty="0"/>
              <a:t>: </a:t>
            </a:r>
            <a:r>
              <a:rPr lang="nl-NL" dirty="0" err="1"/>
              <a:t>representations</a:t>
            </a:r>
            <a:r>
              <a:rPr lang="nl-NL" dirty="0"/>
              <a:t> of </a:t>
            </a:r>
            <a:r>
              <a:rPr lang="nl-NL" dirty="0" err="1"/>
              <a:t>refugees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71118"/>
          </a:xfrm>
        </p:spPr>
        <p:txBody>
          <a:bodyPr/>
          <a:lstStyle/>
          <a:p>
            <a:r>
              <a:rPr lang="nl-NL" dirty="0" err="1"/>
              <a:t>Refugees</a:t>
            </a:r>
            <a:r>
              <a:rPr lang="nl-NL" dirty="0"/>
              <a:t> as </a:t>
            </a:r>
            <a:r>
              <a:rPr lang="nl-NL" b="1" dirty="0" err="1"/>
              <a:t>victims</a:t>
            </a:r>
            <a:endParaRPr lang="nl-NL" b="1" dirty="0"/>
          </a:p>
          <a:p>
            <a:pPr lvl="1"/>
            <a:r>
              <a:rPr lang="nl-NL" dirty="0"/>
              <a:t>Turkey: </a:t>
            </a:r>
            <a:r>
              <a:rPr lang="en-US" dirty="0"/>
              <a:t>Anti-government tweeters blame the government, pro-government tweeters blame the opposition, </a:t>
            </a:r>
            <a:r>
              <a:rPr lang="en-US" dirty="0" err="1"/>
              <a:t>Asad</a:t>
            </a:r>
            <a:r>
              <a:rPr lang="en-US" dirty="0"/>
              <a:t>, the west, or the humanity</a:t>
            </a:r>
            <a:endParaRPr lang="nl-NL" dirty="0"/>
          </a:p>
          <a:p>
            <a:pPr lvl="1"/>
            <a:r>
              <a:rPr lang="nl-NL" dirty="0"/>
              <a:t>Belgium: </a:t>
            </a:r>
            <a:r>
              <a:rPr lang="nl-NL" dirty="0" err="1"/>
              <a:t>Refugees</a:t>
            </a:r>
            <a:r>
              <a:rPr lang="nl-NL" dirty="0"/>
              <a:t> </a:t>
            </a:r>
            <a:r>
              <a:rPr lang="nl-NL" dirty="0" err="1"/>
              <a:t>mostly</a:t>
            </a:r>
            <a:r>
              <a:rPr lang="nl-NL" dirty="0"/>
              <a:t> </a:t>
            </a:r>
            <a:r>
              <a:rPr lang="nl-NL" dirty="0" err="1"/>
              <a:t>seen</a:t>
            </a:r>
            <a:r>
              <a:rPr lang="nl-NL" dirty="0"/>
              <a:t> as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victims</a:t>
            </a:r>
            <a:r>
              <a:rPr lang="nl-NL" dirty="0"/>
              <a:t> of a </a:t>
            </a:r>
            <a:r>
              <a:rPr lang="nl-NL" dirty="0" err="1"/>
              <a:t>lack</a:t>
            </a:r>
            <a:r>
              <a:rPr lang="nl-NL" dirty="0"/>
              <a:t> of </a:t>
            </a:r>
            <a:r>
              <a:rPr lang="nl-NL" dirty="0" err="1"/>
              <a:t>political</a:t>
            </a:r>
            <a:r>
              <a:rPr lang="nl-NL" dirty="0"/>
              <a:t> action, or as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victims</a:t>
            </a:r>
            <a:r>
              <a:rPr lang="nl-NL" dirty="0"/>
              <a:t> of </a:t>
            </a:r>
            <a:r>
              <a:rPr lang="nl-NL" dirty="0" err="1"/>
              <a:t>instrumentalization</a:t>
            </a:r>
            <a:r>
              <a:rPr lang="nl-NL" dirty="0"/>
              <a:t> (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politicians</a:t>
            </a:r>
            <a:r>
              <a:rPr lang="nl-NL" dirty="0"/>
              <a:t>, media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NGOs</a:t>
            </a:r>
            <a:r>
              <a:rPr lang="nl-NL" dirty="0"/>
              <a:t>)</a:t>
            </a:r>
          </a:p>
          <a:p>
            <a:pPr lvl="1"/>
            <a:endParaRPr lang="nl-NL" dirty="0"/>
          </a:p>
          <a:p>
            <a:r>
              <a:rPr lang="nl-NL" dirty="0" err="1"/>
              <a:t>Refugees</a:t>
            </a:r>
            <a:r>
              <a:rPr lang="nl-NL" dirty="0"/>
              <a:t> as a </a:t>
            </a:r>
            <a:r>
              <a:rPr lang="nl-NL" b="1" dirty="0" err="1"/>
              <a:t>threat</a:t>
            </a:r>
            <a:endParaRPr lang="nl-NL" b="1" dirty="0"/>
          </a:p>
          <a:p>
            <a:pPr lvl="1"/>
            <a:r>
              <a:rPr lang="nl-NL" dirty="0"/>
              <a:t>Turkey: </a:t>
            </a:r>
            <a:r>
              <a:rPr lang="nl-NL" dirty="0" err="1"/>
              <a:t>mostly</a:t>
            </a:r>
            <a:r>
              <a:rPr lang="nl-NL" dirty="0"/>
              <a:t> </a:t>
            </a:r>
            <a:r>
              <a:rPr lang="nl-NL" dirty="0" err="1"/>
              <a:t>during</a:t>
            </a:r>
            <a:r>
              <a:rPr lang="nl-NL" dirty="0"/>
              <a:t> </a:t>
            </a:r>
            <a:r>
              <a:rPr lang="nl-NL" dirty="0" err="1"/>
              <a:t>particular</a:t>
            </a:r>
            <a:r>
              <a:rPr lang="nl-NL" dirty="0"/>
              <a:t> events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discussions</a:t>
            </a:r>
            <a:r>
              <a:rPr lang="nl-NL" dirty="0"/>
              <a:t> (e.g. </a:t>
            </a:r>
            <a:r>
              <a:rPr lang="nl-NL" dirty="0" err="1"/>
              <a:t>citizenship</a:t>
            </a:r>
            <a:r>
              <a:rPr lang="nl-NL" dirty="0"/>
              <a:t> </a:t>
            </a:r>
            <a:r>
              <a:rPr lang="nl-NL" dirty="0" err="1"/>
              <a:t>discussion</a:t>
            </a:r>
            <a:r>
              <a:rPr lang="nl-NL" dirty="0"/>
              <a:t>); </a:t>
            </a:r>
            <a:r>
              <a:rPr lang="nl-NL" dirty="0" err="1"/>
              <a:t>Aylan</a:t>
            </a:r>
            <a:r>
              <a:rPr lang="nl-NL" dirty="0"/>
              <a:t> as a </a:t>
            </a:r>
            <a:r>
              <a:rPr lang="nl-NL" dirty="0" err="1"/>
              <a:t>threat</a:t>
            </a:r>
            <a:r>
              <a:rPr lang="nl-NL" dirty="0"/>
              <a:t> </a:t>
            </a:r>
            <a:r>
              <a:rPr lang="nl-NL" dirty="0" err="1"/>
              <a:t>because</a:t>
            </a:r>
            <a:r>
              <a:rPr lang="nl-NL" dirty="0"/>
              <a:t> of </a:t>
            </a:r>
            <a:r>
              <a:rPr lang="nl-NL" dirty="0" err="1"/>
              <a:t>Kurdish</a:t>
            </a:r>
            <a:r>
              <a:rPr lang="nl-NL" dirty="0"/>
              <a:t> </a:t>
            </a:r>
            <a:r>
              <a:rPr lang="nl-NL" dirty="0" err="1"/>
              <a:t>ethnicity</a:t>
            </a:r>
            <a:endParaRPr lang="nl-NL" dirty="0"/>
          </a:p>
          <a:p>
            <a:pPr lvl="1"/>
            <a:r>
              <a:rPr lang="nl-NL" dirty="0"/>
              <a:t>Belgium: most present </a:t>
            </a:r>
            <a:r>
              <a:rPr lang="nl-NL" dirty="0" err="1"/>
              <a:t>during</a:t>
            </a:r>
            <a:r>
              <a:rPr lang="nl-NL" dirty="0"/>
              <a:t> </a:t>
            </a:r>
            <a:r>
              <a:rPr lang="nl-NL" dirty="0" err="1"/>
              <a:t>particular</a:t>
            </a:r>
            <a:r>
              <a:rPr lang="nl-NL" dirty="0"/>
              <a:t> events (e.g. attacks in Brussels); </a:t>
            </a:r>
            <a:r>
              <a:rPr lang="nl-NL" dirty="0" err="1"/>
              <a:t>connected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pre-</a:t>
            </a:r>
            <a:r>
              <a:rPr lang="nl-NL" dirty="0" err="1"/>
              <a:t>existing</a:t>
            </a:r>
            <a:r>
              <a:rPr lang="nl-NL" dirty="0"/>
              <a:t> </a:t>
            </a:r>
            <a:r>
              <a:rPr lang="nl-NL" dirty="0" err="1"/>
              <a:t>tropes</a:t>
            </a:r>
            <a:r>
              <a:rPr lang="nl-NL" dirty="0"/>
              <a:t> of migrant as </a:t>
            </a:r>
            <a:r>
              <a:rPr lang="nl-NL" dirty="0" err="1"/>
              <a:t>exploiter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cultural</a:t>
            </a:r>
            <a:r>
              <a:rPr lang="nl-NL" dirty="0"/>
              <a:t> </a:t>
            </a:r>
            <a:r>
              <a:rPr lang="nl-NL" dirty="0" err="1"/>
              <a:t>Other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7677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Citizens</a:t>
            </a:r>
            <a:r>
              <a:rPr lang="nl-NL" dirty="0"/>
              <a:t>: </a:t>
            </a:r>
            <a:r>
              <a:rPr lang="nl-NL" dirty="0" err="1"/>
              <a:t>framing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refugee</a:t>
            </a:r>
            <a:r>
              <a:rPr lang="nl-NL" dirty="0"/>
              <a:t> ‘crisis’	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The </a:t>
            </a:r>
            <a:r>
              <a:rPr lang="nl-NL" b="1" dirty="0" err="1"/>
              <a:t>reasons</a:t>
            </a:r>
            <a:r>
              <a:rPr lang="nl-NL" b="1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refugee</a:t>
            </a:r>
            <a:r>
              <a:rPr lang="nl-NL" dirty="0"/>
              <a:t> ‘crisis’</a:t>
            </a:r>
          </a:p>
          <a:p>
            <a:pPr lvl="1"/>
            <a:r>
              <a:rPr lang="nl-NL" dirty="0"/>
              <a:t>Users </a:t>
            </a:r>
            <a:r>
              <a:rPr lang="nl-NL" dirty="0" err="1"/>
              <a:t>who</a:t>
            </a:r>
            <a:r>
              <a:rPr lang="nl-NL" dirty="0"/>
              <a:t> are </a:t>
            </a:r>
            <a:r>
              <a:rPr lang="nl-NL" dirty="0" err="1"/>
              <a:t>against</a:t>
            </a:r>
            <a:r>
              <a:rPr lang="nl-NL" dirty="0"/>
              <a:t> </a:t>
            </a:r>
            <a:r>
              <a:rPr lang="nl-NL" dirty="0" err="1"/>
              <a:t>migration</a:t>
            </a:r>
            <a:r>
              <a:rPr lang="nl-NL" dirty="0"/>
              <a:t>: </a:t>
            </a:r>
            <a:r>
              <a:rPr lang="nl-NL" dirty="0" err="1"/>
              <a:t>economic</a:t>
            </a:r>
            <a:r>
              <a:rPr lang="nl-NL" dirty="0"/>
              <a:t> pull factors, </a:t>
            </a:r>
            <a:r>
              <a:rPr lang="nl-NL" dirty="0" err="1"/>
              <a:t>particular</a:t>
            </a:r>
            <a:r>
              <a:rPr lang="nl-NL" dirty="0"/>
              <a:t> </a:t>
            </a:r>
            <a:r>
              <a:rPr lang="nl-NL" dirty="0" err="1"/>
              <a:t>politicians</a:t>
            </a:r>
            <a:endParaRPr lang="nl-NL" dirty="0"/>
          </a:p>
          <a:p>
            <a:pPr lvl="1"/>
            <a:r>
              <a:rPr lang="nl-NL" dirty="0"/>
              <a:t>Users </a:t>
            </a:r>
            <a:r>
              <a:rPr lang="nl-NL" dirty="0" err="1"/>
              <a:t>who</a:t>
            </a:r>
            <a:r>
              <a:rPr lang="nl-NL" dirty="0"/>
              <a:t> are </a:t>
            </a:r>
            <a:r>
              <a:rPr lang="nl-NL" dirty="0" err="1"/>
              <a:t>positive</a:t>
            </a:r>
            <a:r>
              <a:rPr lang="nl-NL" dirty="0"/>
              <a:t> </a:t>
            </a:r>
            <a:r>
              <a:rPr lang="nl-NL" dirty="0" err="1"/>
              <a:t>about</a:t>
            </a:r>
            <a:r>
              <a:rPr lang="nl-NL" dirty="0"/>
              <a:t> </a:t>
            </a:r>
            <a:r>
              <a:rPr lang="nl-NL" dirty="0" err="1"/>
              <a:t>migration</a:t>
            </a:r>
            <a:r>
              <a:rPr lang="nl-NL" dirty="0"/>
              <a:t>: vague </a:t>
            </a:r>
            <a:r>
              <a:rPr lang="nl-NL" dirty="0" err="1"/>
              <a:t>reasons</a:t>
            </a:r>
            <a:r>
              <a:rPr lang="nl-NL" dirty="0"/>
              <a:t> (e.g. ‘</a:t>
            </a:r>
            <a:r>
              <a:rPr lang="nl-NL" dirty="0" err="1"/>
              <a:t>humanity</a:t>
            </a:r>
            <a:r>
              <a:rPr lang="nl-NL" dirty="0"/>
              <a:t>’)</a:t>
            </a:r>
          </a:p>
          <a:p>
            <a:pPr lvl="1"/>
            <a:endParaRPr lang="nl-NL" dirty="0"/>
          </a:p>
          <a:p>
            <a:pPr lvl="1"/>
            <a:endParaRPr lang="nl-NL" dirty="0"/>
          </a:p>
          <a:p>
            <a:r>
              <a:rPr lang="nl-NL" dirty="0"/>
              <a:t>The </a:t>
            </a:r>
            <a:r>
              <a:rPr lang="nl-NL" b="1" dirty="0" err="1"/>
              <a:t>solutions</a:t>
            </a:r>
            <a:r>
              <a:rPr lang="nl-NL" b="1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it</a:t>
            </a:r>
            <a:endParaRPr lang="nl-NL" dirty="0"/>
          </a:p>
          <a:p>
            <a:pPr lvl="1"/>
            <a:r>
              <a:rPr lang="nl-NL" dirty="0" err="1"/>
              <a:t>Those</a:t>
            </a:r>
            <a:r>
              <a:rPr lang="nl-NL" dirty="0"/>
              <a:t> </a:t>
            </a:r>
            <a:r>
              <a:rPr lang="nl-NL" dirty="0" err="1"/>
              <a:t>employing</a:t>
            </a:r>
            <a:r>
              <a:rPr lang="nl-NL" dirty="0"/>
              <a:t> a </a:t>
            </a:r>
            <a:r>
              <a:rPr lang="nl-NL" dirty="0" err="1"/>
              <a:t>victim</a:t>
            </a:r>
            <a:r>
              <a:rPr lang="nl-NL" dirty="0"/>
              <a:t> </a:t>
            </a:r>
            <a:r>
              <a:rPr lang="nl-NL" dirty="0" err="1"/>
              <a:t>representation</a:t>
            </a:r>
            <a:r>
              <a:rPr lang="nl-NL" dirty="0"/>
              <a:t>: call </a:t>
            </a:r>
            <a:r>
              <a:rPr lang="nl-NL" dirty="0" err="1"/>
              <a:t>for</a:t>
            </a:r>
            <a:r>
              <a:rPr lang="nl-NL" dirty="0"/>
              <a:t> action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solidarity</a:t>
            </a:r>
            <a:endParaRPr lang="nl-NL" dirty="0"/>
          </a:p>
          <a:p>
            <a:pPr lvl="1"/>
            <a:r>
              <a:rPr lang="nl-NL" dirty="0" err="1"/>
              <a:t>Those</a:t>
            </a:r>
            <a:r>
              <a:rPr lang="nl-NL" dirty="0"/>
              <a:t> </a:t>
            </a:r>
            <a:r>
              <a:rPr lang="nl-NL" dirty="0" err="1"/>
              <a:t>employing</a:t>
            </a:r>
            <a:r>
              <a:rPr lang="nl-NL" dirty="0"/>
              <a:t> a </a:t>
            </a:r>
            <a:r>
              <a:rPr lang="nl-NL" dirty="0" err="1"/>
              <a:t>threat</a:t>
            </a:r>
            <a:r>
              <a:rPr lang="nl-NL" dirty="0"/>
              <a:t> </a:t>
            </a:r>
            <a:r>
              <a:rPr lang="nl-NL" dirty="0" err="1"/>
              <a:t>representation</a:t>
            </a:r>
            <a:r>
              <a:rPr lang="nl-NL" dirty="0"/>
              <a:t>: </a:t>
            </a:r>
            <a:r>
              <a:rPr lang="nl-NL" dirty="0" err="1"/>
              <a:t>closing</a:t>
            </a:r>
            <a:r>
              <a:rPr lang="nl-NL" dirty="0"/>
              <a:t> borders, </a:t>
            </a:r>
            <a:r>
              <a:rPr lang="nl-NL" dirty="0" err="1"/>
              <a:t>restricting</a:t>
            </a:r>
            <a:r>
              <a:rPr lang="nl-NL" dirty="0"/>
              <a:t> </a:t>
            </a:r>
            <a:r>
              <a:rPr lang="nl-NL" dirty="0" err="1"/>
              <a:t>migration</a:t>
            </a:r>
            <a:r>
              <a:rPr lang="nl-NL" dirty="0"/>
              <a:t>, </a:t>
            </a:r>
            <a:r>
              <a:rPr lang="nl-NL" dirty="0" err="1"/>
              <a:t>cutting</a:t>
            </a:r>
            <a:r>
              <a:rPr lang="nl-NL" dirty="0"/>
              <a:t> benefits (</a:t>
            </a:r>
            <a:r>
              <a:rPr lang="nl-NL" dirty="0" err="1"/>
              <a:t>mostly</a:t>
            </a:r>
            <a:r>
              <a:rPr lang="nl-NL" dirty="0"/>
              <a:t> in </a:t>
            </a:r>
            <a:r>
              <a:rPr lang="nl-NL" dirty="0" err="1"/>
              <a:t>Belgian</a:t>
            </a:r>
            <a:r>
              <a:rPr lang="nl-NL" dirty="0"/>
              <a:t> case)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4722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Discussion</a:t>
            </a:r>
            <a:r>
              <a:rPr lang="nl-NL" dirty="0"/>
              <a:t> (</a:t>
            </a:r>
            <a:r>
              <a:rPr lang="nl-NL" dirty="0" err="1"/>
              <a:t>all</a:t>
            </a:r>
            <a:r>
              <a:rPr lang="nl-NL" dirty="0"/>
              <a:t> actors)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36432"/>
          </a:xfrm>
        </p:spPr>
        <p:txBody>
          <a:bodyPr>
            <a:normAutofit/>
          </a:bodyPr>
          <a:lstStyle/>
          <a:p>
            <a:r>
              <a:rPr lang="nl-NL" b="1" dirty="0"/>
              <a:t>Change over time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b="1" dirty="0"/>
              <a:t>’</a:t>
            </a:r>
            <a:r>
              <a:rPr lang="nl-NL" b="1" dirty="0" err="1"/>
              <a:t>Aylan</a:t>
            </a:r>
            <a:r>
              <a:rPr lang="nl-NL" b="1" dirty="0"/>
              <a:t> moment’</a:t>
            </a:r>
          </a:p>
          <a:p>
            <a:pPr lvl="1"/>
            <a:r>
              <a:rPr lang="nl-NL" dirty="0" err="1"/>
              <a:t>Consistency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coherence</a:t>
            </a:r>
            <a:r>
              <a:rPr lang="nl-NL" dirty="0"/>
              <a:t> at user-level</a:t>
            </a:r>
          </a:p>
          <a:p>
            <a:pPr lvl="1"/>
            <a:r>
              <a:rPr lang="nl-NL" dirty="0" err="1"/>
              <a:t>Aylan</a:t>
            </a:r>
            <a:r>
              <a:rPr lang="nl-NL" dirty="0"/>
              <a:t> image </a:t>
            </a:r>
            <a:r>
              <a:rPr lang="nl-NL" dirty="0" err="1"/>
              <a:t>incorporated</a:t>
            </a:r>
            <a:r>
              <a:rPr lang="nl-NL" dirty="0"/>
              <a:t> </a:t>
            </a:r>
            <a:r>
              <a:rPr lang="nl-NL" dirty="0" err="1"/>
              <a:t>into</a:t>
            </a:r>
            <a:r>
              <a:rPr lang="nl-NL" dirty="0"/>
              <a:t> pre-</a:t>
            </a:r>
            <a:r>
              <a:rPr lang="nl-NL" dirty="0" err="1"/>
              <a:t>existing</a:t>
            </a:r>
            <a:r>
              <a:rPr lang="nl-NL" dirty="0"/>
              <a:t> discourses</a:t>
            </a:r>
          </a:p>
          <a:p>
            <a:pPr lvl="1"/>
            <a:r>
              <a:rPr lang="nl-NL" dirty="0" err="1"/>
              <a:t>Exception</a:t>
            </a:r>
            <a:r>
              <a:rPr lang="nl-NL" dirty="0"/>
              <a:t>: 1-time tweeters </a:t>
            </a:r>
            <a:r>
              <a:rPr lang="nl-NL" dirty="0" err="1"/>
              <a:t>with</a:t>
            </a:r>
            <a:r>
              <a:rPr lang="nl-NL" dirty="0"/>
              <a:t> strong </a:t>
            </a:r>
            <a:r>
              <a:rPr lang="nl-NL" dirty="0" err="1"/>
              <a:t>affective</a:t>
            </a:r>
            <a:r>
              <a:rPr lang="nl-NL" dirty="0"/>
              <a:t> responses</a:t>
            </a:r>
          </a:p>
          <a:p>
            <a:endParaRPr lang="nl-NL" dirty="0"/>
          </a:p>
          <a:p>
            <a:r>
              <a:rPr lang="nl-NL" b="1" dirty="0" err="1"/>
              <a:t>Comparing</a:t>
            </a:r>
            <a:r>
              <a:rPr lang="nl-NL" dirty="0"/>
              <a:t> Turkey </a:t>
            </a:r>
            <a:r>
              <a:rPr lang="nl-NL" dirty="0" err="1"/>
              <a:t>and</a:t>
            </a:r>
            <a:r>
              <a:rPr lang="nl-NL" dirty="0"/>
              <a:t> Belgium</a:t>
            </a:r>
          </a:p>
          <a:p>
            <a:pPr lvl="1"/>
            <a:r>
              <a:rPr lang="nl-NL" dirty="0"/>
              <a:t>More intra-actor </a:t>
            </a:r>
            <a:r>
              <a:rPr lang="nl-NL" dirty="0" err="1"/>
              <a:t>discussions</a:t>
            </a:r>
            <a:r>
              <a:rPr lang="nl-NL" dirty="0"/>
              <a:t> in Belgium</a:t>
            </a:r>
          </a:p>
          <a:p>
            <a:pPr lvl="1"/>
            <a:r>
              <a:rPr lang="nl-NL" dirty="0"/>
              <a:t>Different </a:t>
            </a:r>
            <a:r>
              <a:rPr lang="nl-NL" dirty="0" err="1"/>
              <a:t>roles</a:t>
            </a:r>
            <a:r>
              <a:rPr lang="nl-NL" dirty="0"/>
              <a:t> of Islam</a:t>
            </a:r>
          </a:p>
          <a:p>
            <a:pPr lvl="1"/>
            <a:r>
              <a:rPr lang="nl-NL" dirty="0"/>
              <a:t>More </a:t>
            </a:r>
            <a:r>
              <a:rPr lang="nl-NL" dirty="0" err="1"/>
              <a:t>political</a:t>
            </a:r>
            <a:r>
              <a:rPr lang="nl-NL" dirty="0"/>
              <a:t> </a:t>
            </a:r>
            <a:r>
              <a:rPr lang="nl-NL" dirty="0" err="1"/>
              <a:t>polarization</a:t>
            </a:r>
            <a:r>
              <a:rPr lang="nl-NL" dirty="0"/>
              <a:t> in Turkey: AKP, G</a:t>
            </a:r>
            <a:r>
              <a:rPr lang="fr-FR" dirty="0" err="1"/>
              <a:t>ülen</a:t>
            </a:r>
            <a:r>
              <a:rPr lang="fr-FR" dirty="0"/>
              <a:t>, </a:t>
            </a:r>
            <a:r>
              <a:rPr lang="fr-FR" dirty="0" err="1"/>
              <a:t>Kurdish</a:t>
            </a:r>
            <a:r>
              <a:rPr lang="fr-FR" dirty="0"/>
              <a:t> issue</a:t>
            </a:r>
          </a:p>
          <a:p>
            <a:pPr lvl="1"/>
            <a:r>
              <a:rPr lang="fr-FR" dirty="0" err="1"/>
              <a:t>Both</a:t>
            </a:r>
            <a:r>
              <a:rPr lang="fr-FR" dirty="0"/>
              <a:t> </a:t>
            </a:r>
            <a:r>
              <a:rPr lang="fr-FR" dirty="0" err="1"/>
              <a:t>see</a:t>
            </a:r>
            <a:r>
              <a:rPr lang="fr-FR" dirty="0"/>
              <a:t> the Gulf countries as the </a:t>
            </a:r>
            <a:r>
              <a:rPr lang="fr-FR" dirty="0" err="1"/>
              <a:t>bad</a:t>
            </a:r>
            <a:r>
              <a:rPr lang="fr-FR" dirty="0"/>
              <a:t> ‘</a:t>
            </a:r>
            <a:r>
              <a:rPr lang="fr-FR" dirty="0" err="1"/>
              <a:t>Others</a:t>
            </a:r>
            <a:r>
              <a:rPr lang="fr-FR" dirty="0"/>
              <a:t>’ </a:t>
            </a:r>
            <a:r>
              <a:rPr lang="fr-FR" dirty="0" err="1"/>
              <a:t>who</a:t>
            </a:r>
            <a:r>
              <a:rPr lang="fr-FR" dirty="0"/>
              <a:t> do not </a:t>
            </a:r>
            <a:r>
              <a:rPr lang="fr-FR" dirty="0" err="1"/>
              <a:t>take</a:t>
            </a:r>
            <a:r>
              <a:rPr lang="fr-FR" dirty="0"/>
              <a:t> </a:t>
            </a:r>
            <a:r>
              <a:rPr lang="fr-FR" dirty="0" err="1"/>
              <a:t>any</a:t>
            </a:r>
            <a:r>
              <a:rPr lang="fr-FR" dirty="0"/>
              <a:t> </a:t>
            </a:r>
            <a:r>
              <a:rPr lang="fr-FR" dirty="0" err="1"/>
              <a:t>refugees</a:t>
            </a:r>
            <a:endParaRPr lang="fr-FR" dirty="0"/>
          </a:p>
          <a:p>
            <a:pPr lvl="1"/>
            <a:r>
              <a:rPr lang="fr-FR" dirty="0" err="1"/>
              <a:t>Islamic</a:t>
            </a:r>
            <a:r>
              <a:rPr lang="fr-FR" dirty="0"/>
              <a:t> State </a:t>
            </a:r>
            <a:r>
              <a:rPr lang="fr-FR" dirty="0" err="1"/>
              <a:t>rather</a:t>
            </a:r>
            <a:r>
              <a:rPr lang="fr-FR" dirty="0"/>
              <a:t> absent</a:t>
            </a:r>
          </a:p>
        </p:txBody>
      </p:sp>
    </p:spTree>
    <p:extLst>
      <p:ext uri="{BB962C8B-B14F-4D97-AF65-F5344CB8AC3E}">
        <p14:creationId xmlns:p14="http://schemas.microsoft.com/office/powerpoint/2010/main" val="414177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Discussion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54789"/>
          </a:xfrm>
        </p:spPr>
        <p:txBody>
          <a:bodyPr>
            <a:normAutofit/>
          </a:bodyPr>
          <a:lstStyle/>
          <a:p>
            <a:r>
              <a:rPr lang="nl-NL" dirty="0"/>
              <a:t>Users </a:t>
            </a:r>
            <a:r>
              <a:rPr lang="nl-NL" dirty="0" err="1"/>
              <a:t>who</a:t>
            </a:r>
            <a:r>
              <a:rPr lang="nl-NL" dirty="0"/>
              <a:t> </a:t>
            </a:r>
            <a:r>
              <a:rPr lang="nl-NL" dirty="0" err="1"/>
              <a:t>oppose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immigration</a:t>
            </a:r>
            <a:r>
              <a:rPr lang="nl-NL" dirty="0"/>
              <a:t> </a:t>
            </a:r>
            <a:r>
              <a:rPr lang="nl-NL" dirty="0" err="1"/>
              <a:t>employ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clearest</a:t>
            </a:r>
            <a:r>
              <a:rPr lang="nl-NL" dirty="0"/>
              <a:t> </a:t>
            </a:r>
            <a:r>
              <a:rPr lang="nl-NL" dirty="0" err="1"/>
              <a:t>vocabulary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framework</a:t>
            </a:r>
            <a:endParaRPr lang="nl-NL" dirty="0"/>
          </a:p>
          <a:p>
            <a:endParaRPr lang="nl-NL" dirty="0"/>
          </a:p>
          <a:p>
            <a:r>
              <a:rPr lang="nl-NL" dirty="0" err="1"/>
              <a:t>Significance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comparison</a:t>
            </a:r>
            <a:endParaRPr lang="nl-NL" dirty="0"/>
          </a:p>
          <a:p>
            <a:pPr lvl="1"/>
            <a:r>
              <a:rPr lang="nl-NL" dirty="0"/>
              <a:t>‘Global’ icon </a:t>
            </a:r>
            <a:r>
              <a:rPr lang="nl-NL" dirty="0" err="1"/>
              <a:t>and</a:t>
            </a:r>
            <a:r>
              <a:rPr lang="nl-NL" dirty="0"/>
              <a:t> awareness </a:t>
            </a:r>
            <a:r>
              <a:rPr lang="nl-NL" dirty="0">
                <a:sym typeface="Wingdings"/>
              </a:rPr>
              <a:t> </a:t>
            </a:r>
            <a:r>
              <a:rPr lang="nl-NL" dirty="0" err="1">
                <a:sym typeface="Wingdings"/>
              </a:rPr>
              <a:t>Local</a:t>
            </a:r>
            <a:r>
              <a:rPr lang="nl-NL" dirty="0">
                <a:sym typeface="Wingdings"/>
              </a:rPr>
              <a:t> </a:t>
            </a:r>
            <a:r>
              <a:rPr lang="nl-NL" dirty="0" err="1">
                <a:sym typeface="Wingdings"/>
              </a:rPr>
              <a:t>and</a:t>
            </a:r>
            <a:r>
              <a:rPr lang="nl-NL" dirty="0">
                <a:sym typeface="Wingdings"/>
              </a:rPr>
              <a:t> </a:t>
            </a:r>
            <a:r>
              <a:rPr lang="nl-NL" dirty="0" err="1">
                <a:sym typeface="Wingdings"/>
              </a:rPr>
              <a:t>national</a:t>
            </a:r>
            <a:r>
              <a:rPr lang="nl-NL" dirty="0">
                <a:sym typeface="Wingdings"/>
              </a:rPr>
              <a:t> </a:t>
            </a:r>
            <a:r>
              <a:rPr lang="nl-NL" dirty="0" err="1">
                <a:sym typeface="Wingdings"/>
              </a:rPr>
              <a:t>contexts</a:t>
            </a:r>
            <a:r>
              <a:rPr lang="nl-NL" dirty="0">
                <a:sym typeface="Wingdings"/>
              </a:rPr>
              <a:t> </a:t>
            </a:r>
            <a:r>
              <a:rPr lang="nl-NL" dirty="0" err="1">
                <a:sym typeface="Wingdings"/>
              </a:rPr>
              <a:t>and</a:t>
            </a:r>
            <a:r>
              <a:rPr lang="nl-NL" dirty="0">
                <a:sym typeface="Wingdings"/>
              </a:rPr>
              <a:t> </a:t>
            </a:r>
            <a:r>
              <a:rPr lang="nl-NL" dirty="0" err="1">
                <a:sym typeface="Wingdings"/>
              </a:rPr>
              <a:t>discussions</a:t>
            </a:r>
            <a:endParaRPr lang="nl-NL" dirty="0">
              <a:sym typeface="Wingdings"/>
            </a:endParaRPr>
          </a:p>
          <a:p>
            <a:endParaRPr lang="nl-NL" dirty="0"/>
          </a:p>
          <a:p>
            <a:r>
              <a:rPr lang="nl-NL" dirty="0"/>
              <a:t>The </a:t>
            </a:r>
            <a:r>
              <a:rPr lang="nl-NL" dirty="0" err="1"/>
              <a:t>limited</a:t>
            </a:r>
            <a:r>
              <a:rPr lang="nl-NL" dirty="0"/>
              <a:t> power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iconic</a:t>
            </a:r>
            <a:r>
              <a:rPr lang="nl-NL" dirty="0"/>
              <a:t> image (on </a:t>
            </a:r>
            <a:r>
              <a:rPr lang="nl-NL" dirty="0" err="1"/>
              <a:t>social</a:t>
            </a:r>
            <a:r>
              <a:rPr lang="nl-NL" dirty="0"/>
              <a:t> media)</a:t>
            </a:r>
          </a:p>
          <a:p>
            <a:pPr lvl="1"/>
            <a:r>
              <a:rPr lang="nl-NL" dirty="0" err="1"/>
              <a:t>Continuity</a:t>
            </a:r>
            <a:r>
              <a:rPr lang="nl-NL" dirty="0"/>
              <a:t> of discourses </a:t>
            </a:r>
            <a:r>
              <a:rPr lang="nl-NL" dirty="0" err="1"/>
              <a:t>rather</a:t>
            </a:r>
            <a:r>
              <a:rPr lang="nl-NL" dirty="0"/>
              <a:t> </a:t>
            </a:r>
            <a:r>
              <a:rPr lang="nl-NL" dirty="0" err="1"/>
              <a:t>than</a:t>
            </a:r>
            <a:r>
              <a:rPr lang="nl-NL" dirty="0"/>
              <a:t> </a:t>
            </a:r>
            <a:r>
              <a:rPr lang="nl-NL" dirty="0" err="1"/>
              <a:t>disruptions</a:t>
            </a:r>
            <a:endParaRPr lang="nl-NL" dirty="0"/>
          </a:p>
          <a:p>
            <a:pPr lvl="1"/>
            <a:r>
              <a:rPr lang="nl-NL" dirty="0" err="1"/>
              <a:t>Similarities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convergence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’traditional’ media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6631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88A28F-DD40-584B-BC74-4D3251450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9A4641E2-F1CB-3442-82E3-08349A0433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04" y="140261"/>
            <a:ext cx="5263252" cy="4351338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C7E2509-CF6F-3D47-9FCD-8BFE1159D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558" y="3998259"/>
            <a:ext cx="2841812" cy="285974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C60AA4F-9502-A140-AF97-FFC842CC1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2756" y="140261"/>
            <a:ext cx="3505200" cy="23241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47BB1DA-0970-A544-B18F-F91FDA6B9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5456" y="2456097"/>
            <a:ext cx="3492500" cy="23241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E409947-49EB-9F49-AFE7-135710367D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0869" y="3836894"/>
            <a:ext cx="4285257" cy="302110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9515533-EEA0-3D46-8D7A-C8548AFDBD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6374" y="1648969"/>
            <a:ext cx="3476122" cy="216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15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0FF49F8-46BC-DB49-BFB1-957686BF3B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2043953"/>
            <a:ext cx="7871012" cy="3891616"/>
          </a:xfr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A4529BF4-F6D1-E943-A3BF-F795360B6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44026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9BCC44-B6DA-A34D-A263-8B752D872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Representation and voice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6DE3DFF-C3D4-ED49-835D-492C0779C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34641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6BE116-CAC3-754E-B642-85B43A08B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401615F-C066-1249-B94F-82D45D5E1A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1771"/>
            <a:ext cx="12192000" cy="6836229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085F8B7-67AB-3349-BC45-49B3D55C2C15}"/>
              </a:ext>
            </a:extLst>
          </p:cNvPr>
          <p:cNvSpPr txBox="1"/>
          <p:nvPr/>
        </p:nvSpPr>
        <p:spPr>
          <a:xfrm>
            <a:off x="0" y="2549128"/>
            <a:ext cx="12192000" cy="3600986"/>
          </a:xfrm>
          <a:prstGeom prst="rect">
            <a:avLst/>
          </a:prstGeom>
          <a:solidFill>
            <a:srgbClr val="FFFFFF">
              <a:alpha val="93000"/>
            </a:srgbClr>
          </a:solidFill>
        </p:spPr>
        <p:txBody>
          <a:bodyPr wrap="square" rtlCol="0">
            <a:spAutoFit/>
          </a:bodyPr>
          <a:lstStyle/>
          <a:p>
            <a:r>
              <a:rPr lang="nl-BE" sz="3200" dirty="0"/>
              <a:t>(Visual) representations of forced migration</a:t>
            </a:r>
          </a:p>
          <a:p>
            <a:endParaRPr lang="nl-BE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3200" dirty="0"/>
              <a:t>Migrants do not have “voice”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3200" dirty="0"/>
              <a:t>Emphasis of “Otherness”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3200" dirty="0"/>
              <a:t>Social, economic or security threats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3200" dirty="0"/>
              <a:t>Victimization, “Regime of pity”</a:t>
            </a:r>
          </a:p>
          <a:p>
            <a:endParaRPr lang="nl-BE" dirty="0"/>
          </a:p>
          <a:p>
            <a:r>
              <a:rPr lang="nl-BE" dirty="0"/>
              <a:t>(Chouliaraki, 2006; Chouliaraki &amp; Stolic, 2017; Georgiou &amp; Zaborowski, 2017; Ongenaert &amp; Joye, in press; Wright, 2002)</a:t>
            </a:r>
          </a:p>
        </p:txBody>
      </p:sp>
    </p:spTree>
    <p:extLst>
      <p:ext uri="{BB962C8B-B14F-4D97-AF65-F5344CB8AC3E}">
        <p14:creationId xmlns:p14="http://schemas.microsoft.com/office/powerpoint/2010/main" val="330365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6BE116-CAC3-754E-B642-85B43A08B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401615F-C066-1249-B94F-82D45D5E1A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1771"/>
            <a:ext cx="12192000" cy="6836229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085F8B7-67AB-3349-BC45-49B3D55C2C15}"/>
              </a:ext>
            </a:extLst>
          </p:cNvPr>
          <p:cNvSpPr txBox="1"/>
          <p:nvPr/>
        </p:nvSpPr>
        <p:spPr>
          <a:xfrm>
            <a:off x="0" y="2549128"/>
            <a:ext cx="12192000" cy="2616101"/>
          </a:xfrm>
          <a:prstGeom prst="rect">
            <a:avLst/>
          </a:prstGeom>
          <a:solidFill>
            <a:srgbClr val="FFFFFF">
              <a:alpha val="93000"/>
            </a:srgb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3200" dirty="0"/>
              <a:t>Misrepresentations can be harmful to groups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3200" dirty="0"/>
              <a:t>Include the perspectives of those being represented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3200" dirty="0"/>
              <a:t>Co-analyzing media texts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BE" sz="3200" dirty="0"/>
          </a:p>
          <a:p>
            <a:endParaRPr lang="nl-BE" dirty="0"/>
          </a:p>
          <a:p>
            <a:r>
              <a:rPr lang="nl-BE" dirty="0"/>
              <a:t>(Horsti, forthcoming; Georgiou, 2018; Nikunen, forthcoming; Perez Portilla, 2018; Rajaram, 2002)</a:t>
            </a:r>
          </a:p>
        </p:txBody>
      </p:sp>
    </p:spTree>
    <p:extLst>
      <p:ext uri="{BB962C8B-B14F-4D97-AF65-F5344CB8AC3E}">
        <p14:creationId xmlns:p14="http://schemas.microsoft.com/office/powerpoint/2010/main" val="2722131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E989D3-A548-BD4D-B99C-07FC1600E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Refugees and visual culture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819D85-F4BF-3740-BCED-EAF21D950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Do iconic images make a difference?</a:t>
            </a:r>
          </a:p>
          <a:p>
            <a:pPr lvl="1"/>
            <a:r>
              <a:rPr lang="nl-BE" dirty="0"/>
              <a:t>Case: Alan Kurdi</a:t>
            </a:r>
          </a:p>
          <a:p>
            <a:r>
              <a:rPr lang="nl-BE" dirty="0"/>
              <a:t>Representation and voice</a:t>
            </a:r>
          </a:p>
          <a:p>
            <a:pPr lvl="1"/>
            <a:r>
              <a:rPr lang="nl-BE" dirty="0"/>
              <a:t>Case: reacting to images</a:t>
            </a:r>
          </a:p>
          <a:p>
            <a:r>
              <a:rPr lang="nl-BE" dirty="0"/>
              <a:t>Visual culture and daily life</a:t>
            </a:r>
          </a:p>
          <a:p>
            <a:pPr lvl="1"/>
            <a:r>
              <a:rPr lang="nl-BE" dirty="0"/>
              <a:t>Case: refugee camp</a:t>
            </a:r>
          </a:p>
          <a:p>
            <a:pPr lvl="1"/>
            <a:endParaRPr lang="nl-BE" dirty="0"/>
          </a:p>
          <a:p>
            <a:r>
              <a:rPr lang="nl-BE" dirty="0"/>
              <a:t>(Discussion: refugee camp and technologies)</a:t>
            </a:r>
          </a:p>
        </p:txBody>
      </p:sp>
    </p:spTree>
    <p:extLst>
      <p:ext uri="{BB962C8B-B14F-4D97-AF65-F5344CB8AC3E}">
        <p14:creationId xmlns:p14="http://schemas.microsoft.com/office/powerpoint/2010/main" val="1823011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E34752-EAD5-4D4B-AFCC-7E30C85BA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Methods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450BC0-20C5-F243-B9FA-79FC49F38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BE" dirty="0"/>
              <a:t>Interdisciplinary team</a:t>
            </a:r>
          </a:p>
          <a:p>
            <a:r>
              <a:rPr lang="nl-BE" dirty="0"/>
              <a:t>Interviews, focus groups and visual workshops with 44 asylum seekers and refugees from Syria (24), Afghanistan (11) and Iraq (9)</a:t>
            </a:r>
          </a:p>
          <a:p>
            <a:r>
              <a:rPr lang="nl-BE" dirty="0"/>
              <a:t>31 men, 13 women, between ages 17 and 60 ; many had post-secundary education</a:t>
            </a:r>
          </a:p>
          <a:p>
            <a:r>
              <a:rPr lang="nl-BE" dirty="0"/>
              <a:t>Inspired by photo voice and photo elicitation methods</a:t>
            </a:r>
          </a:p>
          <a:p>
            <a:endParaRPr lang="nl-BE" dirty="0"/>
          </a:p>
          <a:p>
            <a:r>
              <a:rPr lang="nl-BE" dirty="0"/>
              <a:t>Core of discussions about representation: a database of 29 photos (Reuters, AP, Magnum, ...) that represent key themes in coverage on refugees</a:t>
            </a:r>
          </a:p>
        </p:txBody>
      </p:sp>
    </p:spTree>
    <p:extLst>
      <p:ext uri="{BB962C8B-B14F-4D97-AF65-F5344CB8AC3E}">
        <p14:creationId xmlns:p14="http://schemas.microsoft.com/office/powerpoint/2010/main" val="3559051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0CF41E-2636-9D47-9369-364269682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1A9F77-C682-4040-AEFF-567E3F924F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0623C83-8B19-9E45-B47B-8587CCEC6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1" y="647859"/>
            <a:ext cx="7203675" cy="335343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100929B-7ADF-9A4A-A833-88E2A3C66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65411" y="2688574"/>
            <a:ext cx="3161698" cy="381508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E895725-0885-B24C-821A-4E774D01E0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404" y="365125"/>
            <a:ext cx="3058396" cy="234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256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0D5573-00B4-EA4A-9B78-ADE88159D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The triple violence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A30CC69-B445-FF48-9F2B-BE40A5CE1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Experiences of the country fled, the risk-taking journey, and the unstable new lives (Kobelinsky, 2012)</a:t>
            </a:r>
          </a:p>
          <a:p>
            <a:r>
              <a:rPr lang="nl-BE" dirty="0"/>
              <a:t>Ensuing trauma</a:t>
            </a:r>
          </a:p>
          <a:p>
            <a:endParaRPr lang="nl-BE" dirty="0"/>
          </a:p>
          <a:p>
            <a:pPr marL="0" indent="0">
              <a:buNone/>
            </a:pPr>
            <a:r>
              <a:rPr lang="nl-BE" i="1" dirty="0"/>
              <a:t>How to re-humanize oneself? How to regain a dignified life?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AB0B0514-6136-E840-83C7-6F937458E351}"/>
              </a:ext>
            </a:extLst>
          </p:cNvPr>
          <p:cNvSpPr/>
          <p:nvPr/>
        </p:nvSpPr>
        <p:spPr>
          <a:xfrm>
            <a:off x="0" y="3535680"/>
            <a:ext cx="12192000" cy="3322320"/>
          </a:xfrm>
          <a:prstGeom prst="rect">
            <a:avLst/>
          </a:prstGeom>
          <a:solidFill>
            <a:srgbClr val="4472C4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09882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92826-F555-0543-BCC3-FA01F0B87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The climate of suspicion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02192B4-238B-9D4C-BED2-CB384F8DAE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“Deserving” versus “undeserving” migrants (Lacroix, 2016)</a:t>
            </a:r>
          </a:p>
          <a:p>
            <a:r>
              <a:rPr lang="nl-BE" dirty="0"/>
              <a:t>“Crimmigration” (Stumpf, 2006)</a:t>
            </a:r>
          </a:p>
          <a:p>
            <a:r>
              <a:rPr lang="nl-BE" dirty="0"/>
              <a:t>The individual responsibility and “the right to have rights” (Mazzocchetti, 2017)</a:t>
            </a:r>
          </a:p>
          <a:p>
            <a:endParaRPr lang="nl-BE" dirty="0"/>
          </a:p>
          <a:p>
            <a:pPr marL="0" indent="0">
              <a:buNone/>
            </a:pPr>
            <a:r>
              <a:rPr lang="nl-BE" i="1" dirty="0"/>
              <a:t>How to prove one merits asylum?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9078C419-3B8B-0240-96F4-A85404B8BECE}"/>
              </a:ext>
            </a:extLst>
          </p:cNvPr>
          <p:cNvSpPr/>
          <p:nvPr/>
        </p:nvSpPr>
        <p:spPr>
          <a:xfrm>
            <a:off x="0" y="4145280"/>
            <a:ext cx="12192000" cy="2712720"/>
          </a:xfrm>
          <a:prstGeom prst="rect">
            <a:avLst/>
          </a:prstGeom>
          <a:solidFill>
            <a:srgbClr val="4472C4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849645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902BAE-C492-F14B-8713-3466B8329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A paradigmatic shift</a:t>
            </a:r>
            <a:br>
              <a:rPr lang="nl-BE" b="1" dirty="0"/>
            </a:br>
            <a:r>
              <a:rPr lang="nl-BE" b="1" i="1" dirty="0"/>
              <a:t>(counter-representations)</a:t>
            </a:r>
            <a:endParaRPr lang="nl-BE" b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3B6D8B6-D31B-314F-AEEA-FDDE8F071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  <a:p>
            <a:r>
              <a:rPr lang="nl-BE" dirty="0"/>
              <a:t>From pity to empathy</a:t>
            </a:r>
          </a:p>
          <a:p>
            <a:r>
              <a:rPr lang="nl-BE" dirty="0"/>
              <a:t>Showing suffering in all its shapes – including deception in Belgium</a:t>
            </a:r>
          </a:p>
          <a:p>
            <a:r>
              <a:rPr lang="nl-BE" dirty="0"/>
              <a:t>Criticizing victimhood as a pan-identity</a:t>
            </a:r>
          </a:p>
        </p:txBody>
      </p:sp>
    </p:spTree>
    <p:extLst>
      <p:ext uri="{BB962C8B-B14F-4D97-AF65-F5344CB8AC3E}">
        <p14:creationId xmlns:p14="http://schemas.microsoft.com/office/powerpoint/2010/main" val="18532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D89707-8702-A746-B54F-E0EE2E507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Visual culture and dialy life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4E5A02-C9C0-0D44-A61F-ACF5D7CDF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79888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6BE116-CAC3-754E-B642-85B43A08B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401615F-C066-1249-B94F-82D45D5E1A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1771"/>
            <a:ext cx="12192000" cy="6836229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085F8B7-67AB-3349-BC45-49B3D55C2C15}"/>
              </a:ext>
            </a:extLst>
          </p:cNvPr>
          <p:cNvSpPr txBox="1"/>
          <p:nvPr/>
        </p:nvSpPr>
        <p:spPr>
          <a:xfrm>
            <a:off x="2301766" y="4099035"/>
            <a:ext cx="9222828" cy="1569660"/>
          </a:xfrm>
          <a:prstGeom prst="rect">
            <a:avLst/>
          </a:prstGeom>
          <a:solidFill>
            <a:srgbClr val="FFFFFF">
              <a:alpha val="93000"/>
            </a:srgbClr>
          </a:solidFill>
        </p:spPr>
        <p:txBody>
          <a:bodyPr wrap="square" rtlCol="0">
            <a:spAutoFit/>
          </a:bodyPr>
          <a:lstStyle/>
          <a:p>
            <a:r>
              <a:rPr lang="nl-BE" sz="3200" dirty="0"/>
              <a:t>What are refugees doing when they are not suffering? </a:t>
            </a:r>
          </a:p>
          <a:p>
            <a:endParaRPr lang="nl-BE" sz="3200" dirty="0"/>
          </a:p>
          <a:p>
            <a:r>
              <a:rPr lang="nl-BE" sz="3200" dirty="0"/>
              <a:t>How do refugees react to these portrayals?</a:t>
            </a:r>
          </a:p>
        </p:txBody>
      </p:sp>
    </p:spTree>
    <p:extLst>
      <p:ext uri="{BB962C8B-B14F-4D97-AF65-F5344CB8AC3E}">
        <p14:creationId xmlns:p14="http://schemas.microsoft.com/office/powerpoint/2010/main" val="68010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903243-9D44-EA4F-8CC9-587339F8A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</p:spPr>
        <p:txBody>
          <a:bodyPr>
            <a:normAutofit/>
          </a:bodyPr>
          <a:lstStyle/>
          <a:p>
            <a:r>
              <a:rPr lang="nl-BE" sz="4000" b="1" dirty="0"/>
              <a:t>media and home-making in a refugee camp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4DF10C3-2137-9F4E-A9D6-2109894C6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268F5C38-C3D4-D34A-B764-15AE0EA61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17" y="1825625"/>
            <a:ext cx="10382229" cy="502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640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47" y="303335"/>
            <a:ext cx="7874620" cy="4429474"/>
          </a:xfrm>
        </p:spPr>
      </p:pic>
      <p:sp>
        <p:nvSpPr>
          <p:cNvPr id="5" name="Tekstvak 4"/>
          <p:cNvSpPr txBox="1"/>
          <p:nvPr/>
        </p:nvSpPr>
        <p:spPr>
          <a:xfrm>
            <a:off x="8412104" y="4363477"/>
            <a:ext cx="3165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Kilis</a:t>
            </a:r>
            <a:r>
              <a:rPr lang="nl-NL" dirty="0"/>
              <a:t>, </a:t>
            </a:r>
            <a:r>
              <a:rPr lang="de-DE" dirty="0"/>
              <a:t>© </a:t>
            </a:r>
            <a:r>
              <a:rPr lang="nl-NL" dirty="0"/>
              <a:t>Tobias </a:t>
            </a:r>
            <a:r>
              <a:rPr lang="nl-NL" dirty="0" err="1"/>
              <a:t>Hutzler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586665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1. Entertainment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popular</a:t>
            </a:r>
            <a:r>
              <a:rPr lang="nl-NL" dirty="0"/>
              <a:t> culture </a:t>
            </a:r>
            <a:r>
              <a:rPr lang="nl-NL" dirty="0" err="1"/>
              <a:t>play</a:t>
            </a:r>
            <a:r>
              <a:rPr lang="nl-NL" dirty="0"/>
              <a:t> a </a:t>
            </a:r>
            <a:r>
              <a:rPr lang="nl-NL" dirty="0" err="1"/>
              <a:t>central</a:t>
            </a:r>
            <a:r>
              <a:rPr lang="nl-NL" dirty="0"/>
              <a:t> </a:t>
            </a:r>
            <a:r>
              <a:rPr lang="nl-NL" dirty="0" err="1"/>
              <a:t>role</a:t>
            </a:r>
            <a:r>
              <a:rPr lang="nl-NL" dirty="0"/>
              <a:t> in </a:t>
            </a:r>
            <a:r>
              <a:rPr lang="nl-NL" dirty="0" err="1"/>
              <a:t>maintaining</a:t>
            </a:r>
            <a:r>
              <a:rPr lang="nl-NL" dirty="0"/>
              <a:t> “</a:t>
            </a:r>
            <a:r>
              <a:rPr lang="nl-NL" dirty="0" err="1"/>
              <a:t>ontological</a:t>
            </a:r>
            <a:r>
              <a:rPr lang="nl-NL" dirty="0"/>
              <a:t> security”</a:t>
            </a: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052" y="1690688"/>
            <a:ext cx="3742267" cy="280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rl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873" y="1690688"/>
            <a:ext cx="2895600" cy="28067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027" y="4264660"/>
            <a:ext cx="4478234" cy="238950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836" y="1690688"/>
            <a:ext cx="4530616" cy="254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833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-251102"/>
            <a:ext cx="10515600" cy="1325563"/>
          </a:xfrm>
        </p:spPr>
        <p:txBody>
          <a:bodyPr/>
          <a:lstStyle/>
          <a:p>
            <a:pPr algn="ctr"/>
            <a:r>
              <a:rPr lang="nl-NL" dirty="0"/>
              <a:t>”</a:t>
            </a:r>
            <a:r>
              <a:rPr lang="nl-NL" dirty="0" err="1"/>
              <a:t>Iconic</a:t>
            </a:r>
            <a:r>
              <a:rPr lang="nl-NL" dirty="0"/>
              <a:t> images”, </a:t>
            </a:r>
            <a:r>
              <a:rPr lang="nl-NL" dirty="0" err="1"/>
              <a:t>children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conflict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49" y="1351723"/>
            <a:ext cx="5218043" cy="347869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171" y="1371600"/>
            <a:ext cx="4456872" cy="443706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9310" y="1371602"/>
            <a:ext cx="3683485" cy="292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082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D05807-810C-884F-B8B8-39C58DB63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2. Media devices are important “currency” in the camp’s informal economy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D0887A-5A26-0544-95D6-2092F95229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0D3EFCA5-ACBA-5041-B166-342832C02C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6"/>
          <a:stretch/>
        </p:blipFill>
        <p:spPr>
          <a:xfrm>
            <a:off x="650064" y="2972184"/>
            <a:ext cx="4875715" cy="320478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011E011-0B31-7142-A404-C28D46C9FD6F}"/>
              </a:ext>
            </a:extLst>
          </p:cNvPr>
          <p:cNvSpPr txBox="1"/>
          <p:nvPr/>
        </p:nvSpPr>
        <p:spPr>
          <a:xfrm>
            <a:off x="1835154" y="6311900"/>
            <a:ext cx="1754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© Tobias </a:t>
            </a:r>
            <a:r>
              <a:rPr lang="de-DE" dirty="0" err="1"/>
              <a:t>Hutzler</a:t>
            </a: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0F99BD9-40CE-F842-A1F2-182B78961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972184"/>
            <a:ext cx="4807169" cy="3204779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9CCE6507-68D3-EA44-B6EA-F1AAD2BE3B60}"/>
              </a:ext>
            </a:extLst>
          </p:cNvPr>
          <p:cNvSpPr/>
          <p:nvPr/>
        </p:nvSpPr>
        <p:spPr>
          <a:xfrm>
            <a:off x="6957303" y="6311900"/>
            <a:ext cx="3084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© Anita </a:t>
            </a:r>
            <a:r>
              <a:rPr lang="de-DE" dirty="0" err="1"/>
              <a:t>Fabos</a:t>
            </a:r>
            <a:r>
              <a:rPr lang="de-DE" dirty="0"/>
              <a:t> &amp; </a:t>
            </a:r>
            <a:r>
              <a:rPr lang="de-DE" dirty="0" err="1"/>
              <a:t>Cathrine</a:t>
            </a:r>
            <a:r>
              <a:rPr lang="de-DE" dirty="0"/>
              <a:t> </a:t>
            </a:r>
            <a:r>
              <a:rPr lang="de-DE" dirty="0" err="1"/>
              <a:t>Brun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920147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ECDE87-1847-C24F-8463-3DCAC5788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4E61366A-CB61-0149-AE99-A37205915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0A34B07-4601-834A-BBC5-FB991F4EF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889000"/>
            <a:ext cx="7620000" cy="508000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AC618398-7510-C44E-A6E2-EE081D25C3AD}"/>
              </a:ext>
            </a:extLst>
          </p:cNvPr>
          <p:cNvSpPr txBox="1"/>
          <p:nvPr/>
        </p:nvSpPr>
        <p:spPr>
          <a:xfrm>
            <a:off x="2999639" y="6127234"/>
            <a:ext cx="6192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i="1" dirty="0"/>
              <a:t>District Zero </a:t>
            </a:r>
            <a:r>
              <a:rPr lang="nl-BE" dirty="0"/>
              <a:t>(2015, Jorge Fernandez, Pablo Iraburu, Pablo Tosco)</a:t>
            </a:r>
            <a:endParaRPr lang="nl-BE" i="1" dirty="0"/>
          </a:p>
        </p:txBody>
      </p:sp>
    </p:spTree>
    <p:extLst>
      <p:ext uri="{BB962C8B-B14F-4D97-AF65-F5344CB8AC3E}">
        <p14:creationId xmlns:p14="http://schemas.microsoft.com/office/powerpoint/2010/main" val="5903313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120D75-6E77-D841-B67A-C2D4C4B2B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Discussion: technology in refugee camps?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75D3D76-C0B6-654A-ABF5-1C37550321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386" y="2506662"/>
            <a:ext cx="5986614" cy="4351338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0A8443A-278B-5D4E-8A4B-F4AF5E172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1918" y="1452990"/>
            <a:ext cx="6118412" cy="236149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EA5C565-06F9-EA44-A550-078E86187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918" y="4243653"/>
            <a:ext cx="4826747" cy="218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96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04" y="357809"/>
            <a:ext cx="5698435" cy="427382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258" y="357809"/>
            <a:ext cx="7249536" cy="31670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kstvak 6"/>
          <p:cNvSpPr txBox="1"/>
          <p:nvPr/>
        </p:nvSpPr>
        <p:spPr>
          <a:xfrm>
            <a:off x="6778557" y="3975652"/>
            <a:ext cx="5033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Alexandra </a:t>
            </a:r>
            <a:r>
              <a:rPr lang="nl-NL" dirty="0" err="1"/>
              <a:t>Siegel</a:t>
            </a:r>
            <a:r>
              <a:rPr lang="nl-NL" dirty="0"/>
              <a:t> &amp; Joshua Tucker (</a:t>
            </a:r>
            <a:r>
              <a:rPr lang="nl-NL" dirty="0" err="1"/>
              <a:t>SMaPP</a:t>
            </a:r>
            <a:r>
              <a:rPr lang="nl-NL" dirty="0"/>
              <a:t> Lab, NYU)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331304" y="4800312"/>
            <a:ext cx="5645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Farida</a:t>
            </a:r>
            <a:r>
              <a:rPr lang="nl-NL" dirty="0"/>
              <a:t> Vis, Simon Faulkner, Francesco </a:t>
            </a:r>
            <a:r>
              <a:rPr lang="nl-NL" dirty="0" err="1"/>
              <a:t>D’Orazio</a:t>
            </a:r>
            <a:r>
              <a:rPr lang="nl-NL" dirty="0"/>
              <a:t> &amp; Lin </a:t>
            </a:r>
            <a:r>
              <a:rPr lang="nl-NL" dirty="0" err="1"/>
              <a:t>Prøtiz</a:t>
            </a:r>
            <a:endParaRPr lang="nl-NL" dirty="0"/>
          </a:p>
          <a:p>
            <a:r>
              <a:rPr lang="nl-NL" dirty="0"/>
              <a:t>(Visual </a:t>
            </a:r>
            <a:r>
              <a:rPr lang="nl-NL" dirty="0" err="1"/>
              <a:t>Social</a:t>
            </a:r>
            <a:r>
              <a:rPr lang="nl-NL" dirty="0"/>
              <a:t> Media Lab)</a:t>
            </a:r>
          </a:p>
        </p:txBody>
      </p:sp>
    </p:spTree>
    <p:extLst>
      <p:ext uri="{BB962C8B-B14F-4D97-AF65-F5344CB8AC3E}">
        <p14:creationId xmlns:p14="http://schemas.microsoft.com/office/powerpoint/2010/main" val="2717229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293914"/>
            <a:ext cx="4762500" cy="4762500"/>
          </a:xfrm>
          <a:prstGeom prst="rect">
            <a:avLst/>
          </a:prstGeom>
        </p:spPr>
      </p:pic>
      <p:pic>
        <p:nvPicPr>
          <p:cNvPr id="6" name="Tijdelijke aanduiding voor inhoud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45717" cy="569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40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 questions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/>
              <a:t>How are </a:t>
            </a:r>
            <a:r>
              <a:rPr lang="nl-NL" dirty="0" err="1"/>
              <a:t>refugees</a:t>
            </a:r>
            <a:r>
              <a:rPr lang="nl-NL" dirty="0"/>
              <a:t> (as </a:t>
            </a:r>
            <a:r>
              <a:rPr lang="nl-NL" dirty="0" err="1"/>
              <a:t>individuals</a:t>
            </a:r>
            <a:r>
              <a:rPr lang="nl-NL" dirty="0"/>
              <a:t>/</a:t>
            </a:r>
            <a:r>
              <a:rPr lang="nl-NL" dirty="0" err="1"/>
              <a:t>group</a:t>
            </a:r>
            <a:r>
              <a:rPr lang="nl-NL" dirty="0"/>
              <a:t>) </a:t>
            </a:r>
            <a:r>
              <a:rPr lang="nl-NL" dirty="0" err="1"/>
              <a:t>portrayed</a:t>
            </a:r>
            <a:r>
              <a:rPr lang="nl-NL" dirty="0"/>
              <a:t>, </a:t>
            </a:r>
            <a:r>
              <a:rPr lang="nl-NL" dirty="0" err="1"/>
              <a:t>visually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discursively</a:t>
            </a:r>
            <a:r>
              <a:rPr lang="nl-NL" dirty="0"/>
              <a:t>?</a:t>
            </a:r>
          </a:p>
          <a:p>
            <a:r>
              <a:rPr lang="nl-NL" dirty="0"/>
              <a:t>How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refugee</a:t>
            </a:r>
            <a:r>
              <a:rPr lang="nl-NL" dirty="0"/>
              <a:t> issue (as a </a:t>
            </a:r>
            <a:r>
              <a:rPr lang="nl-NL" dirty="0" err="1"/>
              <a:t>demographic</a:t>
            </a:r>
            <a:r>
              <a:rPr lang="nl-NL" dirty="0"/>
              <a:t>/</a:t>
            </a:r>
            <a:r>
              <a:rPr lang="nl-NL" dirty="0" err="1"/>
              <a:t>political</a:t>
            </a:r>
            <a:r>
              <a:rPr lang="nl-NL" dirty="0"/>
              <a:t> </a:t>
            </a:r>
            <a:r>
              <a:rPr lang="nl-NL" dirty="0" err="1"/>
              <a:t>phenomenon</a:t>
            </a:r>
            <a:r>
              <a:rPr lang="nl-NL" dirty="0"/>
              <a:t>) </a:t>
            </a:r>
            <a:r>
              <a:rPr lang="nl-NL" dirty="0" err="1"/>
              <a:t>framed</a:t>
            </a:r>
            <a:r>
              <a:rPr lang="nl-NL" dirty="0"/>
              <a:t>, </a:t>
            </a:r>
            <a:r>
              <a:rPr lang="nl-NL" dirty="0" err="1"/>
              <a:t>understood</a:t>
            </a:r>
            <a:r>
              <a:rPr lang="nl-NL" dirty="0"/>
              <a:t>, </a:t>
            </a:r>
            <a:r>
              <a:rPr lang="nl-NL" dirty="0" err="1"/>
              <a:t>explained</a:t>
            </a:r>
            <a:r>
              <a:rPr lang="nl-NL" dirty="0"/>
              <a:t> or </a:t>
            </a:r>
            <a:r>
              <a:rPr lang="nl-NL" dirty="0" err="1"/>
              <a:t>solved</a:t>
            </a:r>
            <a:r>
              <a:rPr lang="nl-NL" dirty="0"/>
              <a:t>?</a:t>
            </a:r>
          </a:p>
          <a:p>
            <a:pPr lvl="1"/>
            <a:endParaRPr lang="en-US" baseline="0" dirty="0"/>
          </a:p>
          <a:p>
            <a:pPr lvl="1"/>
            <a:r>
              <a:rPr lang="en-US" baseline="0" dirty="0"/>
              <a:t>Do the Alan images and “momentum” alter the discourses on refugees of Twitter users?</a:t>
            </a:r>
          </a:p>
          <a:p>
            <a:pPr lvl="1"/>
            <a:endParaRPr lang="en-US" baseline="0" dirty="0"/>
          </a:p>
          <a:p>
            <a:pPr lvl="1"/>
            <a:r>
              <a:rPr lang="en-US" baseline="0" dirty="0"/>
              <a:t>Do different actors in the debate about refugees, such as NGO’s or politicians make use of the image?  And in what ways does it connect to their discourses on refugees?</a:t>
            </a:r>
          </a:p>
          <a:p>
            <a:pPr lvl="1"/>
            <a:endParaRPr lang="en-US" baseline="0" dirty="0"/>
          </a:p>
          <a:p>
            <a:pPr lvl="1"/>
            <a:r>
              <a:rPr lang="en-US" baseline="0" dirty="0"/>
              <a:t>How do these findings play out in specific national or local contexts?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123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034" y="2536123"/>
            <a:ext cx="5330251" cy="3556277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7933769" y="6092400"/>
            <a:ext cx="2620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Maximiliaanpark, Brussels</a:t>
            </a:r>
          </a:p>
          <a:p>
            <a:pPr algn="ctr"/>
            <a:r>
              <a:rPr lang="nl-NL" dirty="0"/>
              <a:t>(September 2015)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542" y="2536123"/>
            <a:ext cx="6223000" cy="3225800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1422685" y="6369399"/>
            <a:ext cx="3780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Refugee</a:t>
            </a:r>
            <a:r>
              <a:rPr lang="nl-NL" dirty="0"/>
              <a:t> camp in South-</a:t>
            </a:r>
            <a:r>
              <a:rPr lang="nl-NL" dirty="0" err="1"/>
              <a:t>Eastern</a:t>
            </a:r>
            <a:r>
              <a:rPr lang="nl-NL" dirty="0"/>
              <a:t> Turkey</a:t>
            </a:r>
          </a:p>
        </p:txBody>
      </p:sp>
      <p:sp>
        <p:nvSpPr>
          <p:cNvPr id="2" name="Rechthoek 1"/>
          <p:cNvSpPr/>
          <p:nvPr/>
        </p:nvSpPr>
        <p:spPr>
          <a:xfrm>
            <a:off x="265042" y="1151128"/>
            <a:ext cx="116442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2800" dirty="0"/>
              <a:t>A </a:t>
            </a:r>
            <a:r>
              <a:rPr lang="nl-NL" sz="2800" dirty="0" err="1"/>
              <a:t>qualitative</a:t>
            </a:r>
            <a:r>
              <a:rPr lang="nl-NL" sz="2800" dirty="0"/>
              <a:t> analysis of tweets </a:t>
            </a:r>
            <a:r>
              <a:rPr lang="nl-NL" sz="2800" dirty="0" err="1"/>
              <a:t>about</a:t>
            </a:r>
            <a:r>
              <a:rPr lang="nl-NL" sz="2800" dirty="0"/>
              <a:t> </a:t>
            </a:r>
            <a:r>
              <a:rPr lang="nl-NL" sz="2800" dirty="0" err="1"/>
              <a:t>refugees</a:t>
            </a:r>
            <a:r>
              <a:rPr lang="nl-NL" sz="2800" dirty="0"/>
              <a:t> </a:t>
            </a:r>
            <a:r>
              <a:rPr lang="nl-NL" sz="2800" dirty="0" err="1"/>
              <a:t>posted</a:t>
            </a:r>
            <a:r>
              <a:rPr lang="nl-NL" sz="2800" dirty="0"/>
              <a:t> </a:t>
            </a:r>
            <a:r>
              <a:rPr lang="nl-NL" sz="2800" dirty="0" err="1"/>
              <a:t>by</a:t>
            </a:r>
            <a:r>
              <a:rPr lang="nl-NL" sz="2800" dirty="0"/>
              <a:t> </a:t>
            </a:r>
            <a:r>
              <a:rPr lang="nl-NL" sz="2800" dirty="0" err="1"/>
              <a:t>key</a:t>
            </a:r>
            <a:r>
              <a:rPr lang="nl-NL" sz="2800" dirty="0"/>
              <a:t> actors (</a:t>
            </a:r>
            <a:r>
              <a:rPr lang="nl-NL" sz="2800" dirty="0" err="1"/>
              <a:t>NGOs</a:t>
            </a:r>
            <a:r>
              <a:rPr lang="nl-NL" sz="2800" dirty="0"/>
              <a:t>, </a:t>
            </a:r>
            <a:r>
              <a:rPr lang="nl-NL" sz="2800" dirty="0" err="1"/>
              <a:t>politicians</a:t>
            </a:r>
            <a:r>
              <a:rPr lang="nl-NL" sz="2800" dirty="0"/>
              <a:t>, </a:t>
            </a:r>
            <a:r>
              <a:rPr lang="nl-NL" sz="2800" dirty="0" err="1"/>
              <a:t>citizens</a:t>
            </a:r>
            <a:r>
              <a:rPr lang="nl-NL" sz="2800" dirty="0"/>
              <a:t>) </a:t>
            </a:r>
            <a:r>
              <a:rPr lang="nl-NL" sz="2800" dirty="0" err="1"/>
              <a:t>between</a:t>
            </a:r>
            <a:r>
              <a:rPr lang="nl-NL" sz="2800" dirty="0"/>
              <a:t> </a:t>
            </a:r>
            <a:r>
              <a:rPr lang="nl-NL" sz="2800" dirty="0" err="1"/>
              <a:t>June</a:t>
            </a:r>
            <a:r>
              <a:rPr lang="nl-NL" sz="2800" dirty="0"/>
              <a:t> 2015 </a:t>
            </a:r>
            <a:r>
              <a:rPr lang="nl-NL" sz="2800" dirty="0" err="1"/>
              <a:t>and</a:t>
            </a:r>
            <a:r>
              <a:rPr lang="nl-NL" sz="2800" dirty="0"/>
              <a:t> </a:t>
            </a:r>
            <a:r>
              <a:rPr lang="nl-NL" sz="2800" dirty="0" err="1"/>
              <a:t>July</a:t>
            </a:r>
            <a:r>
              <a:rPr lang="nl-NL" sz="2800" dirty="0"/>
              <a:t> 2016 in </a:t>
            </a:r>
            <a:r>
              <a:rPr lang="nl-NL" sz="2800" b="1" dirty="0"/>
              <a:t>Turkey</a:t>
            </a:r>
            <a:r>
              <a:rPr lang="nl-NL" sz="2800" dirty="0"/>
              <a:t> </a:t>
            </a:r>
            <a:r>
              <a:rPr lang="nl-NL" sz="2800" dirty="0" err="1"/>
              <a:t>and</a:t>
            </a:r>
            <a:r>
              <a:rPr lang="nl-NL" sz="2800" dirty="0"/>
              <a:t> </a:t>
            </a:r>
            <a:r>
              <a:rPr lang="nl-NL" sz="2800" b="1" dirty="0" err="1"/>
              <a:t>Flanders</a:t>
            </a:r>
            <a:r>
              <a:rPr lang="nl-NL" sz="2800" b="1" dirty="0"/>
              <a:t> (Belgium)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50529" y="0"/>
            <a:ext cx="10515600" cy="1325563"/>
          </a:xfrm>
        </p:spPr>
        <p:txBody>
          <a:bodyPr/>
          <a:lstStyle/>
          <a:p>
            <a:r>
              <a:rPr lang="nl-NL" dirty="0"/>
              <a:t>Research focus</a:t>
            </a:r>
          </a:p>
        </p:txBody>
      </p:sp>
    </p:spTree>
    <p:extLst>
      <p:ext uri="{BB962C8B-B14F-4D97-AF65-F5344CB8AC3E}">
        <p14:creationId xmlns:p14="http://schemas.microsoft.com/office/powerpoint/2010/main" val="1483880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Methodology</a:t>
            </a:r>
            <a:r>
              <a:rPr lang="nl-NL" dirty="0"/>
              <a:t>: procedure</a:t>
            </a:r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502230"/>
          <a:ext cx="10515600" cy="5176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8235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Methodology</a:t>
            </a:r>
            <a:r>
              <a:rPr lang="nl-NL" dirty="0"/>
              <a:t>: data</a:t>
            </a:r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470991"/>
          <a:ext cx="10515600" cy="24251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8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4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88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91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052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08382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BELGIUM</a:t>
                      </a:r>
                      <a:endParaRPr lang="nl-NL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TOTAL</a:t>
                      </a:r>
                      <a:endParaRPr lang="nl-NL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83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Actor group</a:t>
                      </a:r>
                      <a:endParaRPr lang="nl-NL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Citizens: 23</a:t>
                      </a:r>
                      <a:endParaRPr lang="nl-NL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Politicians: 11</a:t>
                      </a:r>
                      <a:endParaRPr lang="nl-NL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NGOs: 8</a:t>
                      </a:r>
                      <a:endParaRPr lang="nl-NL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42</a:t>
                      </a:r>
                      <a:endParaRPr lang="nl-NL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83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Tweets</a:t>
                      </a:r>
                      <a:endParaRPr lang="nl-NL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202</a:t>
                      </a:r>
                      <a:endParaRPr lang="nl-NL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115</a:t>
                      </a:r>
                      <a:endParaRPr lang="nl-NL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117</a:t>
                      </a:r>
                      <a:endParaRPr lang="nl-NL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434</a:t>
                      </a:r>
                      <a:endParaRPr lang="nl-NL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ijdelijke aanduiding voor inhoud 3"/>
          <p:cNvGraphicFramePr>
            <a:graphicFrameLocks/>
          </p:cNvGraphicFramePr>
          <p:nvPr>
            <p:extLst/>
          </p:nvPr>
        </p:nvGraphicFramePr>
        <p:xfrm>
          <a:off x="838200" y="4048537"/>
          <a:ext cx="10515600" cy="24251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8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4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88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91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052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08382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TURKEY</a:t>
                      </a:r>
                      <a:endParaRPr lang="nl-NL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TOTAL</a:t>
                      </a:r>
                      <a:endParaRPr lang="nl-NL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83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Actor group</a:t>
                      </a:r>
                      <a:endParaRPr lang="nl-NL" sz="2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Citizens: 15</a:t>
                      </a:r>
                      <a:endParaRPr lang="nl-NL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Politicians: 6</a:t>
                      </a:r>
                      <a:endParaRPr lang="nl-NL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NGOs: 9</a:t>
                      </a:r>
                      <a:endParaRPr lang="nl-NL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30</a:t>
                      </a:r>
                      <a:endParaRPr lang="nl-NL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83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Tweets</a:t>
                      </a:r>
                      <a:endParaRPr lang="nl-NL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285</a:t>
                      </a:r>
                      <a:endParaRPr lang="nl-NL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15</a:t>
                      </a:r>
                      <a:endParaRPr lang="nl-NL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227</a:t>
                      </a:r>
                      <a:endParaRPr lang="nl-NL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  <a:latin typeface="+mn-lt"/>
                          <a:ea typeface="+mn-ea"/>
                          <a:cs typeface="+mn-cs"/>
                        </a:rPr>
                        <a:t>527</a:t>
                      </a:r>
                      <a:endParaRPr lang="nl-NL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548216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1178</Words>
  <Application>Microsoft Macintosh PowerPoint</Application>
  <PresentationFormat>Breedbeeld</PresentationFormat>
  <Paragraphs>185</Paragraphs>
  <Slides>32</Slides>
  <Notes>17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Wingdings</vt:lpstr>
      <vt:lpstr>Kantoorthema</vt:lpstr>
      <vt:lpstr> Refugees and visual culture </vt:lpstr>
      <vt:lpstr>Refugees and visual culture</vt:lpstr>
      <vt:lpstr>”Iconic images”, children and conflict</vt:lpstr>
      <vt:lpstr>PowerPoint-presentatie</vt:lpstr>
      <vt:lpstr>PowerPoint-presentatie</vt:lpstr>
      <vt:lpstr>Central questions</vt:lpstr>
      <vt:lpstr>Research focus</vt:lpstr>
      <vt:lpstr>Methodology: procedure</vt:lpstr>
      <vt:lpstr>Methodology: data</vt:lpstr>
      <vt:lpstr>Methodology: analysis</vt:lpstr>
      <vt:lpstr>Citizens: representations of refugees</vt:lpstr>
      <vt:lpstr>Citizens: framing the refugee ‘crisis’  </vt:lpstr>
      <vt:lpstr>Discussion (all actors)</vt:lpstr>
      <vt:lpstr>Discussion</vt:lpstr>
      <vt:lpstr>PowerPoint-presentatie</vt:lpstr>
      <vt:lpstr>PowerPoint-presentatie</vt:lpstr>
      <vt:lpstr>Representation and voice</vt:lpstr>
      <vt:lpstr>PowerPoint-presentatie</vt:lpstr>
      <vt:lpstr>PowerPoint-presentatie</vt:lpstr>
      <vt:lpstr>Methods</vt:lpstr>
      <vt:lpstr>PowerPoint-presentatie</vt:lpstr>
      <vt:lpstr>The triple violence</vt:lpstr>
      <vt:lpstr>The climate of suspicion</vt:lpstr>
      <vt:lpstr>A paradigmatic shift (counter-representations)</vt:lpstr>
      <vt:lpstr>Visual culture and dialy life</vt:lpstr>
      <vt:lpstr>PowerPoint-presentatie</vt:lpstr>
      <vt:lpstr>media and home-making in a refugee camp</vt:lpstr>
      <vt:lpstr>PowerPoint-presentatie</vt:lpstr>
      <vt:lpstr>1. Entertainment and popular culture play a central role in maintaining “ontological security”</vt:lpstr>
      <vt:lpstr>2. Media devices are important “currency” in the camp’s informal economy</vt:lpstr>
      <vt:lpstr>PowerPoint-presentatie</vt:lpstr>
      <vt:lpstr>Discussion: technology in refugee camps?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Refugees and visual culture </dc:title>
  <dc:creator>Kevin SMETS</dc:creator>
  <cp:lastModifiedBy>Kevin SMETS</cp:lastModifiedBy>
  <cp:revision>10</cp:revision>
  <dcterms:created xsi:type="dcterms:W3CDTF">2018-11-23T15:30:45Z</dcterms:created>
  <dcterms:modified xsi:type="dcterms:W3CDTF">2018-12-03T12:50:24Z</dcterms:modified>
</cp:coreProperties>
</file>