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8" r:id="rId3"/>
    <p:sldId id="258" r:id="rId4"/>
    <p:sldId id="264" r:id="rId5"/>
    <p:sldId id="265" r:id="rId6"/>
    <p:sldId id="260" r:id="rId7"/>
    <p:sldId id="266" r:id="rId8"/>
    <p:sldId id="261" r:id="rId9"/>
    <p:sldId id="267" r:id="rId10"/>
    <p:sldId id="262" r:id="rId11"/>
    <p:sldId id="263"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23FD11-EBB1-436E-B8A3-937959C80E61}" type="doc">
      <dgm:prSet loTypeId="urn:microsoft.com/office/officeart/2005/8/layout/cycle7" loCatId="cycle" qsTypeId="urn:microsoft.com/office/officeart/2005/8/quickstyle/simple1" qsCatId="simple" csTypeId="urn:microsoft.com/office/officeart/2005/8/colors/accent1_1" csCatId="accent1" phldr="1"/>
      <dgm:spPr/>
      <dgm:t>
        <a:bodyPr/>
        <a:lstStyle/>
        <a:p>
          <a:endParaRPr lang="fr-FR"/>
        </a:p>
      </dgm:t>
    </dgm:pt>
    <dgm:pt modelId="{8F2BFA1C-36BD-4801-A8AE-4F9EC7D0AA00}">
      <dgm:prSet phldrT="[Texte]"/>
      <dgm:spPr/>
      <dgm:t>
        <a:bodyPr/>
        <a:lstStyle/>
        <a:p>
          <a:r>
            <a:rPr lang="fr-FR" dirty="0"/>
            <a:t>Roman historique</a:t>
          </a:r>
        </a:p>
      </dgm:t>
    </dgm:pt>
    <dgm:pt modelId="{4F99625D-9C05-4F63-80A0-A4286A484444}" type="parTrans" cxnId="{FF3300A7-E425-4777-82F2-CE6257A27DF1}">
      <dgm:prSet/>
      <dgm:spPr/>
      <dgm:t>
        <a:bodyPr/>
        <a:lstStyle/>
        <a:p>
          <a:endParaRPr lang="fr-FR"/>
        </a:p>
      </dgm:t>
    </dgm:pt>
    <dgm:pt modelId="{2D7D2A59-477B-425B-BB5F-45EE18623E4F}" type="sibTrans" cxnId="{FF3300A7-E425-4777-82F2-CE6257A27DF1}">
      <dgm:prSet/>
      <dgm:spPr>
        <a:ln w="19050">
          <a:solidFill>
            <a:schemeClr val="tx1"/>
          </a:solidFill>
          <a:prstDash val="sysDash"/>
        </a:ln>
      </dgm:spPr>
      <dgm:t>
        <a:bodyPr/>
        <a:lstStyle/>
        <a:p>
          <a:endParaRPr lang="fr-FR"/>
        </a:p>
      </dgm:t>
    </dgm:pt>
    <dgm:pt modelId="{885098D1-E6FB-4310-B261-47C98DFA9C6E}">
      <dgm:prSet phldrT="[Texte]"/>
      <dgm:spPr/>
      <dgm:t>
        <a:bodyPr/>
        <a:lstStyle/>
        <a:p>
          <a:r>
            <a:rPr lang="cs-CZ"/>
            <a:t>Présent</a:t>
          </a:r>
          <a:endParaRPr lang="fr-FR"/>
        </a:p>
      </dgm:t>
    </dgm:pt>
    <dgm:pt modelId="{202F17FA-A60A-480E-BCAA-59D4EEAA7636}" type="parTrans" cxnId="{8EF84A1F-D6C8-4058-A302-CDEB4D9BB3B3}">
      <dgm:prSet/>
      <dgm:spPr/>
      <dgm:t>
        <a:bodyPr/>
        <a:lstStyle/>
        <a:p>
          <a:endParaRPr lang="fr-FR"/>
        </a:p>
      </dgm:t>
    </dgm:pt>
    <dgm:pt modelId="{A25A9968-E64D-4336-87E7-5806F6DEEEDF}" type="sibTrans" cxnId="{8EF84A1F-D6C8-4058-A302-CDEB4D9BB3B3}">
      <dgm:prSet custT="1"/>
      <dgm:spPr>
        <a:ln w="19050">
          <a:solidFill>
            <a:schemeClr val="tx1"/>
          </a:solidFill>
          <a:prstDash val="sysDash"/>
        </a:ln>
      </dgm:spPr>
      <dgm:t>
        <a:bodyPr>
          <a:scene3d>
            <a:camera prst="orthographicFront"/>
            <a:lightRig rig="soft" dir="t">
              <a:rot lat="0" lon="0" rev="15600000"/>
            </a:lightRig>
          </a:scene3d>
          <a:sp3d extrusionH="57150" prstMaterial="softEdge">
            <a:bevelT w="25400" h="38100"/>
          </a:sp3d>
        </a:bodyPr>
        <a:lstStyle/>
        <a:p>
          <a:endParaRPr lang="fr-FR" sz="1400" b="1" cap="none" spc="0">
            <a:ln w="6731">
              <a:solidFill>
                <a:schemeClr val="bg1"/>
              </a:solidFill>
              <a:prstDash val="solid"/>
            </a:ln>
            <a:solidFill>
              <a:sysClr val="windowText" lastClr="000000"/>
            </a:solidFill>
            <a:effectLst>
              <a:outerShdw dist="38100" dir="2700000" algn="bl" rotWithShape="0">
                <a:schemeClr val="accent5"/>
              </a:outerShdw>
            </a:effectLst>
            <a:latin typeface="Aharoni" panose="02010803020104030203" pitchFamily="2" charset="-79"/>
            <a:cs typeface="Aharoni" panose="02010803020104030203" pitchFamily="2" charset="-79"/>
          </a:endParaRPr>
        </a:p>
      </dgm:t>
    </dgm:pt>
    <dgm:pt modelId="{720D122B-7D6D-442C-A0AA-6F2064BA7D93}">
      <dgm:prSet phldrT="[Texte]"/>
      <dgm:spPr/>
      <dgm:t>
        <a:bodyPr/>
        <a:lstStyle/>
        <a:p>
          <a:r>
            <a:rPr lang="fr-FR"/>
            <a:t>Passé</a:t>
          </a:r>
        </a:p>
      </dgm:t>
    </dgm:pt>
    <dgm:pt modelId="{E9D6657A-A84E-4377-9EC4-7E4656D5D401}" type="parTrans" cxnId="{ADDE4EA0-94A6-4E76-93B5-F199BF22B165}">
      <dgm:prSet/>
      <dgm:spPr/>
      <dgm:t>
        <a:bodyPr/>
        <a:lstStyle/>
        <a:p>
          <a:endParaRPr lang="fr-FR"/>
        </a:p>
      </dgm:t>
    </dgm:pt>
    <dgm:pt modelId="{97C72306-9518-42E5-A23C-22FDE4B37ED7}" type="sibTrans" cxnId="{ADDE4EA0-94A6-4E76-93B5-F199BF22B165}">
      <dgm:prSet/>
      <dgm:spPr/>
      <dgm:t>
        <a:bodyPr/>
        <a:lstStyle/>
        <a:p>
          <a:r>
            <a:rPr lang="fr-FR" dirty="0"/>
            <a:t>(écriture de l'Histoire)</a:t>
          </a:r>
        </a:p>
      </dgm:t>
    </dgm:pt>
    <dgm:pt modelId="{C3A5AFAD-3081-4656-A448-554D755D1E6B}" type="pres">
      <dgm:prSet presAssocID="{F523FD11-EBB1-436E-B8A3-937959C80E61}" presName="Name0" presStyleCnt="0">
        <dgm:presLayoutVars>
          <dgm:dir/>
          <dgm:resizeHandles val="exact"/>
        </dgm:presLayoutVars>
      </dgm:prSet>
      <dgm:spPr/>
    </dgm:pt>
    <dgm:pt modelId="{4CD23537-ED3A-4B04-ACB2-20E8A296EBE7}" type="pres">
      <dgm:prSet presAssocID="{8F2BFA1C-36BD-4801-A8AE-4F9EC7D0AA00}" presName="node" presStyleLbl="node1" presStyleIdx="0" presStyleCnt="3" custScaleX="148794" custScaleY="159522" custRadScaleRad="25021" custRadScaleInc="-248717">
        <dgm:presLayoutVars>
          <dgm:bulletEnabled val="1"/>
        </dgm:presLayoutVars>
      </dgm:prSet>
      <dgm:spPr/>
    </dgm:pt>
    <dgm:pt modelId="{0A89C184-F9BD-4F64-8893-4DF6100E058C}" type="pres">
      <dgm:prSet presAssocID="{2D7D2A59-477B-425B-BB5F-45EE18623E4F}" presName="sibTrans" presStyleLbl="sibTrans2D1" presStyleIdx="0" presStyleCnt="3" custAng="20964705" custScaleX="240993" custScaleY="277709" custLinFactY="84989" custLinFactNeighborX="50605" custLinFactNeighborY="100000"/>
      <dgm:spPr/>
    </dgm:pt>
    <dgm:pt modelId="{AC2FD226-B39B-4874-A097-10D77A514CA3}" type="pres">
      <dgm:prSet presAssocID="{2D7D2A59-477B-425B-BB5F-45EE18623E4F}" presName="connectorText" presStyleLbl="sibTrans2D1" presStyleIdx="0" presStyleCnt="3"/>
      <dgm:spPr/>
    </dgm:pt>
    <dgm:pt modelId="{4975B781-2683-4CB7-ADEF-7A8D503B6E05}" type="pres">
      <dgm:prSet presAssocID="{885098D1-E6FB-4310-B261-47C98DFA9C6E}" presName="node" presStyleLbl="node1" presStyleIdx="1" presStyleCnt="3" custScaleX="135065" custScaleY="115613" custRadScaleRad="233402" custRadScaleInc="-81122">
        <dgm:presLayoutVars>
          <dgm:bulletEnabled val="1"/>
        </dgm:presLayoutVars>
      </dgm:prSet>
      <dgm:spPr/>
    </dgm:pt>
    <dgm:pt modelId="{1105F712-2907-4A5A-9B40-F5DF87358270}" type="pres">
      <dgm:prSet presAssocID="{A25A9968-E64D-4336-87E7-5806F6DEEEDF}" presName="sibTrans" presStyleLbl="sibTrans2D1" presStyleIdx="1" presStyleCnt="3" custAng="12270587" custScaleX="243392" custScaleY="237384" custLinFactX="-100000" custLinFactY="182582" custLinFactNeighborX="-185468" custLinFactNeighborY="200000"/>
      <dgm:spPr/>
    </dgm:pt>
    <dgm:pt modelId="{C959A868-5CF2-4946-B5EA-06007DCDC4E9}" type="pres">
      <dgm:prSet presAssocID="{A25A9968-E64D-4336-87E7-5806F6DEEEDF}" presName="connectorText" presStyleLbl="sibTrans2D1" presStyleIdx="1" presStyleCnt="3"/>
      <dgm:spPr/>
    </dgm:pt>
    <dgm:pt modelId="{2202A2C3-64A5-4885-9AE8-4188FD2060A6}" type="pres">
      <dgm:prSet presAssocID="{720D122B-7D6D-442C-A0AA-6F2064BA7D93}" presName="node" presStyleLbl="node1" presStyleIdx="2" presStyleCnt="3" custScaleX="122969" custScaleY="118294" custRadScaleRad="240892" custRadScaleInc="79524">
        <dgm:presLayoutVars>
          <dgm:bulletEnabled val="1"/>
        </dgm:presLayoutVars>
      </dgm:prSet>
      <dgm:spPr/>
    </dgm:pt>
    <dgm:pt modelId="{81DD4EBE-0A0C-496B-8773-D6039BDBC898}" type="pres">
      <dgm:prSet presAssocID="{97C72306-9518-42E5-A23C-22FDE4B37ED7}" presName="sibTrans" presStyleLbl="sibTrans2D1" presStyleIdx="2" presStyleCnt="3" custAng="20097046" custScaleX="535011" custScaleY="377462" custLinFactX="100000" custLinFactY="-100000" custLinFactNeighborX="112734" custLinFactNeighborY="-112460"/>
      <dgm:spPr/>
    </dgm:pt>
    <dgm:pt modelId="{50522EA1-3CB2-473A-9FCC-8D8D36B872E8}" type="pres">
      <dgm:prSet presAssocID="{97C72306-9518-42E5-A23C-22FDE4B37ED7}" presName="connectorText" presStyleLbl="sibTrans2D1" presStyleIdx="2" presStyleCnt="3"/>
      <dgm:spPr/>
    </dgm:pt>
  </dgm:ptLst>
  <dgm:cxnLst>
    <dgm:cxn modelId="{00C35604-A97B-4A80-8581-FE268C5E7505}" type="presOf" srcId="{885098D1-E6FB-4310-B261-47C98DFA9C6E}" destId="{4975B781-2683-4CB7-ADEF-7A8D503B6E05}" srcOrd="0" destOrd="0" presId="urn:microsoft.com/office/officeart/2005/8/layout/cycle7"/>
    <dgm:cxn modelId="{744FCF0C-4F2F-4E6B-B9BE-CE1F619F0C88}" type="presOf" srcId="{8F2BFA1C-36BD-4801-A8AE-4F9EC7D0AA00}" destId="{4CD23537-ED3A-4B04-ACB2-20E8A296EBE7}" srcOrd="0" destOrd="0" presId="urn:microsoft.com/office/officeart/2005/8/layout/cycle7"/>
    <dgm:cxn modelId="{70E9E217-2756-43B4-A221-18EE9EF18DB7}" type="presOf" srcId="{F523FD11-EBB1-436E-B8A3-937959C80E61}" destId="{C3A5AFAD-3081-4656-A448-554D755D1E6B}" srcOrd="0" destOrd="0" presId="urn:microsoft.com/office/officeart/2005/8/layout/cycle7"/>
    <dgm:cxn modelId="{8EF84A1F-D6C8-4058-A302-CDEB4D9BB3B3}" srcId="{F523FD11-EBB1-436E-B8A3-937959C80E61}" destId="{885098D1-E6FB-4310-B261-47C98DFA9C6E}" srcOrd="1" destOrd="0" parTransId="{202F17FA-A60A-480E-BCAA-59D4EEAA7636}" sibTransId="{A25A9968-E64D-4336-87E7-5806F6DEEEDF}"/>
    <dgm:cxn modelId="{0B7D0142-4565-4BF2-AFAD-E40BBFBE97BF}" type="presOf" srcId="{97C72306-9518-42E5-A23C-22FDE4B37ED7}" destId="{81DD4EBE-0A0C-496B-8773-D6039BDBC898}" srcOrd="0" destOrd="0" presId="urn:microsoft.com/office/officeart/2005/8/layout/cycle7"/>
    <dgm:cxn modelId="{A1FDA46F-EF1E-4B20-B515-C3EA06099F2F}" type="presOf" srcId="{2D7D2A59-477B-425B-BB5F-45EE18623E4F}" destId="{0A89C184-F9BD-4F64-8893-4DF6100E058C}" srcOrd="0" destOrd="0" presId="urn:microsoft.com/office/officeart/2005/8/layout/cycle7"/>
    <dgm:cxn modelId="{B871608A-34AF-4D55-A3E3-B594002D6668}" type="presOf" srcId="{97C72306-9518-42E5-A23C-22FDE4B37ED7}" destId="{50522EA1-3CB2-473A-9FCC-8D8D36B872E8}" srcOrd="1" destOrd="0" presId="urn:microsoft.com/office/officeart/2005/8/layout/cycle7"/>
    <dgm:cxn modelId="{ADDE4EA0-94A6-4E76-93B5-F199BF22B165}" srcId="{F523FD11-EBB1-436E-B8A3-937959C80E61}" destId="{720D122B-7D6D-442C-A0AA-6F2064BA7D93}" srcOrd="2" destOrd="0" parTransId="{E9D6657A-A84E-4377-9EC4-7E4656D5D401}" sibTransId="{97C72306-9518-42E5-A23C-22FDE4B37ED7}"/>
    <dgm:cxn modelId="{FF3300A7-E425-4777-82F2-CE6257A27DF1}" srcId="{F523FD11-EBB1-436E-B8A3-937959C80E61}" destId="{8F2BFA1C-36BD-4801-A8AE-4F9EC7D0AA00}" srcOrd="0" destOrd="0" parTransId="{4F99625D-9C05-4F63-80A0-A4286A484444}" sibTransId="{2D7D2A59-477B-425B-BB5F-45EE18623E4F}"/>
    <dgm:cxn modelId="{426DFAB3-AB26-43F0-B13C-234E441D5CAC}" type="presOf" srcId="{A25A9968-E64D-4336-87E7-5806F6DEEEDF}" destId="{C959A868-5CF2-4946-B5EA-06007DCDC4E9}" srcOrd="1" destOrd="0" presId="urn:microsoft.com/office/officeart/2005/8/layout/cycle7"/>
    <dgm:cxn modelId="{537935E8-7F80-43C9-ABF4-7D61E60B0A59}" type="presOf" srcId="{A25A9968-E64D-4336-87E7-5806F6DEEEDF}" destId="{1105F712-2907-4A5A-9B40-F5DF87358270}" srcOrd="0" destOrd="0" presId="urn:microsoft.com/office/officeart/2005/8/layout/cycle7"/>
    <dgm:cxn modelId="{4FC08EF8-4EF3-465F-9C5B-027202AB94C0}" type="presOf" srcId="{720D122B-7D6D-442C-A0AA-6F2064BA7D93}" destId="{2202A2C3-64A5-4885-9AE8-4188FD2060A6}" srcOrd="0" destOrd="0" presId="urn:microsoft.com/office/officeart/2005/8/layout/cycle7"/>
    <dgm:cxn modelId="{048DA7FD-06A3-4010-8EDC-B7D4C96BB227}" type="presOf" srcId="{2D7D2A59-477B-425B-BB5F-45EE18623E4F}" destId="{AC2FD226-B39B-4874-A097-10D77A514CA3}" srcOrd="1" destOrd="0" presId="urn:microsoft.com/office/officeart/2005/8/layout/cycle7"/>
    <dgm:cxn modelId="{C44FC784-4698-4EA0-92A1-8CAAEEB88071}" type="presParOf" srcId="{C3A5AFAD-3081-4656-A448-554D755D1E6B}" destId="{4CD23537-ED3A-4B04-ACB2-20E8A296EBE7}" srcOrd="0" destOrd="0" presId="urn:microsoft.com/office/officeart/2005/8/layout/cycle7"/>
    <dgm:cxn modelId="{C4F93553-EFE9-4BA3-9FE5-5AD68B1E8F3D}" type="presParOf" srcId="{C3A5AFAD-3081-4656-A448-554D755D1E6B}" destId="{0A89C184-F9BD-4F64-8893-4DF6100E058C}" srcOrd="1" destOrd="0" presId="urn:microsoft.com/office/officeart/2005/8/layout/cycle7"/>
    <dgm:cxn modelId="{D6BABAF6-7619-4B8F-BC77-160A904F2B29}" type="presParOf" srcId="{0A89C184-F9BD-4F64-8893-4DF6100E058C}" destId="{AC2FD226-B39B-4874-A097-10D77A514CA3}" srcOrd="0" destOrd="0" presId="urn:microsoft.com/office/officeart/2005/8/layout/cycle7"/>
    <dgm:cxn modelId="{98786735-ACEF-41CC-A63E-71B7633F3046}" type="presParOf" srcId="{C3A5AFAD-3081-4656-A448-554D755D1E6B}" destId="{4975B781-2683-4CB7-ADEF-7A8D503B6E05}" srcOrd="2" destOrd="0" presId="urn:microsoft.com/office/officeart/2005/8/layout/cycle7"/>
    <dgm:cxn modelId="{9FEF873F-3C17-4B74-852F-11F834223045}" type="presParOf" srcId="{C3A5AFAD-3081-4656-A448-554D755D1E6B}" destId="{1105F712-2907-4A5A-9B40-F5DF87358270}" srcOrd="3" destOrd="0" presId="urn:microsoft.com/office/officeart/2005/8/layout/cycle7"/>
    <dgm:cxn modelId="{89F818AE-5946-4E5D-A2D7-FF11BD6453C8}" type="presParOf" srcId="{1105F712-2907-4A5A-9B40-F5DF87358270}" destId="{C959A868-5CF2-4946-B5EA-06007DCDC4E9}" srcOrd="0" destOrd="0" presId="urn:microsoft.com/office/officeart/2005/8/layout/cycle7"/>
    <dgm:cxn modelId="{F40DA5ED-1388-436A-8A09-ECCFA877E63D}" type="presParOf" srcId="{C3A5AFAD-3081-4656-A448-554D755D1E6B}" destId="{2202A2C3-64A5-4885-9AE8-4188FD2060A6}" srcOrd="4" destOrd="0" presId="urn:microsoft.com/office/officeart/2005/8/layout/cycle7"/>
    <dgm:cxn modelId="{82B05B8E-5EC7-484D-807D-7725161CEABB}" type="presParOf" srcId="{C3A5AFAD-3081-4656-A448-554D755D1E6B}" destId="{81DD4EBE-0A0C-496B-8773-D6039BDBC898}" srcOrd="5" destOrd="0" presId="urn:microsoft.com/office/officeart/2005/8/layout/cycle7"/>
    <dgm:cxn modelId="{5AE5CC7A-6B1A-4DB1-AF62-A2003CE78202}" type="presParOf" srcId="{81DD4EBE-0A0C-496B-8773-D6039BDBC898}" destId="{50522EA1-3CB2-473A-9FCC-8D8D36B872E8}"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D23537-ED3A-4B04-ACB2-20E8A296EBE7}">
      <dsp:nvSpPr>
        <dsp:cNvPr id="0" name=""/>
        <dsp:cNvSpPr/>
      </dsp:nvSpPr>
      <dsp:spPr>
        <a:xfrm>
          <a:off x="3194148" y="1864601"/>
          <a:ext cx="2611560" cy="1399926"/>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fr-FR" sz="3700" kern="1200" dirty="0"/>
            <a:t>Roman historique</a:t>
          </a:r>
        </a:p>
      </dsp:txBody>
      <dsp:txXfrm>
        <a:off x="3235150" y="1905603"/>
        <a:ext cx="2529556" cy="1317922"/>
      </dsp:txXfrm>
    </dsp:sp>
    <dsp:sp modelId="{0A89C184-F9BD-4F64-8893-4DF6100E058C}">
      <dsp:nvSpPr>
        <dsp:cNvPr id="0" name=""/>
        <dsp:cNvSpPr/>
      </dsp:nvSpPr>
      <dsp:spPr>
        <a:xfrm rot="19602106">
          <a:off x="5846388" y="1875543"/>
          <a:ext cx="2201535" cy="852987"/>
        </a:xfrm>
        <a:prstGeom prst="leftRightArrow">
          <a:avLst>
            <a:gd name="adj1" fmla="val 60000"/>
            <a:gd name="adj2" fmla="val 50000"/>
          </a:avLst>
        </a:prstGeom>
        <a:solidFill>
          <a:schemeClr val="accent1">
            <a:tint val="60000"/>
            <a:hueOff val="0"/>
            <a:satOff val="0"/>
            <a:lumOff val="0"/>
            <a:alphaOff val="0"/>
          </a:schemeClr>
        </a:solidFill>
        <a:ln w="19050">
          <a:solidFill>
            <a:schemeClr val="tx1"/>
          </a:solidFill>
          <a:prstDash val="sysDash"/>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fr-FR" sz="3000" kern="1200"/>
        </a:p>
      </dsp:txBody>
      <dsp:txXfrm>
        <a:off x="6102284" y="2046140"/>
        <a:ext cx="1689743" cy="511793"/>
      </dsp:txXfrm>
    </dsp:sp>
    <dsp:sp modelId="{4975B781-2683-4CB7-ADEF-7A8D503B6E05}">
      <dsp:nvSpPr>
        <dsp:cNvPr id="0" name=""/>
        <dsp:cNvSpPr/>
      </dsp:nvSpPr>
      <dsp:spPr>
        <a:xfrm>
          <a:off x="7164022" y="446245"/>
          <a:ext cx="2370595" cy="1014591"/>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cs-CZ" sz="3700" kern="1200"/>
            <a:t>Présent</a:t>
          </a:r>
          <a:endParaRPr lang="fr-FR" sz="3700" kern="1200"/>
        </a:p>
      </dsp:txBody>
      <dsp:txXfrm>
        <a:off x="7193738" y="475961"/>
        <a:ext cx="2311163" cy="955159"/>
      </dsp:txXfrm>
    </dsp:sp>
    <dsp:sp modelId="{1105F712-2907-4A5A-9B40-F5DF87358270}">
      <dsp:nvSpPr>
        <dsp:cNvPr id="0" name=""/>
        <dsp:cNvSpPr/>
      </dsp:nvSpPr>
      <dsp:spPr>
        <a:xfrm rot="1459255">
          <a:off x="941605" y="1776241"/>
          <a:ext cx="2223451" cy="729128"/>
        </a:xfrm>
        <a:prstGeom prst="leftRightArrow">
          <a:avLst>
            <a:gd name="adj1" fmla="val 60000"/>
            <a:gd name="adj2" fmla="val 50000"/>
          </a:avLst>
        </a:prstGeom>
        <a:solidFill>
          <a:schemeClr val="accent1">
            <a:tint val="60000"/>
            <a:hueOff val="0"/>
            <a:satOff val="0"/>
            <a:lumOff val="0"/>
            <a:alphaOff val="0"/>
          </a:schemeClr>
        </a:solidFill>
        <a:ln w="19050">
          <a:solidFill>
            <a:schemeClr val="tx1"/>
          </a:solidFill>
          <a:prstDash val="sysDash"/>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scene3d>
            <a:camera prst="orthographicFront"/>
            <a:lightRig rig="soft" dir="t">
              <a:rot lat="0" lon="0" rev="15600000"/>
            </a:lightRig>
          </a:scene3d>
          <a:sp3d extrusionH="57150" prstMaterial="softEdge">
            <a:bevelT w="25400" h="38100"/>
          </a:sp3d>
        </a:bodyPr>
        <a:lstStyle/>
        <a:p>
          <a:pPr marL="0" lvl="0" indent="0" algn="ctr" defTabSz="622300">
            <a:lnSpc>
              <a:spcPct val="90000"/>
            </a:lnSpc>
            <a:spcBef>
              <a:spcPct val="0"/>
            </a:spcBef>
            <a:spcAft>
              <a:spcPct val="35000"/>
            </a:spcAft>
            <a:buNone/>
          </a:pPr>
          <a:endParaRPr lang="fr-FR" sz="1400" b="1" kern="1200" cap="none" spc="0">
            <a:ln w="6731">
              <a:solidFill>
                <a:schemeClr val="bg1"/>
              </a:solidFill>
              <a:prstDash val="solid"/>
            </a:ln>
            <a:solidFill>
              <a:sysClr val="windowText" lastClr="000000"/>
            </a:solidFill>
            <a:effectLst>
              <a:outerShdw dist="38100" dir="2700000" algn="bl" rotWithShape="0">
                <a:schemeClr val="accent5"/>
              </a:outerShdw>
            </a:effectLst>
            <a:latin typeface="Aharoni" panose="02010803020104030203" pitchFamily="2" charset="-79"/>
            <a:cs typeface="Aharoni" panose="02010803020104030203" pitchFamily="2" charset="-79"/>
          </a:endParaRPr>
        </a:p>
      </dsp:txBody>
      <dsp:txXfrm rot="10800000">
        <a:off x="1160343" y="1922067"/>
        <a:ext cx="1785975" cy="437476"/>
      </dsp:txXfrm>
    </dsp:sp>
    <dsp:sp modelId="{2202A2C3-64A5-4885-9AE8-4188FD2060A6}">
      <dsp:nvSpPr>
        <dsp:cNvPr id="0" name=""/>
        <dsp:cNvSpPr/>
      </dsp:nvSpPr>
      <dsp:spPr>
        <a:xfrm>
          <a:off x="0" y="458447"/>
          <a:ext cx="2158292" cy="1038119"/>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fr-FR" sz="3700" kern="1200"/>
            <a:t>Passé</a:t>
          </a:r>
        </a:p>
      </dsp:txBody>
      <dsp:txXfrm>
        <a:off x="30405" y="488852"/>
        <a:ext cx="2097482" cy="977309"/>
      </dsp:txXfrm>
    </dsp:sp>
    <dsp:sp modelId="{81DD4EBE-0A0C-496B-8773-D6039BDBC898}">
      <dsp:nvSpPr>
        <dsp:cNvPr id="0" name=""/>
        <dsp:cNvSpPr/>
      </dsp:nvSpPr>
      <dsp:spPr>
        <a:xfrm rot="21590371">
          <a:off x="2175868" y="486198"/>
          <a:ext cx="4887468" cy="115938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fr-FR" sz="3000" kern="1200" dirty="0"/>
            <a:t>(écriture de l'Histoire)</a:t>
          </a:r>
        </a:p>
      </dsp:txBody>
      <dsp:txXfrm>
        <a:off x="2523682" y="718074"/>
        <a:ext cx="4191840" cy="695628"/>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cs-CZ"/>
              <a:t>Kliknutím lze upravit styl.</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10/11/2018</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cs-CZ"/>
              <a:t>Kliknutím lze upravit styl.</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cs-CZ"/>
              <a:t>Kliknutím lze upravit styl.</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8A87A34-81AB-432B-8DAE-1953F412C126}" type="datetimeFigureOut">
              <a:rPr lang="en-US" dirty="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cs-CZ"/>
              <a:t>Kliknutím lze upravit styl.</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cs-CZ"/>
              <a:t>Kliknutím lze upravit styl.</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447191" y="2824269"/>
            <a:ext cx="4488794" cy="264445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256025" y="2821491"/>
            <a:ext cx="4488794" cy="2637371"/>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cs-CZ"/>
              <a:t>Kliknutím lze upravit styl.</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cs-CZ"/>
              <a:t>Kliknutím na ikonu přidáte obrázek.</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10/11/2018</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10/11/2018</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1026" name="Picture 2" descr="https://upload.wikimedia.org/wikipedia/commons/5/53/Walter_Scott_Waverley_illustration_%28Pettie-Huth%29.jpg">
            <a:extLst>
              <a:ext uri="{FF2B5EF4-FFF2-40B4-BE49-F238E27FC236}">
                <a16:creationId xmlns:a16="http://schemas.microsoft.com/office/drawing/2014/main" id="{EF99B2B8-0E2A-4D87-BEAE-05AAFFD503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 r="9709"/>
          <a:stretch/>
        </p:blipFill>
        <p:spPr bwMode="auto">
          <a:xfrm>
            <a:off x="2" y="10"/>
            <a:ext cx="4063593"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Ã©sultat de recherche d'images pour &quot;dernier des mohicans cooper&quot;">
            <a:extLst>
              <a:ext uri="{FF2B5EF4-FFF2-40B4-BE49-F238E27FC236}">
                <a16:creationId xmlns:a16="http://schemas.microsoft.com/office/drawing/2014/main" id="{323536DA-EC66-423A-ADD7-F19BC8ECAD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14"/>
          <a:stretch/>
        </p:blipFill>
        <p:spPr bwMode="auto">
          <a:xfrm>
            <a:off x="4064813" y="0"/>
            <a:ext cx="4063593"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Ã©sultat de recherche d'images pour &quot;ivanhoe walter scott&quot;">
            <a:extLst>
              <a:ext uri="{FF2B5EF4-FFF2-40B4-BE49-F238E27FC236}">
                <a16:creationId xmlns:a16="http://schemas.microsoft.com/office/drawing/2014/main" id="{29F79DCC-9843-428B-979C-3363A63C65A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119" r="24036"/>
          <a:stretch/>
        </p:blipFill>
        <p:spPr bwMode="auto">
          <a:xfrm>
            <a:off x="8128407" y="10"/>
            <a:ext cx="4063593"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676FB1D3-4492-4FCA-B42F-074DA027CA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7759" y="4411985"/>
            <a:ext cx="9616484" cy="1728068"/>
          </a:xfrm>
          <a:prstGeom prst="rect">
            <a:avLst/>
          </a:prstGeom>
          <a:solidFill>
            <a:srgbClr val="000001">
              <a:alpha val="8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BF03CBB-F130-45A3-B1D4-C2B6869F69F2}"/>
              </a:ext>
            </a:extLst>
          </p:cNvPr>
          <p:cNvSpPr>
            <a:spLocks noGrp="1"/>
          </p:cNvSpPr>
          <p:nvPr>
            <p:ph type="ctrTitle"/>
          </p:nvPr>
        </p:nvSpPr>
        <p:spPr>
          <a:xfrm>
            <a:off x="1449354" y="4142704"/>
            <a:ext cx="9293292" cy="864651"/>
          </a:xfrm>
        </p:spPr>
        <p:txBody>
          <a:bodyPr>
            <a:normAutofit/>
          </a:bodyPr>
          <a:lstStyle/>
          <a:p>
            <a:r>
              <a:rPr lang="cs-CZ" sz="3100" dirty="0"/>
              <a:t>Ro</a:t>
            </a:r>
            <a:r>
              <a:rPr lang="fr-FR" sz="3100" dirty="0"/>
              <a:t>man historique et ses débuts en France</a:t>
            </a:r>
            <a:endParaRPr lang="cs-CZ" sz="3100" dirty="0"/>
          </a:p>
        </p:txBody>
      </p:sp>
      <p:sp>
        <p:nvSpPr>
          <p:cNvPr id="3" name="Podnadpis 2">
            <a:extLst>
              <a:ext uri="{FF2B5EF4-FFF2-40B4-BE49-F238E27FC236}">
                <a16:creationId xmlns:a16="http://schemas.microsoft.com/office/drawing/2014/main" id="{AD82CF8E-E943-41C1-8767-4D6363B03EB6}"/>
              </a:ext>
            </a:extLst>
          </p:cNvPr>
          <p:cNvSpPr>
            <a:spLocks noGrp="1"/>
          </p:cNvSpPr>
          <p:nvPr>
            <p:ph type="subTitle" idx="1"/>
          </p:nvPr>
        </p:nvSpPr>
        <p:spPr>
          <a:xfrm>
            <a:off x="1337650" y="5007355"/>
            <a:ext cx="9516699" cy="859749"/>
          </a:xfrm>
        </p:spPr>
        <p:txBody>
          <a:bodyPr>
            <a:noAutofit/>
          </a:bodyPr>
          <a:lstStyle/>
          <a:p>
            <a:r>
              <a:rPr lang="fr-FR" sz="2000" dirty="0"/>
              <a:t>« </a:t>
            </a:r>
            <a:r>
              <a:rPr lang="fr-FR" sz="2000" i="1" dirty="0"/>
              <a:t>on n’écrit plus de nos jours que les romans historiques »</a:t>
            </a:r>
            <a:r>
              <a:rPr lang="cs-CZ" sz="2000" i="1" dirty="0"/>
              <a:t> </a:t>
            </a:r>
            <a:r>
              <a:rPr lang="fr-FR" sz="2000" i="1" dirty="0"/>
              <a:t>(Le Globe, le 23 juillet 1825)</a:t>
            </a:r>
            <a:endParaRPr lang="cs-CZ" sz="2000" dirty="0">
              <a:solidFill>
                <a:srgbClr val="FFFFFE"/>
              </a:solidFill>
            </a:endParaRPr>
          </a:p>
        </p:txBody>
      </p:sp>
    </p:spTree>
    <p:extLst>
      <p:ext uri="{BB962C8B-B14F-4D97-AF65-F5344CB8AC3E}">
        <p14:creationId xmlns:p14="http://schemas.microsoft.com/office/powerpoint/2010/main" val="1727465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01AD59-E1AF-4E21-B8CE-A8857925C7AA}"/>
              </a:ext>
            </a:extLst>
          </p:cNvPr>
          <p:cNvSpPr>
            <a:spLocks noGrp="1"/>
          </p:cNvSpPr>
          <p:nvPr>
            <p:ph type="title"/>
          </p:nvPr>
        </p:nvSpPr>
        <p:spPr>
          <a:xfrm>
            <a:off x="965805" y="280965"/>
            <a:ext cx="4176815" cy="1049235"/>
          </a:xfrm>
        </p:spPr>
        <p:txBody>
          <a:bodyPr>
            <a:normAutofit/>
          </a:bodyPr>
          <a:lstStyle/>
          <a:p>
            <a:r>
              <a:rPr lang="fr-FR" sz="2200" dirty="0"/>
              <a:t>Influence de l’outre-mer: </a:t>
            </a:r>
            <a:r>
              <a:rPr lang="fr-FR" sz="2200" dirty="0" err="1"/>
              <a:t>Fenimore</a:t>
            </a:r>
            <a:r>
              <a:rPr lang="fr-FR" sz="2200" dirty="0"/>
              <a:t> James Cooper (1789-1851)</a:t>
            </a:r>
            <a:endParaRPr lang="cs-CZ" sz="2200" dirty="0"/>
          </a:p>
        </p:txBody>
      </p:sp>
      <p:sp>
        <p:nvSpPr>
          <p:cNvPr id="3" name="Zástupný symbol pro obsah 2">
            <a:extLst>
              <a:ext uri="{FF2B5EF4-FFF2-40B4-BE49-F238E27FC236}">
                <a16:creationId xmlns:a16="http://schemas.microsoft.com/office/drawing/2014/main" id="{80E32201-63C7-412E-801A-1914BF5BA329}"/>
              </a:ext>
            </a:extLst>
          </p:cNvPr>
          <p:cNvSpPr>
            <a:spLocks noGrp="1"/>
          </p:cNvSpPr>
          <p:nvPr>
            <p:ph idx="1"/>
          </p:nvPr>
        </p:nvSpPr>
        <p:spPr>
          <a:xfrm>
            <a:off x="161925" y="1434975"/>
            <a:ext cx="6334125" cy="4136145"/>
          </a:xfrm>
        </p:spPr>
        <p:txBody>
          <a:bodyPr>
            <a:normAutofit/>
          </a:bodyPr>
          <a:lstStyle/>
          <a:p>
            <a:pPr>
              <a:lnSpc>
                <a:spcPct val="110000"/>
              </a:lnSpc>
            </a:pPr>
            <a:r>
              <a:rPr lang="fr-FR" dirty="0"/>
              <a:t>Série des Histoires de Bas-de-Cuir (</a:t>
            </a:r>
            <a:r>
              <a:rPr lang="fr-FR" dirty="0" err="1"/>
              <a:t>Leatherstocking</a:t>
            </a:r>
            <a:r>
              <a:rPr lang="fr-FR" dirty="0"/>
              <a:t>), dans l'ordre chronologique du récit :</a:t>
            </a:r>
          </a:p>
          <a:p>
            <a:pPr lvl="1">
              <a:lnSpc>
                <a:spcPct val="110000"/>
              </a:lnSpc>
            </a:pPr>
            <a:r>
              <a:rPr lang="fr-FR" sz="2000" i="1" dirty="0"/>
              <a:t>Le Tueur de daims </a:t>
            </a:r>
            <a:r>
              <a:rPr lang="fr-FR" sz="2000" dirty="0"/>
              <a:t>(aussi traduit sous le titre </a:t>
            </a:r>
            <a:r>
              <a:rPr lang="fr-FR" sz="2000" i="1" dirty="0"/>
              <a:t>L'Œil de Faucon</a:t>
            </a:r>
            <a:r>
              <a:rPr lang="fr-FR" sz="2000" dirty="0"/>
              <a:t>) (1841)</a:t>
            </a:r>
          </a:p>
          <a:p>
            <a:pPr lvl="1">
              <a:lnSpc>
                <a:spcPct val="110000"/>
              </a:lnSpc>
            </a:pPr>
            <a:r>
              <a:rPr lang="fr-FR" sz="2000" i="1" dirty="0"/>
              <a:t>Le Dernier des Mohicans </a:t>
            </a:r>
            <a:r>
              <a:rPr lang="fr-FR" sz="2000" dirty="0"/>
              <a:t>(1826)</a:t>
            </a:r>
          </a:p>
          <a:p>
            <a:pPr lvl="1">
              <a:lnSpc>
                <a:spcPct val="110000"/>
              </a:lnSpc>
            </a:pPr>
            <a:r>
              <a:rPr lang="fr-FR" sz="2000" i="1" dirty="0"/>
              <a:t>Le Lac Ontario ou le guide </a:t>
            </a:r>
            <a:r>
              <a:rPr lang="fr-FR" sz="2000" dirty="0"/>
              <a:t>(1840)</a:t>
            </a:r>
          </a:p>
          <a:p>
            <a:pPr lvl="1">
              <a:lnSpc>
                <a:spcPct val="110000"/>
              </a:lnSpc>
            </a:pPr>
            <a:r>
              <a:rPr lang="fr-FR" sz="2000" i="1" dirty="0"/>
              <a:t>Les Pionniers </a:t>
            </a:r>
            <a:r>
              <a:rPr lang="fr-FR" sz="2000" dirty="0"/>
              <a:t>(1823)</a:t>
            </a:r>
          </a:p>
          <a:p>
            <a:pPr lvl="1">
              <a:lnSpc>
                <a:spcPct val="110000"/>
              </a:lnSpc>
            </a:pPr>
            <a:r>
              <a:rPr lang="fr-FR" sz="2000" i="1" dirty="0"/>
              <a:t>La Prairie </a:t>
            </a:r>
            <a:r>
              <a:rPr lang="fr-FR" sz="2000" dirty="0"/>
              <a:t>(1827)</a:t>
            </a:r>
            <a:endParaRPr lang="cs-CZ" sz="2000" dirty="0"/>
          </a:p>
        </p:txBody>
      </p:sp>
      <p:pic>
        <p:nvPicPr>
          <p:cNvPr id="1026" name="Picture 2" descr="Image associÃ©e">
            <a:extLst>
              <a:ext uri="{FF2B5EF4-FFF2-40B4-BE49-F238E27FC236}">
                <a16:creationId xmlns:a16="http://schemas.microsoft.com/office/drawing/2014/main" id="{3DE07C34-C5DD-4EF7-9353-476EF5DD74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7112" y="805583"/>
            <a:ext cx="3915040" cy="4660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906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BADA9C-E3D0-47AB-91CF-4EDAF472E57C}"/>
              </a:ext>
            </a:extLst>
          </p:cNvPr>
          <p:cNvSpPr>
            <a:spLocks noGrp="1"/>
          </p:cNvSpPr>
          <p:nvPr>
            <p:ph type="title"/>
          </p:nvPr>
        </p:nvSpPr>
        <p:spPr/>
        <p:txBody>
          <a:bodyPr/>
          <a:lstStyle/>
          <a:p>
            <a:r>
              <a:rPr lang="cs-CZ" dirty="0" err="1"/>
              <a:t>conclusion</a:t>
            </a:r>
            <a:r>
              <a:rPr lang="cs-CZ" dirty="0"/>
              <a:t>: ro</a:t>
            </a:r>
            <a:r>
              <a:rPr lang="fr-FR" dirty="0"/>
              <a:t>man historique entre le fait et la fiction</a:t>
            </a:r>
            <a:endParaRPr lang="cs-CZ" dirty="0"/>
          </a:p>
        </p:txBody>
      </p:sp>
      <p:graphicFrame>
        <p:nvGraphicFramePr>
          <p:cNvPr id="4" name="Diagramme 1">
            <a:extLst>
              <a:ext uri="{FF2B5EF4-FFF2-40B4-BE49-F238E27FC236}">
                <a16:creationId xmlns:a16="http://schemas.microsoft.com/office/drawing/2014/main" id="{2386B149-33CD-4190-BB4B-8E3FDE75991A}"/>
              </a:ext>
            </a:extLst>
          </p:cNvPr>
          <p:cNvGraphicFramePr/>
          <p:nvPr>
            <p:extLst>
              <p:ext uri="{D42A27DB-BD31-4B8C-83A1-F6EECF244321}">
                <p14:modId xmlns:p14="http://schemas.microsoft.com/office/powerpoint/2010/main" val="3262749649"/>
              </p:ext>
            </p:extLst>
          </p:nvPr>
        </p:nvGraphicFramePr>
        <p:xfrm>
          <a:off x="1349405" y="2068498"/>
          <a:ext cx="9534618" cy="3391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7894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2052" name="Picture 4" descr="RÃ©sultat de recherche d'images pour &quot;victor hugo notre dame&quot;">
            <a:extLst>
              <a:ext uri="{FF2B5EF4-FFF2-40B4-BE49-F238E27FC236}">
                <a16:creationId xmlns:a16="http://schemas.microsoft.com/office/drawing/2014/main" id="{AF4F4C6F-B172-475D-BD9D-DE38C0DFD7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8" r="3042"/>
          <a:stretch/>
        </p:blipFill>
        <p:spPr bwMode="auto">
          <a:xfrm>
            <a:off x="2" y="10"/>
            <a:ext cx="4063593" cy="685799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Ã©sultat de recherche d'images pour &quot;balzac chouans&quot;">
            <a:extLst>
              <a:ext uri="{FF2B5EF4-FFF2-40B4-BE49-F238E27FC236}">
                <a16:creationId xmlns:a16="http://schemas.microsoft.com/office/drawing/2014/main" id="{7109EF68-877A-4250-A9D1-6C8CA8253B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2113"/>
          <a:stretch/>
        </p:blipFill>
        <p:spPr bwMode="auto">
          <a:xfrm>
            <a:off x="4064204" y="10"/>
            <a:ext cx="4063593" cy="685799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Ã©sultat de recherche d'images pour &quot;de vigny cinq-mars&quot;">
            <a:extLst>
              <a:ext uri="{FF2B5EF4-FFF2-40B4-BE49-F238E27FC236}">
                <a16:creationId xmlns:a16="http://schemas.microsoft.com/office/drawing/2014/main" id="{87D48944-95D4-43D0-B1C3-7F9E5659FB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45" r="7617"/>
          <a:stretch/>
        </p:blipFill>
        <p:spPr bwMode="auto">
          <a:xfrm>
            <a:off x="8128407" y="10"/>
            <a:ext cx="4063593"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1A3F9D91-337A-4C52-A561-BFE4C26031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2611820"/>
            <a:ext cx="12194875" cy="3593946"/>
          </a:xfrm>
          <a:prstGeom prst="rect">
            <a:avLst/>
          </a:prstGeom>
          <a:solidFill>
            <a:srgbClr val="000001">
              <a:alpha val="8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E03BDE67-8C6E-4017-A794-30757FB65344}"/>
              </a:ext>
            </a:extLst>
          </p:cNvPr>
          <p:cNvSpPr>
            <a:spLocks noGrp="1"/>
          </p:cNvSpPr>
          <p:nvPr>
            <p:ph idx="1"/>
          </p:nvPr>
        </p:nvSpPr>
        <p:spPr>
          <a:xfrm>
            <a:off x="1304017" y="3825646"/>
            <a:ext cx="9599920" cy="2211354"/>
          </a:xfrm>
        </p:spPr>
        <p:txBody>
          <a:bodyPr>
            <a:normAutofit/>
          </a:bodyPr>
          <a:lstStyle/>
          <a:p>
            <a:pPr marL="0" indent="0">
              <a:buNone/>
            </a:pPr>
            <a:r>
              <a:rPr lang="fr-FR">
                <a:solidFill>
                  <a:srgbClr val="FFFFFE"/>
                </a:solidFill>
              </a:rPr>
              <a:t>« </a:t>
            </a:r>
            <a:r>
              <a:rPr lang="fr-FR" i="1">
                <a:solidFill>
                  <a:srgbClr val="FFFFFE"/>
                </a:solidFill>
              </a:rPr>
              <a:t>Le roman est une de deux grandes faces de la littérature du XIXe siècle, l’Histoire est l’autre, et telle a été la force de cette double préoccupation des esprits que l’Histoire et le roman se sont intimement mêlés l’un et l’autre et ont produit un genre nouveau » </a:t>
            </a:r>
            <a:r>
              <a:rPr lang="fr-FR">
                <a:solidFill>
                  <a:srgbClr val="FFFFFE"/>
                </a:solidFill>
              </a:rPr>
              <a:t>(</a:t>
            </a:r>
            <a:r>
              <a:rPr lang="fr-FR" i="1">
                <a:solidFill>
                  <a:srgbClr val="FFFFFE"/>
                </a:solidFill>
              </a:rPr>
              <a:t>Dictionnaire universelle du XIXe siècle </a:t>
            </a:r>
            <a:r>
              <a:rPr lang="fr-FR">
                <a:solidFill>
                  <a:srgbClr val="FFFFFE"/>
                </a:solidFill>
              </a:rPr>
              <a:t>de Pierre Larousse)</a:t>
            </a:r>
            <a:endParaRPr lang="cs-CZ">
              <a:solidFill>
                <a:srgbClr val="FFFFFE"/>
              </a:solidFill>
            </a:endParaRPr>
          </a:p>
        </p:txBody>
      </p:sp>
    </p:spTree>
    <p:extLst>
      <p:ext uri="{BB962C8B-B14F-4D97-AF65-F5344CB8AC3E}">
        <p14:creationId xmlns:p14="http://schemas.microsoft.com/office/powerpoint/2010/main" val="1819273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E9593F-58AE-4B6E-9EDB-6B2C51E26CB5}"/>
              </a:ext>
            </a:extLst>
          </p:cNvPr>
          <p:cNvSpPr>
            <a:spLocks noGrp="1"/>
          </p:cNvSpPr>
          <p:nvPr>
            <p:ph type="title"/>
          </p:nvPr>
        </p:nvSpPr>
        <p:spPr>
          <a:xfrm>
            <a:off x="1145219" y="440534"/>
            <a:ext cx="9597575" cy="1049235"/>
          </a:xfrm>
        </p:spPr>
        <p:txBody>
          <a:bodyPr>
            <a:normAutofit fontScale="90000"/>
          </a:bodyPr>
          <a:lstStyle/>
          <a:p>
            <a:r>
              <a:rPr lang="cs-CZ" dirty="0"/>
              <a:t>Texte </a:t>
            </a:r>
            <a:r>
              <a:rPr lang="fr-FR" dirty="0"/>
              <a:t>d’introduction: Victor Hugo sur « Quentin </a:t>
            </a:r>
            <a:r>
              <a:rPr lang="fr-FR" dirty="0" err="1"/>
              <a:t>Durward</a:t>
            </a:r>
            <a:r>
              <a:rPr lang="fr-FR" dirty="0"/>
              <a:t> » (publié en 1823 dans la Muse française)</a:t>
            </a:r>
            <a:endParaRPr lang="cs-CZ" dirty="0"/>
          </a:p>
        </p:txBody>
      </p:sp>
      <p:sp>
        <p:nvSpPr>
          <p:cNvPr id="3" name="Zástupný symbol pro obsah 2">
            <a:extLst>
              <a:ext uri="{FF2B5EF4-FFF2-40B4-BE49-F238E27FC236}">
                <a16:creationId xmlns:a16="http://schemas.microsoft.com/office/drawing/2014/main" id="{61C416A7-1A8F-4FA2-AD5B-E86EBAAD69A0}"/>
              </a:ext>
            </a:extLst>
          </p:cNvPr>
          <p:cNvSpPr>
            <a:spLocks noGrp="1"/>
          </p:cNvSpPr>
          <p:nvPr>
            <p:ph idx="1"/>
          </p:nvPr>
        </p:nvSpPr>
        <p:spPr/>
        <p:txBody>
          <a:bodyPr/>
          <a:lstStyle/>
          <a:p>
            <a:r>
              <a:rPr lang="fr-FR" dirty="0"/>
              <a:t>Comment Hugo perçoit-il l’œuvre de Walter Scott?</a:t>
            </a:r>
          </a:p>
          <a:p>
            <a:r>
              <a:rPr lang="fr-FR" dirty="0"/>
              <a:t>Comment il entend le rôle du romancier moderne? </a:t>
            </a:r>
          </a:p>
          <a:p>
            <a:r>
              <a:rPr lang="fr-FR" dirty="0"/>
              <a:t>Quels sont les traits caractéristiques du roman </a:t>
            </a:r>
            <a:r>
              <a:rPr lang="fr-FR" dirty="0" err="1"/>
              <a:t>scottien</a:t>
            </a:r>
            <a:r>
              <a:rPr lang="fr-FR" dirty="0"/>
              <a:t>, tel qu’il se présenté par Hugo?</a:t>
            </a:r>
            <a:endParaRPr lang="cs-CZ" dirty="0"/>
          </a:p>
          <a:p>
            <a:r>
              <a:rPr lang="fr-FR" dirty="0"/>
              <a:t>Le roman, peut-il selon Hugo devenir une image vraie de l’histoire? </a:t>
            </a:r>
          </a:p>
        </p:txBody>
      </p:sp>
    </p:spTree>
    <p:extLst>
      <p:ext uri="{BB962C8B-B14F-4D97-AF65-F5344CB8AC3E}">
        <p14:creationId xmlns:p14="http://schemas.microsoft.com/office/powerpoint/2010/main" val="1528818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609E30-8CE5-4ED1-AA84-F0CE01486717}"/>
              </a:ext>
            </a:extLst>
          </p:cNvPr>
          <p:cNvSpPr>
            <a:spLocks noGrp="1"/>
          </p:cNvSpPr>
          <p:nvPr>
            <p:ph type="title"/>
          </p:nvPr>
        </p:nvSpPr>
        <p:spPr>
          <a:xfrm>
            <a:off x="1451579" y="804519"/>
            <a:ext cx="9291215" cy="1049235"/>
          </a:xfrm>
        </p:spPr>
        <p:txBody>
          <a:bodyPr>
            <a:normAutofit/>
          </a:bodyPr>
          <a:lstStyle/>
          <a:p>
            <a:r>
              <a:rPr lang="cs-CZ" dirty="0" err="1"/>
              <a:t>Qu</a:t>
            </a:r>
            <a:r>
              <a:rPr lang="fr-FR" dirty="0"/>
              <a:t>’est-ce qu’un roman historique?</a:t>
            </a:r>
            <a:endParaRPr lang="cs-CZ" dirty="0"/>
          </a:p>
        </p:txBody>
      </p:sp>
      <p:sp>
        <p:nvSpPr>
          <p:cNvPr id="3" name="Zástupný symbol pro obsah 2">
            <a:extLst>
              <a:ext uri="{FF2B5EF4-FFF2-40B4-BE49-F238E27FC236}">
                <a16:creationId xmlns:a16="http://schemas.microsoft.com/office/drawing/2014/main" id="{9178BFD4-0359-4558-8F62-8E861AFFCA93}"/>
              </a:ext>
            </a:extLst>
          </p:cNvPr>
          <p:cNvSpPr>
            <a:spLocks noGrp="1"/>
          </p:cNvSpPr>
          <p:nvPr>
            <p:ph idx="1"/>
          </p:nvPr>
        </p:nvSpPr>
        <p:spPr>
          <a:xfrm>
            <a:off x="288155" y="1953590"/>
            <a:ext cx="8021344" cy="3889766"/>
          </a:xfrm>
        </p:spPr>
        <p:txBody>
          <a:bodyPr>
            <a:normAutofit/>
          </a:bodyPr>
          <a:lstStyle/>
          <a:p>
            <a:pPr>
              <a:lnSpc>
                <a:spcPct val="110000"/>
              </a:lnSpc>
            </a:pPr>
            <a:r>
              <a:rPr lang="fr-FR" sz="2200" dirty="0"/>
              <a:t>« </a:t>
            </a:r>
            <a:r>
              <a:rPr lang="fr-FR" sz="2200" i="1" dirty="0"/>
              <a:t>Le genre qui consiste à combiner deux récits formellement identiques, mais dont les référents sont de nature différente.</a:t>
            </a:r>
            <a:r>
              <a:rPr lang="fr-FR" sz="2200" dirty="0"/>
              <a:t> » (Guy Rosa)</a:t>
            </a:r>
          </a:p>
          <a:p>
            <a:pPr>
              <a:lnSpc>
                <a:spcPct val="110000"/>
              </a:lnSpc>
            </a:pPr>
            <a:r>
              <a:rPr lang="fr-FR" sz="2200" dirty="0"/>
              <a:t>Il y a « </a:t>
            </a:r>
            <a:r>
              <a:rPr lang="fr-FR" sz="2200" i="1" dirty="0"/>
              <a:t>information réciproque, et inégale, de l’Histoire et du Roman dans le roman historique. L’Histoire fournit des « informations », le roman soulève des questions inédites sur l’objet d’étude. </a:t>
            </a:r>
            <a:r>
              <a:rPr lang="fr-FR" sz="2200" dirty="0"/>
              <a:t>» (Claudie Bernard)</a:t>
            </a:r>
          </a:p>
          <a:p>
            <a:pPr>
              <a:lnSpc>
                <a:spcPct val="110000"/>
              </a:lnSpc>
            </a:pPr>
            <a:r>
              <a:rPr lang="fr-FR" sz="2200" dirty="0"/>
              <a:t>Le roman historique est </a:t>
            </a:r>
            <a:r>
              <a:rPr lang="fr-FR" sz="2200" i="1" dirty="0"/>
              <a:t>« à tout le moment le témoin et le créateur de l’intelligibilité de l’histoire</a:t>
            </a:r>
            <a:r>
              <a:rPr lang="fr-FR" sz="2200" dirty="0"/>
              <a:t> » (Jean </a:t>
            </a:r>
            <a:r>
              <a:rPr lang="fr-FR" sz="2200" dirty="0" err="1"/>
              <a:t>Molino</a:t>
            </a:r>
            <a:r>
              <a:rPr lang="fr-FR" sz="2200" dirty="0"/>
              <a:t>)</a:t>
            </a:r>
            <a:endParaRPr lang="cs-CZ" sz="2200" dirty="0"/>
          </a:p>
          <a:p>
            <a:pPr>
              <a:lnSpc>
                <a:spcPct val="110000"/>
              </a:lnSpc>
            </a:pPr>
            <a:endParaRPr lang="cs-CZ" sz="1600" dirty="0"/>
          </a:p>
        </p:txBody>
      </p:sp>
      <p:pic>
        <p:nvPicPr>
          <p:cNvPr id="3074" name="Picture 2" descr="Image associÃ©e">
            <a:extLst>
              <a:ext uri="{FF2B5EF4-FFF2-40B4-BE49-F238E27FC236}">
                <a16:creationId xmlns:a16="http://schemas.microsoft.com/office/drawing/2014/main" id="{5F98E4D7-DFC7-449C-BB8B-DD5BC3A414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8531" y="1642621"/>
            <a:ext cx="2645314" cy="390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620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A5A400-BE08-4929-AFA4-B9B20F56BB96}"/>
              </a:ext>
            </a:extLst>
          </p:cNvPr>
          <p:cNvSpPr>
            <a:spLocks noGrp="1"/>
          </p:cNvSpPr>
          <p:nvPr>
            <p:ph type="title"/>
          </p:nvPr>
        </p:nvSpPr>
        <p:spPr>
          <a:xfrm>
            <a:off x="1522601" y="147571"/>
            <a:ext cx="9291215" cy="1049235"/>
          </a:xfrm>
        </p:spPr>
        <p:txBody>
          <a:bodyPr/>
          <a:lstStyle/>
          <a:p>
            <a:r>
              <a:rPr lang="fr-FR" dirty="0"/>
              <a:t>L’importance de la « couleur locale »</a:t>
            </a:r>
            <a:endParaRPr lang="cs-CZ" dirty="0"/>
          </a:p>
        </p:txBody>
      </p:sp>
      <p:sp>
        <p:nvSpPr>
          <p:cNvPr id="3" name="Zástupný symbol pro obsah 2">
            <a:extLst>
              <a:ext uri="{FF2B5EF4-FFF2-40B4-BE49-F238E27FC236}">
                <a16:creationId xmlns:a16="http://schemas.microsoft.com/office/drawing/2014/main" id="{29C59E0F-99E5-4727-9AB6-8242980A0C2F}"/>
              </a:ext>
            </a:extLst>
          </p:cNvPr>
          <p:cNvSpPr>
            <a:spLocks noGrp="1"/>
          </p:cNvSpPr>
          <p:nvPr>
            <p:ph idx="1"/>
          </p:nvPr>
        </p:nvSpPr>
        <p:spPr>
          <a:xfrm>
            <a:off x="319858" y="1196806"/>
            <a:ext cx="11696700" cy="5273336"/>
          </a:xfrm>
        </p:spPr>
        <p:txBody>
          <a:bodyPr>
            <a:normAutofit/>
          </a:bodyPr>
          <a:lstStyle/>
          <a:p>
            <a:r>
              <a:rPr lang="fr-FR" dirty="0"/>
              <a:t>« </a:t>
            </a:r>
            <a:r>
              <a:rPr lang="fr-FR" i="1" dirty="0"/>
              <a:t>Ce qui caractérise essentiellement l’état de la société que les compositions dramatiques ont pour but de peindre.</a:t>
            </a:r>
            <a:r>
              <a:rPr lang="fr-FR" dirty="0"/>
              <a:t> » (Benjamin Constant)</a:t>
            </a:r>
          </a:p>
          <a:p>
            <a:r>
              <a:rPr lang="fr-FR" dirty="0"/>
              <a:t>« </a:t>
            </a:r>
            <a:r>
              <a:rPr lang="fr-FR" i="1" dirty="0"/>
              <a:t>Chaque règne authentique, à partir de Charlemagne, demandera tout au moins un ouvrage, et quelquefois quatre ou cinq, comme pour Louis XIV, Henri IV, François Ier . Vous ferez ainsi une histoire de France pittoresque où vous peindrez les costumes, les meubles, les maisons, les intérieurs, la vie privée, tout en donnant l’esprit du temps, au lieu de narrer péniblement des faits connus.</a:t>
            </a:r>
            <a:r>
              <a:rPr lang="fr-FR" dirty="0"/>
              <a:t> » (D’</a:t>
            </a:r>
            <a:r>
              <a:rPr lang="fr-FR" dirty="0" err="1"/>
              <a:t>Arthez</a:t>
            </a:r>
            <a:r>
              <a:rPr lang="fr-FR" dirty="0"/>
              <a:t> à Lucien de Rubempré sur le projet des romans historiques, </a:t>
            </a:r>
            <a:r>
              <a:rPr lang="fr-FR" i="1" dirty="0" err="1"/>
              <a:t>Ilusions</a:t>
            </a:r>
            <a:r>
              <a:rPr lang="fr-FR" i="1" dirty="0"/>
              <a:t> perdues, partie deux: Un grand homme de province à Paris</a:t>
            </a:r>
            <a:r>
              <a:rPr lang="fr-FR" dirty="0"/>
              <a:t>)</a:t>
            </a:r>
          </a:p>
          <a:p>
            <a:r>
              <a:rPr lang="fr-FR" dirty="0"/>
              <a:t>« </a:t>
            </a:r>
            <a:r>
              <a:rPr lang="fr-FR" i="1" dirty="0"/>
              <a:t>Dans L’Ensorcelée, le personnage de l’abbé de la Croix-Jugan est inventé, ainsi que les autres personnes qui l’entourent ; mais ce qui ne l’est pas, c’est la couleur du temps reproduite avec une fidélité scrupuleuse et dans laquelle se dessinent des figures fortement animées de l’esprit de ce temps.</a:t>
            </a:r>
            <a:r>
              <a:rPr lang="fr-FR" dirty="0"/>
              <a:t> » (Jules Barbey d’</a:t>
            </a:r>
            <a:r>
              <a:rPr lang="fr-FR" dirty="0" err="1"/>
              <a:t>Aurevilly</a:t>
            </a:r>
            <a:r>
              <a:rPr lang="fr-FR" dirty="0"/>
              <a:t>: </a:t>
            </a:r>
            <a:r>
              <a:rPr lang="fr-FR" i="1" dirty="0"/>
              <a:t>L’Ensorcelée</a:t>
            </a:r>
            <a:r>
              <a:rPr lang="fr-FR" dirty="0"/>
              <a:t>)</a:t>
            </a:r>
            <a:endParaRPr lang="cs-CZ" dirty="0"/>
          </a:p>
          <a:p>
            <a:endParaRPr lang="cs-CZ" dirty="0"/>
          </a:p>
          <a:p>
            <a:endParaRPr lang="cs-CZ" dirty="0"/>
          </a:p>
        </p:txBody>
      </p:sp>
    </p:spTree>
    <p:extLst>
      <p:ext uri="{BB962C8B-B14F-4D97-AF65-F5344CB8AC3E}">
        <p14:creationId xmlns:p14="http://schemas.microsoft.com/office/powerpoint/2010/main" val="3608319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BD772E-CDAC-4709-A664-B3166CB10974}"/>
              </a:ext>
            </a:extLst>
          </p:cNvPr>
          <p:cNvSpPr>
            <a:spLocks noGrp="1"/>
          </p:cNvSpPr>
          <p:nvPr>
            <p:ph type="title"/>
          </p:nvPr>
        </p:nvSpPr>
        <p:spPr/>
        <p:txBody>
          <a:bodyPr/>
          <a:lstStyle/>
          <a:p>
            <a:r>
              <a:rPr lang="fr-FR" dirty="0" err="1"/>
              <a:t>Gyorgy</a:t>
            </a:r>
            <a:r>
              <a:rPr lang="fr-FR" dirty="0"/>
              <a:t> Lukacs sur le roman historique</a:t>
            </a:r>
            <a:endParaRPr lang="cs-CZ" dirty="0"/>
          </a:p>
        </p:txBody>
      </p:sp>
      <p:sp>
        <p:nvSpPr>
          <p:cNvPr id="3" name="Zástupný symbol pro obsah 2">
            <a:extLst>
              <a:ext uri="{FF2B5EF4-FFF2-40B4-BE49-F238E27FC236}">
                <a16:creationId xmlns:a16="http://schemas.microsoft.com/office/drawing/2014/main" id="{8DA3DC8C-557B-4AE5-9F1D-164B4487936A}"/>
              </a:ext>
            </a:extLst>
          </p:cNvPr>
          <p:cNvSpPr>
            <a:spLocks noGrp="1"/>
          </p:cNvSpPr>
          <p:nvPr>
            <p:ph idx="1"/>
          </p:nvPr>
        </p:nvSpPr>
        <p:spPr/>
        <p:txBody>
          <a:bodyPr/>
          <a:lstStyle/>
          <a:p>
            <a:r>
              <a:rPr lang="fr-FR" dirty="0"/>
              <a:t>« </a:t>
            </a:r>
            <a:r>
              <a:rPr lang="fr-FR" i="1" dirty="0"/>
              <a:t>Il importe pour le roman historique de démontrer par des moyens artistiques que les circonstances et les personnages historiques ont existé précisément de telle ou telle manière.</a:t>
            </a:r>
            <a:r>
              <a:rPr lang="fr-FR" dirty="0"/>
              <a:t> »</a:t>
            </a:r>
          </a:p>
          <a:p>
            <a:r>
              <a:rPr lang="fr-FR" dirty="0"/>
              <a:t>La couleur locale: « </a:t>
            </a:r>
            <a:r>
              <a:rPr lang="fr-FR" i="1" dirty="0"/>
              <a:t>cette démonstration artistique de la réalité historique.</a:t>
            </a:r>
            <a:r>
              <a:rPr lang="fr-FR" dirty="0"/>
              <a:t> » </a:t>
            </a:r>
          </a:p>
          <a:p>
            <a:r>
              <a:rPr lang="fr-FR" dirty="0"/>
              <a:t>La mission du roman historique: « </a:t>
            </a:r>
            <a:r>
              <a:rPr lang="fr-FR" i="1" dirty="0"/>
              <a:t>faire revivre le passé comme la préhistoire du présent, à donner une vie poétique à des forces historiques sociales et humaines qui, au cours d’une longue évolution, ont fait de notre vie actuelle ce qu’elle est et l’ont rendue telle que nous la vivons. »</a:t>
            </a:r>
            <a:endParaRPr lang="cs-CZ" dirty="0"/>
          </a:p>
        </p:txBody>
      </p:sp>
    </p:spTree>
    <p:extLst>
      <p:ext uri="{BB962C8B-B14F-4D97-AF65-F5344CB8AC3E}">
        <p14:creationId xmlns:p14="http://schemas.microsoft.com/office/powerpoint/2010/main" val="1141295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90BDA5-67E5-4DD3-AFE9-404C8C51ECA9}"/>
              </a:ext>
            </a:extLst>
          </p:cNvPr>
          <p:cNvSpPr>
            <a:spLocks noGrp="1"/>
          </p:cNvSpPr>
          <p:nvPr>
            <p:ph type="title"/>
          </p:nvPr>
        </p:nvSpPr>
        <p:spPr>
          <a:xfrm>
            <a:off x="763480" y="804520"/>
            <a:ext cx="5868139" cy="1049235"/>
          </a:xfrm>
        </p:spPr>
        <p:txBody>
          <a:bodyPr>
            <a:normAutofit/>
          </a:bodyPr>
          <a:lstStyle/>
          <a:p>
            <a:r>
              <a:rPr lang="fr-FR" dirty="0"/>
              <a:t>Walter Scott (1771-1832) et son œuvre </a:t>
            </a:r>
            <a:endParaRPr lang="cs-CZ" dirty="0"/>
          </a:p>
        </p:txBody>
      </p:sp>
      <p:sp>
        <p:nvSpPr>
          <p:cNvPr id="3" name="Zástupný symbol pro obsah 2">
            <a:extLst>
              <a:ext uri="{FF2B5EF4-FFF2-40B4-BE49-F238E27FC236}">
                <a16:creationId xmlns:a16="http://schemas.microsoft.com/office/drawing/2014/main" id="{21257529-8F37-4AA1-92B3-32EC0B54D731}"/>
              </a:ext>
            </a:extLst>
          </p:cNvPr>
          <p:cNvSpPr>
            <a:spLocks noGrp="1"/>
          </p:cNvSpPr>
          <p:nvPr>
            <p:ph idx="1"/>
          </p:nvPr>
        </p:nvSpPr>
        <p:spPr>
          <a:xfrm>
            <a:off x="1105352" y="1853755"/>
            <a:ext cx="4644419" cy="4037748"/>
          </a:xfrm>
        </p:spPr>
        <p:txBody>
          <a:bodyPr>
            <a:normAutofit/>
          </a:bodyPr>
          <a:lstStyle/>
          <a:p>
            <a:r>
              <a:rPr lang="fr-FR" i="1" dirty="0" err="1"/>
              <a:t>Waverley</a:t>
            </a:r>
            <a:r>
              <a:rPr lang="fr-FR" i="1" dirty="0"/>
              <a:t> ou l'Écosse il y a soixante ans </a:t>
            </a:r>
            <a:r>
              <a:rPr lang="fr-FR" dirty="0"/>
              <a:t>(1814)</a:t>
            </a:r>
          </a:p>
          <a:p>
            <a:r>
              <a:rPr lang="fr-FR" i="1" dirty="0"/>
              <a:t>Rob Roy </a:t>
            </a:r>
            <a:r>
              <a:rPr lang="fr-FR" dirty="0"/>
              <a:t>(1817)</a:t>
            </a:r>
          </a:p>
          <a:p>
            <a:r>
              <a:rPr lang="fr-FR" i="1" dirty="0"/>
              <a:t>Le Cœur du Midlothian (La Prison d'Édimbourg) </a:t>
            </a:r>
            <a:r>
              <a:rPr lang="fr-FR" dirty="0"/>
              <a:t>(1818)</a:t>
            </a:r>
          </a:p>
          <a:p>
            <a:r>
              <a:rPr lang="fr-FR" i="1" dirty="0"/>
              <a:t>Ivanhoé </a:t>
            </a:r>
            <a:r>
              <a:rPr lang="fr-FR" dirty="0"/>
              <a:t>(1819)</a:t>
            </a:r>
          </a:p>
          <a:p>
            <a:r>
              <a:rPr lang="fr-FR" i="1" dirty="0"/>
              <a:t>Quentin </a:t>
            </a:r>
            <a:r>
              <a:rPr lang="fr-FR" i="1" dirty="0" err="1"/>
              <a:t>Durward</a:t>
            </a:r>
            <a:r>
              <a:rPr lang="fr-FR" i="1" dirty="0"/>
              <a:t> </a:t>
            </a:r>
            <a:r>
              <a:rPr lang="fr-FR" dirty="0"/>
              <a:t>(1823)</a:t>
            </a:r>
          </a:p>
          <a:p>
            <a:r>
              <a:rPr lang="fr-FR" i="1" dirty="0"/>
              <a:t>Chroniques de la </a:t>
            </a:r>
            <a:r>
              <a:rPr lang="fr-FR" i="1" dirty="0" err="1"/>
              <a:t>Canongate</a:t>
            </a:r>
            <a:r>
              <a:rPr lang="fr-FR" i="1" dirty="0"/>
              <a:t> </a:t>
            </a:r>
            <a:r>
              <a:rPr lang="fr-FR" dirty="0"/>
              <a:t>(1827-1828, 4 parties)</a:t>
            </a:r>
            <a:endParaRPr lang="cs-CZ" i="1" dirty="0"/>
          </a:p>
        </p:txBody>
      </p:sp>
      <p:pic>
        <p:nvPicPr>
          <p:cNvPr id="2050" name="Picture 2" descr="RÃ©sultat de recherche d'images pour &quot;walter scott&quot;">
            <a:extLst>
              <a:ext uri="{FF2B5EF4-FFF2-40B4-BE49-F238E27FC236}">
                <a16:creationId xmlns:a16="http://schemas.microsoft.com/office/drawing/2014/main" id="{4B55A7F9-690E-44B5-BD2C-243B15D6BC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846" y="805583"/>
            <a:ext cx="3495571" cy="4660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834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RÃ©sultat de recherche d'images pour &quot;waverley scott&quot;">
            <a:extLst>
              <a:ext uri="{FF2B5EF4-FFF2-40B4-BE49-F238E27FC236}">
                <a16:creationId xmlns:a16="http://schemas.microsoft.com/office/drawing/2014/main" id="{D4481225-4CA3-41CD-BAF5-A98C116CE9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75" r="3556"/>
          <a:stretch/>
        </p:blipFill>
        <p:spPr bwMode="auto">
          <a:xfrm>
            <a:off x="2" y="10"/>
            <a:ext cx="4063593" cy="685799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Ã©sultat de recherche d'images pour &quot;ivanhoe&quot;">
            <a:extLst>
              <a:ext uri="{FF2B5EF4-FFF2-40B4-BE49-F238E27FC236}">
                <a16:creationId xmlns:a16="http://schemas.microsoft.com/office/drawing/2014/main" id="{0B2A57F8-390E-43AD-BBBF-99D4211EE4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77"/>
          <a:stretch/>
        </p:blipFill>
        <p:spPr bwMode="auto">
          <a:xfrm>
            <a:off x="4064204" y="10"/>
            <a:ext cx="4063593" cy="685799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Ã©sultat de recherche d'images pour &quot;quentin durward&quot;">
            <a:extLst>
              <a:ext uri="{FF2B5EF4-FFF2-40B4-BE49-F238E27FC236}">
                <a16:creationId xmlns:a16="http://schemas.microsoft.com/office/drawing/2014/main" id="{D918D0DA-A50E-4321-953C-53B83245F7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1692"/>
          <a:stretch/>
        </p:blipFill>
        <p:spPr bwMode="auto">
          <a:xfrm>
            <a:off x="8128407" y="10"/>
            <a:ext cx="406359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798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DF6BAA-52A8-464E-B964-E3033068148E}"/>
              </a:ext>
            </a:extLst>
          </p:cNvPr>
          <p:cNvSpPr>
            <a:spLocks noGrp="1"/>
          </p:cNvSpPr>
          <p:nvPr>
            <p:ph type="title"/>
          </p:nvPr>
        </p:nvSpPr>
        <p:spPr/>
        <p:txBody>
          <a:bodyPr/>
          <a:lstStyle/>
          <a:p>
            <a:r>
              <a:rPr lang="fr-FR" dirty="0"/>
              <a:t>Walter Scott: éloges et critiques</a:t>
            </a:r>
            <a:endParaRPr lang="cs-CZ" dirty="0"/>
          </a:p>
        </p:txBody>
      </p:sp>
      <p:sp>
        <p:nvSpPr>
          <p:cNvPr id="3" name="Zástupný symbol pro obsah 2">
            <a:extLst>
              <a:ext uri="{FF2B5EF4-FFF2-40B4-BE49-F238E27FC236}">
                <a16:creationId xmlns:a16="http://schemas.microsoft.com/office/drawing/2014/main" id="{CB10990D-D3BC-480A-8F92-A60249901084}"/>
              </a:ext>
            </a:extLst>
          </p:cNvPr>
          <p:cNvSpPr>
            <a:spLocks noGrp="1"/>
          </p:cNvSpPr>
          <p:nvPr>
            <p:ph idx="1"/>
          </p:nvPr>
        </p:nvSpPr>
        <p:spPr>
          <a:xfrm>
            <a:off x="1451579" y="1853754"/>
            <a:ext cx="9291215" cy="4037749"/>
          </a:xfrm>
        </p:spPr>
        <p:txBody>
          <a:bodyPr>
            <a:normAutofit/>
          </a:bodyPr>
          <a:lstStyle/>
          <a:p>
            <a:r>
              <a:rPr lang="fr-FR" dirty="0"/>
              <a:t>« </a:t>
            </a:r>
            <a:r>
              <a:rPr lang="fr-FR" i="1" dirty="0"/>
              <a:t>Jamais il ne présente le tableau d’une révolution politique ou religieuse sans le rattacher à ce qui la rendait inévitable, à ce qui doit, après elle, en produire d’analogues, au mode d’existence des peuples, à sa division en races distinctes, en classes diverses et en factions ennemies » </a:t>
            </a:r>
            <a:r>
              <a:rPr lang="fr-FR" dirty="0"/>
              <a:t>(Augustin Thierry)</a:t>
            </a:r>
          </a:p>
          <a:p>
            <a:r>
              <a:rPr lang="fr-FR" dirty="0"/>
              <a:t>« </a:t>
            </a:r>
            <a:r>
              <a:rPr lang="fr-FR" i="1" dirty="0"/>
              <a:t>Sir Walter Scott est le premier qui ait donné vogue à ce genre en faisant des chefs-d’œuvre. Le roman était avant lui un genre bâtard (…) Le voilà de nos jours élevé aux rang de haute et franche littérature.</a:t>
            </a:r>
            <a:r>
              <a:rPr lang="fr-FR" dirty="0"/>
              <a:t> » (Désiré Nisard)</a:t>
            </a:r>
            <a:endParaRPr lang="cs-CZ" dirty="0"/>
          </a:p>
          <a:p>
            <a:r>
              <a:rPr lang="fr-FR" i="1" dirty="0"/>
              <a:t>« Il me semble avoir créé un genre faux ; il a perverti le roman et l'histoire ; le romancier s'est mis à faire des romans historiques, et l'historien des histoires romanesques.</a:t>
            </a:r>
            <a:r>
              <a:rPr lang="fr-FR" dirty="0"/>
              <a:t> » (René de </a:t>
            </a:r>
            <a:r>
              <a:rPr lang="fr-FR" dirty="0" err="1"/>
              <a:t>Chateubriand</a:t>
            </a:r>
            <a:r>
              <a:rPr lang="fr-FR" dirty="0"/>
              <a:t>)</a:t>
            </a:r>
            <a:endParaRPr lang="cs-CZ" dirty="0"/>
          </a:p>
          <a:p>
            <a:endParaRPr lang="cs-CZ" dirty="0"/>
          </a:p>
        </p:txBody>
      </p:sp>
    </p:spTree>
    <p:extLst>
      <p:ext uri="{BB962C8B-B14F-4D97-AF65-F5344CB8AC3E}">
        <p14:creationId xmlns:p14="http://schemas.microsoft.com/office/powerpoint/2010/main" val="3440392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DD8CAD-1911-4DFD-B8B2-7063D2A3D698}"/>
              </a:ext>
            </a:extLst>
          </p:cNvPr>
          <p:cNvSpPr>
            <a:spLocks noGrp="1"/>
          </p:cNvSpPr>
          <p:nvPr>
            <p:ph type="title"/>
          </p:nvPr>
        </p:nvSpPr>
        <p:spPr/>
        <p:txBody>
          <a:bodyPr/>
          <a:lstStyle/>
          <a:p>
            <a:r>
              <a:rPr lang="fr-FR" dirty="0"/>
              <a:t>Problème des personnages historiques</a:t>
            </a:r>
            <a:endParaRPr lang="cs-CZ" dirty="0"/>
          </a:p>
        </p:txBody>
      </p:sp>
      <p:sp>
        <p:nvSpPr>
          <p:cNvPr id="3" name="Zástupný symbol pro obsah 2">
            <a:extLst>
              <a:ext uri="{FF2B5EF4-FFF2-40B4-BE49-F238E27FC236}">
                <a16:creationId xmlns:a16="http://schemas.microsoft.com/office/drawing/2014/main" id="{00F7A21F-F5D2-41DD-B888-AD1BF8E36545}"/>
              </a:ext>
            </a:extLst>
          </p:cNvPr>
          <p:cNvSpPr>
            <a:spLocks noGrp="1"/>
          </p:cNvSpPr>
          <p:nvPr>
            <p:ph idx="1"/>
          </p:nvPr>
        </p:nvSpPr>
        <p:spPr>
          <a:xfrm>
            <a:off x="1451579" y="2015732"/>
            <a:ext cx="9291215" cy="4037749"/>
          </a:xfrm>
        </p:spPr>
        <p:txBody>
          <a:bodyPr>
            <a:normAutofit lnSpcReduction="10000"/>
          </a:bodyPr>
          <a:lstStyle/>
          <a:p>
            <a:r>
              <a:rPr lang="fr-FR" dirty="0"/>
              <a:t>« </a:t>
            </a:r>
            <a:r>
              <a:rPr lang="fr-FR" i="1" dirty="0"/>
              <a:t>Comme la France allait plus loin que les autres nations dans cet amour des faits et que j’avais choisi une époque récente et connue, je crus aussi ne pas devoir imiter les étrangers, qui, dans leurs tableaux, montrent à peine à l’horizon les hommes dominants de leur histoire ; je plaçai les nôtres sur le devant de la scène, je les fis principaux acteurs de cette tragédie</a:t>
            </a:r>
            <a:r>
              <a:rPr lang="fr-FR" dirty="0"/>
              <a:t> » (Alfred de Vigny, </a:t>
            </a:r>
            <a:r>
              <a:rPr lang="fr-FR" i="1" dirty="0"/>
              <a:t>Cinq-Mars</a:t>
            </a:r>
            <a:r>
              <a:rPr lang="fr-FR" dirty="0"/>
              <a:t>, préface – 1826)</a:t>
            </a:r>
          </a:p>
          <a:p>
            <a:r>
              <a:rPr lang="fr-FR" dirty="0"/>
              <a:t>« </a:t>
            </a:r>
            <a:r>
              <a:rPr lang="fr-FR" i="1" dirty="0"/>
              <a:t>L’écueil des romans historiques, c’est la difficulté de faire parler, dans le registre de leur voix et de leur âme, des hommes qui ont des proportions grandioses et nettement déterminées par l’histoire, comme Cromwell, Richelieu, Napoléon</a:t>
            </a:r>
            <a:r>
              <a:rPr lang="fr-FR" dirty="0"/>
              <a:t> »  (Jules Barbey d’</a:t>
            </a:r>
            <a:r>
              <a:rPr lang="fr-FR" dirty="0" err="1"/>
              <a:t>Aurevilly</a:t>
            </a:r>
            <a:r>
              <a:rPr lang="fr-FR" dirty="0"/>
              <a:t>, </a:t>
            </a:r>
            <a:r>
              <a:rPr lang="fr-FR" i="1" dirty="0"/>
              <a:t>L’Ensorcelée</a:t>
            </a:r>
            <a:r>
              <a:rPr lang="fr-FR" dirty="0"/>
              <a:t>, préface – 1856)</a:t>
            </a:r>
            <a:endParaRPr lang="cs-CZ" dirty="0"/>
          </a:p>
        </p:txBody>
      </p:sp>
    </p:spTree>
    <p:extLst>
      <p:ext uri="{BB962C8B-B14F-4D97-AF65-F5344CB8AC3E}">
        <p14:creationId xmlns:p14="http://schemas.microsoft.com/office/powerpoint/2010/main" val="4073617117"/>
      </p:ext>
    </p:extLst>
  </p:cSld>
  <p:clrMapOvr>
    <a:masterClrMapping/>
  </p:clrMapOvr>
</p:sld>
</file>

<file path=ppt/theme/theme1.xml><?xml version="1.0" encoding="utf-8"?>
<a:theme xmlns:a="http://schemas.openxmlformats.org/drawingml/2006/main" name="Galerie">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otalTime>29</TotalTime>
  <Words>337</Words>
  <Application>Microsoft Office PowerPoint</Application>
  <PresentationFormat>Širokoúhlá obrazovka</PresentationFormat>
  <Paragraphs>46</Paragraphs>
  <Slides>12</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12</vt:i4>
      </vt:variant>
    </vt:vector>
  </HeadingPairs>
  <TitlesOfParts>
    <vt:vector size="16" baseType="lpstr">
      <vt:lpstr>Aharoni</vt:lpstr>
      <vt:lpstr>Arial</vt:lpstr>
      <vt:lpstr>Rockwell</vt:lpstr>
      <vt:lpstr>Galerie</vt:lpstr>
      <vt:lpstr>Roman historique et ses débuts en France</vt:lpstr>
      <vt:lpstr>Texte d’introduction: Victor Hugo sur « Quentin Durward » (publié en 1823 dans la Muse française)</vt:lpstr>
      <vt:lpstr>Qu’est-ce qu’un roman historique?</vt:lpstr>
      <vt:lpstr>L’importance de la « couleur locale »</vt:lpstr>
      <vt:lpstr>Gyorgy Lukacs sur le roman historique</vt:lpstr>
      <vt:lpstr>Walter Scott (1771-1832) et son œuvre </vt:lpstr>
      <vt:lpstr>Prezentace aplikace PowerPoint</vt:lpstr>
      <vt:lpstr>Walter Scott: éloges et critiques</vt:lpstr>
      <vt:lpstr>Problème des personnages historiques</vt:lpstr>
      <vt:lpstr>Influence de l’outre-mer: Fenimore James Cooper (1789-1851)</vt:lpstr>
      <vt:lpstr>conclusion: roman historique entre le fait et la fiction</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 historique et ses débuts en France</dc:title>
  <dc:creator>Jaroslav Stanovsky</dc:creator>
  <cp:lastModifiedBy>Jaroslav Stanovsky</cp:lastModifiedBy>
  <cp:revision>3</cp:revision>
  <dcterms:created xsi:type="dcterms:W3CDTF">2018-10-11T11:22:36Z</dcterms:created>
  <dcterms:modified xsi:type="dcterms:W3CDTF">2018-10-11T11:51:37Z</dcterms:modified>
</cp:coreProperties>
</file>