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F5386-A599-45F0-9F1C-116742E1AB1B}" type="datetimeFigureOut">
              <a:rPr lang="de-DE" smtClean="0"/>
              <a:t>19.11.2018</a:t>
            </a:fld>
            <a:endParaRPr lang="de-DE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00A18-1F8D-4BD7-B692-68F3E4B626E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358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19.11.2018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5230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19.11.2018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638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19.11.2018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0636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19.11.2018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790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19.11.2018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8490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19.11.2018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7094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19.11.2018</a:t>
            </a:fld>
            <a:endParaRPr lang="de-DE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3172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19.11.2018</a:t>
            </a:fld>
            <a:endParaRPr lang="de-DE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4842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19.11.2018</a:t>
            </a:fld>
            <a:endParaRPr lang="de-DE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912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19.11.2018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6691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8B62-88DC-4C84-8D53-C6792FF3B8B2}" type="datetimeFigureOut">
              <a:rPr lang="de-DE" smtClean="0"/>
              <a:t>19.11.2018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770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E8B62-88DC-4C84-8D53-C6792FF3B8B2}" type="datetimeFigureOut">
              <a:rPr lang="de-DE" smtClean="0"/>
              <a:t>19.11.2018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6BBAD-BB34-4975-B646-84023DDCB74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6194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/>
          <a:lstStyle/>
          <a:p>
            <a:r>
              <a:rPr lang="cs-CZ" dirty="0" smtClean="0"/>
              <a:t>Sfragistika</a:t>
            </a:r>
            <a:endParaRPr lang="de-DE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556792"/>
            <a:ext cx="7920880" cy="504056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de-DE" dirty="0"/>
              <a:t> </a:t>
            </a:r>
          </a:p>
          <a:p>
            <a:pPr algn="l"/>
            <a:r>
              <a:rPr lang="cs-CZ" dirty="0" smtClean="0"/>
              <a:t>MARÁZ</a:t>
            </a:r>
            <a:r>
              <a:rPr lang="de-DE" dirty="0" smtClean="0"/>
              <a:t>, </a:t>
            </a:r>
            <a:r>
              <a:rPr lang="cs-CZ" dirty="0" smtClean="0"/>
              <a:t>Karel</a:t>
            </a:r>
            <a:r>
              <a:rPr lang="de-DE" dirty="0" smtClean="0"/>
              <a:t>. </a:t>
            </a:r>
            <a:r>
              <a:rPr lang="cs-CZ" dirty="0"/>
              <a:t>Sfragistika : studijní texty pro posluchače pomocných věd historických a </a:t>
            </a:r>
            <a:r>
              <a:rPr lang="cs-CZ" dirty="0" smtClean="0"/>
              <a:t>archivnictví. Brno 2014.</a:t>
            </a:r>
          </a:p>
          <a:p>
            <a:pPr algn="l"/>
            <a:r>
              <a:rPr lang="cs-CZ" dirty="0"/>
              <a:t>(https://</a:t>
            </a:r>
            <a:r>
              <a:rPr lang="cs-CZ" dirty="0" smtClean="0"/>
              <a:t>digilib.phil.muni.cz/handle/11222.digilib/131275)</a:t>
            </a:r>
            <a:endParaRPr lang="cs-CZ" dirty="0"/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KREJČÍK</a:t>
            </a:r>
            <a:r>
              <a:rPr lang="cs-CZ" dirty="0"/>
              <a:t>, Tomáš. </a:t>
            </a:r>
            <a:r>
              <a:rPr lang="cs-CZ" i="1" dirty="0"/>
              <a:t>Pečeť v kultuře středověku</a:t>
            </a:r>
            <a:r>
              <a:rPr lang="cs-CZ" dirty="0"/>
              <a:t>, Ostrava </a:t>
            </a:r>
            <a:r>
              <a:rPr lang="cs-CZ" dirty="0" smtClean="0"/>
              <a:t>1998.</a:t>
            </a:r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KREJČÍKOVÁ</a:t>
            </a:r>
            <a:r>
              <a:rPr lang="cs-CZ" dirty="0"/>
              <a:t>, Jarmila - KREJČÍK, Tomáš. </a:t>
            </a:r>
            <a:r>
              <a:rPr lang="cs-CZ" i="1" dirty="0"/>
              <a:t>Úvod do české sfragistiky</a:t>
            </a:r>
            <a:r>
              <a:rPr lang="cs-CZ" dirty="0"/>
              <a:t>, Ostrava, </a:t>
            </a:r>
            <a:r>
              <a:rPr lang="cs-CZ" dirty="0" smtClean="0"/>
              <a:t>1989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1451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Pečeť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„Otisk </a:t>
            </a:r>
            <a:r>
              <a:rPr lang="cs-CZ" i="1" dirty="0"/>
              <a:t>tvrdého razidla opatřeného vyrytým či </a:t>
            </a:r>
            <a:r>
              <a:rPr lang="cs-CZ" i="1" dirty="0" smtClean="0"/>
              <a:t>vyraženým obrazem</a:t>
            </a:r>
            <a:r>
              <a:rPr lang="cs-CZ" i="1" dirty="0"/>
              <a:t>, znakem či nápisem, </a:t>
            </a:r>
            <a:r>
              <a:rPr lang="cs-CZ" i="1" dirty="0" smtClean="0"/>
              <a:t>jednoznačně charakterizujícím </a:t>
            </a:r>
            <a:r>
              <a:rPr lang="cs-CZ" i="1" dirty="0"/>
              <a:t>svého </a:t>
            </a:r>
            <a:r>
              <a:rPr lang="cs-CZ" i="1" dirty="0" smtClean="0"/>
              <a:t>majitele, ať </a:t>
            </a:r>
            <a:r>
              <a:rPr lang="cs-CZ" i="1" dirty="0"/>
              <a:t>již osobu fyzickou nebo právnickou, ve hmotě, která je schopna </a:t>
            </a:r>
            <a:r>
              <a:rPr lang="cs-CZ" i="1" dirty="0" smtClean="0"/>
              <a:t>tento </a:t>
            </a:r>
            <a:r>
              <a:rPr lang="pl-PL" i="1" dirty="0" smtClean="0"/>
              <a:t>obraz</a:t>
            </a:r>
            <a:r>
              <a:rPr lang="pl-PL" i="1" dirty="0"/>
              <a:t>, znak </a:t>
            </a:r>
            <a:r>
              <a:rPr lang="pl-PL" i="1" dirty="0" err="1"/>
              <a:t>či</a:t>
            </a:r>
            <a:r>
              <a:rPr lang="pl-PL" i="1" dirty="0"/>
              <a:t> </a:t>
            </a:r>
            <a:r>
              <a:rPr lang="pl-PL" i="1" dirty="0" err="1"/>
              <a:t>nápis</a:t>
            </a:r>
            <a:r>
              <a:rPr lang="pl-PL" i="1" dirty="0"/>
              <a:t> </a:t>
            </a:r>
            <a:r>
              <a:rPr lang="pl-PL" i="1" dirty="0" err="1"/>
              <a:t>přijmout</a:t>
            </a:r>
            <a:r>
              <a:rPr lang="pl-PL" i="1" dirty="0"/>
              <a:t> a </a:t>
            </a:r>
            <a:r>
              <a:rPr lang="pl-PL" i="1" dirty="0" err="1"/>
              <a:t>uchovat</a:t>
            </a:r>
            <a:r>
              <a:rPr lang="pl-PL" dirty="0" smtClean="0"/>
              <a:t>.”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1960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pečeti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a) </a:t>
            </a:r>
            <a:r>
              <a:rPr lang="cs-CZ" dirty="0" err="1" smtClean="0"/>
              <a:t>uzavíraci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pečeť chrání obsah uzavřeného </a:t>
            </a:r>
            <a:r>
              <a:rPr lang="cs-CZ" dirty="0"/>
              <a:t>předmětu před </a:t>
            </a:r>
            <a:r>
              <a:rPr lang="cs-CZ" dirty="0" smtClean="0"/>
              <a:t>porušením nepovolanými osobami </a:t>
            </a:r>
            <a:r>
              <a:rPr lang="cs-CZ" dirty="0"/>
              <a:t>nebo před </a:t>
            </a:r>
            <a:r>
              <a:rPr lang="cs-CZ" dirty="0" err="1" smtClean="0"/>
              <a:t>falšovaním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dirty="0" smtClean="0"/>
              <a:t>ověřovací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pečeť ověřuje pravost písemnosti </a:t>
            </a:r>
            <a:r>
              <a:rPr lang="cs-CZ" dirty="0"/>
              <a:t>a souhlas majitele se </a:t>
            </a:r>
            <a:r>
              <a:rPr lang="cs-CZ" dirty="0" smtClean="0"/>
              <a:t>zněním jejího obsahu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c) </a:t>
            </a:r>
            <a:r>
              <a:rPr lang="cs-CZ" dirty="0" smtClean="0"/>
              <a:t>pověřovací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pečeť slouží jako </a:t>
            </a:r>
            <a:r>
              <a:rPr lang="cs-CZ" dirty="0"/>
              <a:t>doklad </a:t>
            </a:r>
            <a:r>
              <a:rPr lang="cs-CZ" dirty="0" smtClean="0"/>
              <a:t>pověření </a:t>
            </a:r>
            <a:r>
              <a:rPr lang="cs-CZ" dirty="0"/>
              <a:t>či </a:t>
            </a:r>
            <a:r>
              <a:rPr lang="cs-CZ" dirty="0" smtClean="0"/>
              <a:t>poslaní </a:t>
            </a:r>
            <a:r>
              <a:rPr lang="cs-CZ" dirty="0"/>
              <a:t>osoby, </a:t>
            </a:r>
            <a:r>
              <a:rPr lang="cs-CZ" dirty="0" smtClean="0"/>
              <a:t>která </a:t>
            </a:r>
            <a:r>
              <a:rPr lang="cs-CZ" dirty="0"/>
              <a:t>se s </a:t>
            </a:r>
            <a:r>
              <a:rPr lang="cs-CZ" dirty="0" smtClean="0"/>
              <a:t>ní prokázala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34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Vnější znaky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Pečetní </a:t>
            </a:r>
            <a:r>
              <a:rPr lang="cs-CZ" dirty="0" smtClean="0"/>
              <a:t>látka</a:t>
            </a:r>
          </a:p>
          <a:p>
            <a:r>
              <a:rPr lang="cs-CZ" dirty="0" smtClean="0"/>
              <a:t>Tvar pečeti</a:t>
            </a:r>
          </a:p>
          <a:p>
            <a:r>
              <a:rPr lang="cs-CZ" dirty="0" smtClean="0"/>
              <a:t>Velikost pečetí</a:t>
            </a:r>
          </a:p>
          <a:p>
            <a:r>
              <a:rPr lang="cs-CZ" dirty="0" smtClean="0"/>
              <a:t>Typologie </a:t>
            </a:r>
            <a:r>
              <a:rPr lang="cs-CZ" dirty="0"/>
              <a:t>pečetního obrazu </a:t>
            </a:r>
            <a:endParaRPr lang="cs-CZ" dirty="0" smtClean="0"/>
          </a:p>
          <a:p>
            <a:r>
              <a:rPr lang="cs-CZ" dirty="0" smtClean="0"/>
              <a:t>Opis </a:t>
            </a:r>
            <a:r>
              <a:rPr lang="cs-CZ" dirty="0"/>
              <a:t>(legenda) </a:t>
            </a:r>
            <a:r>
              <a:rPr lang="cs-CZ" dirty="0" smtClean="0"/>
              <a:t>pečeti</a:t>
            </a:r>
          </a:p>
          <a:p>
            <a:r>
              <a:rPr lang="cs-CZ" dirty="0" smtClean="0"/>
              <a:t>Pečetní </a:t>
            </a:r>
            <a:r>
              <a:rPr lang="cs-CZ" dirty="0"/>
              <a:t>pole a jeho </a:t>
            </a:r>
            <a:r>
              <a:rPr lang="cs-CZ" dirty="0" smtClean="0"/>
              <a:t>popis</a:t>
            </a:r>
          </a:p>
          <a:p>
            <a:r>
              <a:rPr lang="cs-CZ" dirty="0" smtClean="0"/>
              <a:t>Způsob </a:t>
            </a:r>
            <a:r>
              <a:rPr lang="cs-CZ" dirty="0"/>
              <a:t>připevnění </a:t>
            </a:r>
            <a:r>
              <a:rPr lang="cs-CZ" dirty="0" smtClean="0"/>
              <a:t>pečeti</a:t>
            </a:r>
          </a:p>
          <a:p>
            <a:r>
              <a:rPr lang="cs-CZ" dirty="0" smtClean="0"/>
              <a:t>Ochranné </a:t>
            </a:r>
            <a:r>
              <a:rPr lang="cs-CZ" dirty="0"/>
              <a:t>prostředky pečeti</a:t>
            </a:r>
          </a:p>
        </p:txBody>
      </p:sp>
    </p:spTree>
    <p:extLst>
      <p:ext uri="{BB962C8B-B14F-4D97-AF65-F5344CB8AC3E}">
        <p14:creationId xmlns:p14="http://schemas.microsoft.com/office/powerpoint/2010/main" val="103325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0</TotalTime>
  <Words>119</Words>
  <Application>Microsoft Office PowerPoint</Application>
  <PresentationFormat>Předvádění na obrazovce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Motiv systému Office</vt:lpstr>
      <vt:lpstr>Sfragistika</vt:lpstr>
      <vt:lpstr>Pečeť</vt:lpstr>
      <vt:lpstr>Funkce pečeti</vt:lpstr>
      <vt:lpstr>Vnější znaky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Stanislav Bárta</cp:lastModifiedBy>
  <cp:revision>19</cp:revision>
  <dcterms:created xsi:type="dcterms:W3CDTF">2016-03-03T01:10:25Z</dcterms:created>
  <dcterms:modified xsi:type="dcterms:W3CDTF">2018-11-19T06:51:39Z</dcterms:modified>
</cp:coreProperties>
</file>