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11" Type="http://schemas.openxmlformats.org/officeDocument/2006/relationships/slide" Target="slides/slide4.xml"/><Relationship Id="rId22" Type="http://schemas.openxmlformats.org/officeDocument/2006/relationships/slide" Target="slides/slide15.xml"/><Relationship Id="rId10" Type="http://schemas.openxmlformats.org/officeDocument/2006/relationships/slide" Target="slides/slide3.xml"/><Relationship Id="rId21" Type="http://schemas.openxmlformats.org/officeDocument/2006/relationships/slide" Target="slides/slide14.xml"/><Relationship Id="rId13" Type="http://schemas.openxmlformats.org/officeDocument/2006/relationships/slide" Target="slides/slide6.xml"/><Relationship Id="rId24" Type="http://schemas.openxmlformats.org/officeDocument/2006/relationships/slide" Target="slides/slide17.xml"/><Relationship Id="rId12" Type="http://schemas.openxmlformats.org/officeDocument/2006/relationships/slide" Target="slides/slide5.xml"/><Relationship Id="rId23" Type="http://schemas.openxmlformats.org/officeDocument/2006/relationships/slide" Target="slides/slide16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2.xml"/><Relationship Id="rId6" Type="http://schemas.openxmlformats.org/officeDocument/2006/relationships/slideMaster" Target="slideMasters/slideMaster3.xml"/><Relationship Id="rId18" Type="http://schemas.openxmlformats.org/officeDocument/2006/relationships/slide" Target="slides/slide1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4241d3c57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4241d3c57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f5f541aaf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f5f541aaf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f5f541aaf_0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f5f541aaf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f5f541aaf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f5f541aaf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f5f541aaf_0_4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f5f541aaf_0_4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4241d3c577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4241d3c577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f5f541aaf_0_4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f5f541aaf_0_4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f5f541aaf_0_4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f5f541aaf_0_4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f472c74e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f472c74e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学生同士グループで意見を出させる　Brain storming　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f472c74e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f472c74e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学生同士グループで意見を出させる　Brain storming　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f5f541aa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f5f541aa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f5f541aaf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f5f541aa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f5f541aaf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f5f541aaf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f5f541aaf_0_3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f5f541aaf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f5f541aaf_0_40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f5f541aaf_0_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f5f541aaf_0_4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f5f541aaf_0_4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タイトル スライド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0" lvl="0" mar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白紙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タイトルとコンテンツ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 つのコンテンツ" type="twoObj">
  <p:cSld name="TWO_OBJECTS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Google Shape;76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セクション見出し" type="secHead">
  <p:cSld name="SECTION_HEADER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1" name="Google Shape;81;p18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比較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9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19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タイトルのみ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タイトル付きのコンテンツ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タイトル付きの図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タイトルと縦書きテキスト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縦書きタイトルと&#10;縦書きテキスト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タイトル スライド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33" name="Google Shape;133;p26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p2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2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2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白紙" type="blank">
  <p:cSld name="BLANK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" name="Google Shape;139;p2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" name="Google Shape;140;p2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タイトルとコンテンツ" type="obj">
  <p:cSld name="OBJEC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43" name="Google Shape;143;p28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4" name="Google Shape;144;p2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" name="Google Shape;145;p2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6" name="Google Shape;146;p2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セクション見出し" type="secHead">
  <p:cSld name="SECTION_HEADER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9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49" name="Google Shape;149;p29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" name="Google Shape;150;p2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" name="Google Shape;151;p2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2" name="Google Shape;152;p2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 つのコンテンツ" type="twoObj">
  <p:cSld name="TWO_OBJECTS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55" name="Google Shape;155;p30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6" name="Google Shape;156;p30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7" name="Google Shape;157;p3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8" name="Google Shape;158;p3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9" name="Google Shape;159;p3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比較" type="twoTxTwoObj">
  <p:cSld name="TWO_OBJECTS_WITH_TEXT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1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62" name="Google Shape;162;p31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3" name="Google Shape;163;p31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4" name="Google Shape;164;p31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5" name="Google Shape;165;p31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6" name="Google Shape;166;p3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7" name="Google Shape;167;p3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8" name="Google Shape;168;p3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タイトルのみ" type="titleOnly">
  <p:cSld name="TITLE_ONLY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71" name="Google Shape;171;p3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2" name="Google Shape;172;p3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3" name="Google Shape;173;p3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タイトル付きのコンテンツ" type="objTx">
  <p:cSld name="OBJECT_WITH_CAPTION_TEXT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3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76" name="Google Shape;176;p33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7" name="Google Shape;177;p33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8" name="Google Shape;178;p3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9" name="Google Shape;179;p3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0" name="Google Shape;180;p3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タイトル付きの図" type="picTx">
  <p:cSld name="PICTURE_WITH_CAPTION_TEXT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4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83" name="Google Shape;183;p34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4" name="Google Shape;184;p34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5" name="Google Shape;185;p3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6" name="Google Shape;186;p3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7" name="Google Shape;187;p3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タイトルと縦書きテキスト" type="vertTx">
  <p:cSld name="VERTICAL_TEXT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90" name="Google Shape;190;p35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1" name="Google Shape;191;p3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2" name="Google Shape;192;p3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3" name="Google Shape;193;p3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縦書きタイトルと&#10;縦書きテキスト" type="vertTitleAndTx">
  <p:cSld name="VERTICAL_TITLE_AND_VERTICAL_TEXT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6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96" name="Google Shape;196;p36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7" name="Google Shape;197;p3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8" name="Google Shape;198;p3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9" name="Google Shape;199;p3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2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p2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5" Type="http://schemas.openxmlformats.org/officeDocument/2006/relationships/image" Target="../media/image7.png"/><Relationship Id="rId6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11.png"/><Relationship Id="rId6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7"/>
          <p:cNvSpPr txBox="1"/>
          <p:nvPr>
            <p:ph type="ctrTitle"/>
          </p:nvPr>
        </p:nvSpPr>
        <p:spPr>
          <a:xfrm>
            <a:off x="78325" y="744575"/>
            <a:ext cx="8877000" cy="106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8761D"/>
                </a:solidFill>
              </a:rPr>
              <a:t>買い物と注文（ちゅうもん）</a:t>
            </a:r>
            <a:endParaRPr b="1">
              <a:solidFill>
                <a:srgbClr val="38761D"/>
              </a:solidFill>
            </a:endParaRPr>
          </a:p>
        </p:txBody>
      </p:sp>
      <p:sp>
        <p:nvSpPr>
          <p:cNvPr id="205" name="Google Shape;205;p3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Listening I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9月</a:t>
            </a:r>
            <a:r>
              <a:rPr lang="en"/>
              <a:t>25日　火曜日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175" y="271300"/>
            <a:ext cx="2911426" cy="163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6"/>
          <p:cNvSpPr txBox="1"/>
          <p:nvPr/>
        </p:nvSpPr>
        <p:spPr>
          <a:xfrm>
            <a:off x="4136100" y="2031500"/>
            <a:ext cx="353100" cy="33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46"/>
          <p:cNvSpPr txBox="1"/>
          <p:nvPr/>
        </p:nvSpPr>
        <p:spPr>
          <a:xfrm>
            <a:off x="2375650" y="2132325"/>
            <a:ext cx="255900" cy="2379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46"/>
          <p:cNvSpPr txBox="1"/>
          <p:nvPr/>
        </p:nvSpPr>
        <p:spPr>
          <a:xfrm>
            <a:off x="999388" y="2031500"/>
            <a:ext cx="353100" cy="33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46"/>
          <p:cNvSpPr txBox="1"/>
          <p:nvPr/>
        </p:nvSpPr>
        <p:spPr>
          <a:xfrm>
            <a:off x="1436900" y="2031500"/>
            <a:ext cx="353100" cy="33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46"/>
          <p:cNvSpPr txBox="1"/>
          <p:nvPr/>
        </p:nvSpPr>
        <p:spPr>
          <a:xfrm>
            <a:off x="1906275" y="2031500"/>
            <a:ext cx="353100" cy="33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46"/>
          <p:cNvSpPr txBox="1"/>
          <p:nvPr/>
        </p:nvSpPr>
        <p:spPr>
          <a:xfrm>
            <a:off x="2757400" y="2031500"/>
            <a:ext cx="353100" cy="33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46"/>
          <p:cNvSpPr txBox="1"/>
          <p:nvPr/>
        </p:nvSpPr>
        <p:spPr>
          <a:xfrm>
            <a:off x="5016100" y="2031500"/>
            <a:ext cx="353100" cy="33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46"/>
          <p:cNvSpPr txBox="1"/>
          <p:nvPr/>
        </p:nvSpPr>
        <p:spPr>
          <a:xfrm>
            <a:off x="561900" y="2031500"/>
            <a:ext cx="353100" cy="33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9" name="Google Shape;279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4550" y="271300"/>
            <a:ext cx="1796350" cy="239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49250" y="237714"/>
            <a:ext cx="2273100" cy="170485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6"/>
          <p:cNvSpPr txBox="1"/>
          <p:nvPr/>
        </p:nvSpPr>
        <p:spPr>
          <a:xfrm>
            <a:off x="4576100" y="2031500"/>
            <a:ext cx="353100" cy="33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46"/>
          <p:cNvSpPr txBox="1"/>
          <p:nvPr/>
        </p:nvSpPr>
        <p:spPr>
          <a:xfrm>
            <a:off x="5455325" y="2031500"/>
            <a:ext cx="353100" cy="33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46"/>
          <p:cNvSpPr txBox="1"/>
          <p:nvPr/>
        </p:nvSpPr>
        <p:spPr>
          <a:xfrm>
            <a:off x="7129025" y="2784050"/>
            <a:ext cx="353100" cy="33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46"/>
          <p:cNvSpPr txBox="1"/>
          <p:nvPr/>
        </p:nvSpPr>
        <p:spPr>
          <a:xfrm>
            <a:off x="7562375" y="2784050"/>
            <a:ext cx="353100" cy="33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46"/>
          <p:cNvSpPr txBox="1"/>
          <p:nvPr/>
        </p:nvSpPr>
        <p:spPr>
          <a:xfrm>
            <a:off x="7995725" y="2784050"/>
            <a:ext cx="353100" cy="33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6" name="Google Shape;286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5400" y="2666450"/>
            <a:ext cx="1737446" cy="231657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6"/>
          <p:cNvSpPr txBox="1"/>
          <p:nvPr/>
        </p:nvSpPr>
        <p:spPr>
          <a:xfrm>
            <a:off x="221600" y="1942575"/>
            <a:ext cx="255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1</a:t>
            </a:r>
            <a:endParaRPr b="1" sz="1800"/>
          </a:p>
        </p:txBody>
      </p:sp>
      <p:sp>
        <p:nvSpPr>
          <p:cNvPr id="288" name="Google Shape;288;p46"/>
          <p:cNvSpPr txBox="1"/>
          <p:nvPr/>
        </p:nvSpPr>
        <p:spPr>
          <a:xfrm>
            <a:off x="3793300" y="2031500"/>
            <a:ext cx="255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2</a:t>
            </a:r>
            <a:endParaRPr b="1" sz="1800"/>
          </a:p>
        </p:txBody>
      </p:sp>
      <p:sp>
        <p:nvSpPr>
          <p:cNvPr id="289" name="Google Shape;289;p46"/>
          <p:cNvSpPr txBox="1"/>
          <p:nvPr/>
        </p:nvSpPr>
        <p:spPr>
          <a:xfrm>
            <a:off x="6728850" y="2784050"/>
            <a:ext cx="255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3</a:t>
            </a:r>
            <a:endParaRPr b="1" sz="1800"/>
          </a:p>
        </p:txBody>
      </p:sp>
      <p:sp>
        <p:nvSpPr>
          <p:cNvPr id="290" name="Google Shape;290;p46"/>
          <p:cNvSpPr txBox="1"/>
          <p:nvPr/>
        </p:nvSpPr>
        <p:spPr>
          <a:xfrm>
            <a:off x="2631550" y="4568100"/>
            <a:ext cx="255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4</a:t>
            </a:r>
            <a:endParaRPr b="1" sz="1800"/>
          </a:p>
        </p:txBody>
      </p:sp>
      <p:sp>
        <p:nvSpPr>
          <p:cNvPr id="291" name="Google Shape;291;p46"/>
          <p:cNvSpPr txBox="1"/>
          <p:nvPr/>
        </p:nvSpPr>
        <p:spPr>
          <a:xfrm>
            <a:off x="3020625" y="4644325"/>
            <a:ext cx="353100" cy="33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46"/>
          <p:cNvSpPr txBox="1"/>
          <p:nvPr/>
        </p:nvSpPr>
        <p:spPr>
          <a:xfrm>
            <a:off x="3506900" y="4644325"/>
            <a:ext cx="353100" cy="33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46"/>
          <p:cNvSpPr txBox="1"/>
          <p:nvPr/>
        </p:nvSpPr>
        <p:spPr>
          <a:xfrm>
            <a:off x="3951500" y="4644325"/>
            <a:ext cx="353100" cy="33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46"/>
          <p:cNvSpPr txBox="1"/>
          <p:nvPr/>
        </p:nvSpPr>
        <p:spPr>
          <a:xfrm>
            <a:off x="4396100" y="4644325"/>
            <a:ext cx="353100" cy="338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925" y="398675"/>
            <a:ext cx="3099201" cy="1743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3750" y="287150"/>
            <a:ext cx="1796350" cy="239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50200" y="287151"/>
            <a:ext cx="2150700" cy="286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53350" y="3021150"/>
            <a:ext cx="1947725" cy="194772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47"/>
          <p:cNvSpPr txBox="1"/>
          <p:nvPr/>
        </p:nvSpPr>
        <p:spPr>
          <a:xfrm>
            <a:off x="4254875" y="2571750"/>
            <a:ext cx="18555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ふくろ</a:t>
            </a:r>
            <a:endParaRPr b="1" sz="3000"/>
          </a:p>
        </p:txBody>
      </p:sp>
      <p:sp>
        <p:nvSpPr>
          <p:cNvPr id="304" name="Google Shape;304;p47"/>
          <p:cNvSpPr txBox="1"/>
          <p:nvPr/>
        </p:nvSpPr>
        <p:spPr>
          <a:xfrm>
            <a:off x="471625" y="2439150"/>
            <a:ext cx="18555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はし</a:t>
            </a:r>
            <a:endParaRPr b="1" sz="3000"/>
          </a:p>
        </p:txBody>
      </p:sp>
      <p:sp>
        <p:nvSpPr>
          <p:cNvPr id="305" name="Google Shape;305;p47"/>
          <p:cNvSpPr txBox="1"/>
          <p:nvPr/>
        </p:nvSpPr>
        <p:spPr>
          <a:xfrm>
            <a:off x="6938625" y="3303125"/>
            <a:ext cx="18555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レシート</a:t>
            </a:r>
            <a:endParaRPr b="1" sz="3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61200" y="2619750"/>
            <a:ext cx="3848099" cy="2164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9"/>
          <p:cNvSpPr txBox="1"/>
          <p:nvPr>
            <p:ph idx="1" type="body"/>
          </p:nvPr>
        </p:nvSpPr>
        <p:spPr>
          <a:xfrm>
            <a:off x="628650" y="274875"/>
            <a:ext cx="7886700" cy="43578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/>
              <a:t>店員</a:t>
            </a:r>
            <a:r>
              <a:rPr lang="en" sz="2400"/>
              <a:t> :  &lt; </a:t>
            </a:r>
            <a:r>
              <a:rPr lang="en" sz="2400"/>
              <a:t>ふくろ</a:t>
            </a:r>
            <a:r>
              <a:rPr lang="en" sz="2400"/>
              <a:t>&gt;  </a:t>
            </a:r>
            <a:r>
              <a:rPr lang="en" sz="2400"/>
              <a:t>ごいりようですか</a:t>
            </a:r>
            <a:r>
              <a:rPr lang="en" sz="2400"/>
              <a:t>? </a:t>
            </a:r>
            <a:endParaRPr sz="24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/>
              <a:t>客　 : </a:t>
            </a:r>
            <a:r>
              <a:rPr lang="en" sz="2400"/>
              <a:t>いいえ、けっこうです</a:t>
            </a:r>
            <a:r>
              <a:rPr lang="en" sz="2400"/>
              <a:t>  /  </a:t>
            </a:r>
            <a:r>
              <a:rPr lang="en" sz="2400"/>
              <a:t>おねがいします。</a:t>
            </a:r>
            <a:endParaRPr sz="24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/>
              <a:t>         </a:t>
            </a:r>
            <a:endParaRPr sz="2400"/>
          </a:p>
        </p:txBody>
      </p:sp>
      <p:pic>
        <p:nvPicPr>
          <p:cNvPr id="317" name="Google Shape;317;p49"/>
          <p:cNvPicPr preferRelativeResize="0"/>
          <p:nvPr/>
        </p:nvPicPr>
        <p:blipFill rotWithShape="1">
          <a:blip r:embed="rId3">
            <a:alphaModFix/>
          </a:blip>
          <a:srcRect b="35688" l="0" r="0" t="48278"/>
          <a:stretch/>
        </p:blipFill>
        <p:spPr>
          <a:xfrm>
            <a:off x="531126" y="2376276"/>
            <a:ext cx="8343902" cy="2371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0"/>
          <p:cNvSpPr txBox="1"/>
          <p:nvPr>
            <p:ph type="title"/>
          </p:nvPr>
        </p:nvSpPr>
        <p:spPr>
          <a:xfrm>
            <a:off x="265200" y="100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8761D"/>
                </a:solidFill>
              </a:rPr>
              <a:t>短いダイアローグを聞きましょう　Track 25 </a:t>
            </a:r>
            <a:endParaRPr b="1">
              <a:solidFill>
                <a:srgbClr val="38761D"/>
              </a:solidFill>
            </a:endParaRPr>
          </a:p>
        </p:txBody>
      </p:sp>
      <p:pic>
        <p:nvPicPr>
          <p:cNvPr id="323" name="Google Shape;32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5100" y="409250"/>
            <a:ext cx="4512550" cy="451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1"/>
          <p:cNvSpPr txBox="1"/>
          <p:nvPr>
            <p:ph type="title"/>
          </p:nvPr>
        </p:nvSpPr>
        <p:spPr>
          <a:xfrm>
            <a:off x="311700" y="171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女の人は</a:t>
            </a:r>
            <a:r>
              <a:rPr b="1" lang="en"/>
              <a:t>何がほしいですか？</a:t>
            </a:r>
            <a:endParaRPr b="1"/>
          </a:p>
        </p:txBody>
      </p:sp>
      <p:sp>
        <p:nvSpPr>
          <p:cNvPr id="329" name="Google Shape;329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A：大きいものがほしいです。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B：やすいものがほしいです。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C：小さいものがほしいです。</a:t>
            </a:r>
            <a:endParaRPr sz="2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2"/>
          <p:cNvSpPr txBox="1"/>
          <p:nvPr>
            <p:ph type="title"/>
          </p:nvPr>
        </p:nvSpPr>
        <p:spPr>
          <a:xfrm>
            <a:off x="311700" y="220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06666"/>
                </a:solidFill>
              </a:rPr>
              <a:t>フレーズ</a:t>
            </a:r>
            <a:endParaRPr b="1">
              <a:solidFill>
                <a:srgbClr val="E06666"/>
              </a:solidFill>
            </a:endParaRPr>
          </a:p>
        </p:txBody>
      </p:sp>
      <p:sp>
        <p:nvSpPr>
          <p:cNvPr id="335" name="Google Shape;335;p52"/>
          <p:cNvSpPr txBox="1"/>
          <p:nvPr>
            <p:ph idx="1" type="body"/>
          </p:nvPr>
        </p:nvSpPr>
        <p:spPr>
          <a:xfrm>
            <a:off x="311700" y="1013225"/>
            <a:ext cx="8520600" cy="355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もうちょっと、</a:t>
            </a:r>
            <a:r>
              <a:rPr lang="en" sz="3000" u="sng"/>
              <a:t>　　　　　　</a:t>
            </a:r>
            <a:r>
              <a:rPr lang="en" sz="3000"/>
              <a:t>ありますか？</a:t>
            </a:r>
            <a:endParaRPr sz="3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000"/>
              <a:t>E.g. </a:t>
            </a:r>
            <a:endParaRPr sz="3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000"/>
              <a:t>やすい　／　大きい　／　小さい　／長い</a:t>
            </a:r>
            <a:endParaRPr sz="3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3000"/>
              <a:t>みじかい　／　かるい　／</a:t>
            </a:r>
            <a:endParaRPr sz="3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3"/>
          <p:cNvSpPr txBox="1"/>
          <p:nvPr>
            <p:ph type="title"/>
          </p:nvPr>
        </p:nvSpPr>
        <p:spPr>
          <a:xfrm>
            <a:off x="311700" y="220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06666"/>
                </a:solidFill>
              </a:rPr>
              <a:t>フレーズ</a:t>
            </a:r>
            <a:endParaRPr b="1">
              <a:solidFill>
                <a:srgbClr val="E06666"/>
              </a:solidFill>
            </a:endParaRPr>
          </a:p>
        </p:txBody>
      </p:sp>
      <p:sp>
        <p:nvSpPr>
          <p:cNvPr id="341" name="Google Shape;341;p53"/>
          <p:cNvSpPr txBox="1"/>
          <p:nvPr>
            <p:ph idx="1" type="body"/>
          </p:nvPr>
        </p:nvSpPr>
        <p:spPr>
          <a:xfrm>
            <a:off x="311700" y="1013225"/>
            <a:ext cx="8520600" cy="355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あの</a:t>
            </a:r>
            <a:r>
              <a:rPr lang="en" sz="3000"/>
              <a:t>、</a:t>
            </a:r>
            <a:r>
              <a:rPr lang="en" sz="3000" u="sng"/>
              <a:t>　　　　　　</a:t>
            </a:r>
            <a:r>
              <a:rPr lang="en" sz="3000"/>
              <a:t>ありますか？</a:t>
            </a:r>
            <a:endParaRPr sz="3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000"/>
              <a:t>E.g. </a:t>
            </a:r>
            <a:endParaRPr sz="3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000"/>
              <a:t>ほかの色　　／　　ほかのサイズ</a:t>
            </a:r>
            <a:endParaRPr sz="3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3000"/>
              <a:t>ほかのメーカー　／　ほかのブランド　　　</a:t>
            </a:r>
            <a:endParaRPr sz="3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8"/>
          <p:cNvSpPr txBox="1"/>
          <p:nvPr>
            <p:ph type="title"/>
          </p:nvPr>
        </p:nvSpPr>
        <p:spPr>
          <a:xfrm>
            <a:off x="311700" y="280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C78D8"/>
                </a:solidFill>
              </a:rPr>
              <a:t>いつもどんな場所で買い物しますか？</a:t>
            </a:r>
            <a:endParaRPr b="1">
              <a:solidFill>
                <a:srgbClr val="3C78D8"/>
              </a:solidFill>
            </a:endParaRPr>
          </a:p>
        </p:txBody>
      </p:sp>
      <p:sp>
        <p:nvSpPr>
          <p:cNvPr id="211" name="Google Shape;211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たくさんリストアップしましょう！</a:t>
            </a:r>
            <a:endParaRPr sz="3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3000"/>
          </a:p>
        </p:txBody>
      </p:sp>
      <p:pic>
        <p:nvPicPr>
          <p:cNvPr id="212" name="Google Shape;21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0149" y="2053675"/>
            <a:ext cx="3335426" cy="2814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9"/>
          <p:cNvSpPr txBox="1"/>
          <p:nvPr>
            <p:ph type="title"/>
          </p:nvPr>
        </p:nvSpPr>
        <p:spPr>
          <a:xfrm>
            <a:off x="311700" y="280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C78D8"/>
                </a:solidFill>
              </a:rPr>
              <a:t>ブルノのおいしいレストランはどこですか</a:t>
            </a:r>
            <a:r>
              <a:rPr b="1" lang="en">
                <a:solidFill>
                  <a:srgbClr val="3C78D8"/>
                </a:solidFill>
              </a:rPr>
              <a:t>？</a:t>
            </a:r>
            <a:endParaRPr b="1">
              <a:solidFill>
                <a:srgbClr val="3C78D8"/>
              </a:solidFill>
            </a:endParaRPr>
          </a:p>
        </p:txBody>
      </p:sp>
      <p:sp>
        <p:nvSpPr>
          <p:cNvPr id="218" name="Google Shape;218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たくさんリストアップしましょう！</a:t>
            </a:r>
            <a:endParaRPr sz="3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3000"/>
          </a:p>
        </p:txBody>
      </p:sp>
      <p:pic>
        <p:nvPicPr>
          <p:cNvPr id="219" name="Google Shape;21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0149" y="2053675"/>
            <a:ext cx="3335426" cy="2814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425" y="46400"/>
            <a:ext cx="3380026" cy="2254226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40"/>
          <p:cNvSpPr txBox="1"/>
          <p:nvPr/>
        </p:nvSpPr>
        <p:spPr>
          <a:xfrm>
            <a:off x="185650" y="2173425"/>
            <a:ext cx="40143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食料品</a:t>
            </a:r>
            <a:r>
              <a:rPr lang="en" sz="2000"/>
              <a:t>（しょくりょうひん）</a:t>
            </a:r>
            <a:endParaRPr sz="2000"/>
          </a:p>
        </p:txBody>
      </p:sp>
      <p:pic>
        <p:nvPicPr>
          <p:cNvPr id="226" name="Google Shape;22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4575" y="-80637"/>
            <a:ext cx="2508300" cy="25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0"/>
          <p:cNvSpPr txBox="1"/>
          <p:nvPr/>
        </p:nvSpPr>
        <p:spPr>
          <a:xfrm>
            <a:off x="7067150" y="1805625"/>
            <a:ext cx="18741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服（ふく）</a:t>
            </a:r>
            <a:endParaRPr sz="2000"/>
          </a:p>
        </p:txBody>
      </p:sp>
      <p:sp>
        <p:nvSpPr>
          <p:cNvPr id="228" name="Google Shape;228;p40"/>
          <p:cNvSpPr txBox="1"/>
          <p:nvPr/>
        </p:nvSpPr>
        <p:spPr>
          <a:xfrm>
            <a:off x="440875" y="3093825"/>
            <a:ext cx="75411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どこに買いものに行きますか？</a:t>
            </a:r>
            <a:endParaRPr b="1"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A: </a:t>
            </a:r>
            <a:r>
              <a:rPr b="1" lang="en" sz="3000" u="sng">
                <a:solidFill>
                  <a:srgbClr val="FF0000"/>
                </a:solidFill>
              </a:rPr>
              <a:t>食料品なら</a:t>
            </a:r>
            <a:r>
              <a:rPr b="1" lang="en" sz="3000"/>
              <a:t>、Albert に行きます。</a:t>
            </a:r>
            <a:endParaRPr b="1" sz="3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1"/>
          <p:cNvSpPr txBox="1"/>
          <p:nvPr>
            <p:ph type="title"/>
          </p:nvPr>
        </p:nvSpPr>
        <p:spPr>
          <a:xfrm>
            <a:off x="265200" y="100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8761D"/>
                </a:solidFill>
              </a:rPr>
              <a:t>短いダイアローグを聞きましょう</a:t>
            </a:r>
            <a:endParaRPr b="1">
              <a:solidFill>
                <a:srgbClr val="38761D"/>
              </a:solidFill>
            </a:endParaRPr>
          </a:p>
        </p:txBody>
      </p:sp>
      <p:pic>
        <p:nvPicPr>
          <p:cNvPr id="234" name="Google Shape;23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5100" y="409250"/>
            <a:ext cx="4512550" cy="451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950" y="123225"/>
            <a:ext cx="3221501" cy="2416126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42"/>
          <p:cNvSpPr txBox="1"/>
          <p:nvPr/>
        </p:nvSpPr>
        <p:spPr>
          <a:xfrm>
            <a:off x="3330150" y="340300"/>
            <a:ext cx="2275200" cy="7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コロッケ</a:t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</p:txBody>
      </p:sp>
      <p:pic>
        <p:nvPicPr>
          <p:cNvPr id="241" name="Google Shape;24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5425" y="1195613"/>
            <a:ext cx="3099225" cy="232442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42"/>
          <p:cNvSpPr txBox="1"/>
          <p:nvPr/>
        </p:nvSpPr>
        <p:spPr>
          <a:xfrm>
            <a:off x="6613375" y="385725"/>
            <a:ext cx="2275200" cy="7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おまんじゅう</a:t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</p:txBody>
      </p:sp>
      <p:pic>
        <p:nvPicPr>
          <p:cNvPr id="243" name="Google Shape;243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0025" y="3143875"/>
            <a:ext cx="2619375" cy="174307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42"/>
          <p:cNvSpPr txBox="1"/>
          <p:nvPr/>
        </p:nvSpPr>
        <p:spPr>
          <a:xfrm>
            <a:off x="3289775" y="3902300"/>
            <a:ext cx="2275200" cy="7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どらやき</a:t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3"/>
          <p:cNvSpPr txBox="1"/>
          <p:nvPr>
            <p:ph type="title"/>
          </p:nvPr>
        </p:nvSpPr>
        <p:spPr>
          <a:xfrm>
            <a:off x="435050" y="273846"/>
            <a:ext cx="8080200" cy="2598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1" lang="en">
                <a:solidFill>
                  <a:srgbClr val="38761D"/>
                </a:solidFill>
              </a:rPr>
              <a:t>ビデオを　みましょう</a:t>
            </a:r>
            <a:endParaRPr b="1">
              <a:solidFill>
                <a:srgbClr val="E06666"/>
              </a:solidFill>
            </a:endParaRPr>
          </a:p>
        </p:txBody>
      </p:sp>
      <p:sp>
        <p:nvSpPr>
          <p:cNvPr id="250" name="Google Shape;250;p43"/>
          <p:cNvSpPr txBox="1"/>
          <p:nvPr>
            <p:ph idx="1" type="body"/>
          </p:nvPr>
        </p:nvSpPr>
        <p:spPr>
          <a:xfrm>
            <a:off x="271900" y="533650"/>
            <a:ext cx="8282100" cy="43359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しつもん</a:t>
            </a:r>
            <a:r>
              <a:rPr lang="en"/>
              <a:t>: 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１．さきは　なにを　ちゅうもんしましたか？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２．エリンは　なにを　ちゅうもんしましたか？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３．エリンは　ドーナツを　いくつ　ちゅうもんしましたか？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1" name="Google Shape;25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8950" y="2363550"/>
            <a:ext cx="3520950" cy="264072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3"/>
          <p:cNvSpPr txBox="1"/>
          <p:nvPr/>
        </p:nvSpPr>
        <p:spPr>
          <a:xfrm>
            <a:off x="708475" y="3661475"/>
            <a:ext cx="23595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/>
              <a:t>さき</a:t>
            </a:r>
            <a:r>
              <a:rPr b="1" lang="en" sz="3600"/>
              <a:t>→</a:t>
            </a:r>
            <a:endParaRPr b="1" sz="3600"/>
          </a:p>
        </p:txBody>
      </p:sp>
      <p:sp>
        <p:nvSpPr>
          <p:cNvPr id="253" name="Google Shape;253;p43"/>
          <p:cNvSpPr txBox="1"/>
          <p:nvPr/>
        </p:nvSpPr>
        <p:spPr>
          <a:xfrm>
            <a:off x="5725725" y="3854813"/>
            <a:ext cx="23595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/>
              <a:t>←</a:t>
            </a:r>
            <a:r>
              <a:rPr b="1" lang="en" sz="3600"/>
              <a:t>エリン</a:t>
            </a:r>
            <a:r>
              <a:rPr b="1" lang="en" sz="3600"/>
              <a:t>　</a:t>
            </a:r>
            <a:endParaRPr b="1" sz="36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4"/>
          <p:cNvSpPr txBox="1"/>
          <p:nvPr>
            <p:ph idx="1" type="body"/>
          </p:nvPr>
        </p:nvSpPr>
        <p:spPr>
          <a:xfrm>
            <a:off x="185906" y="280931"/>
            <a:ext cx="8668200" cy="4862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/>
              <a:t>てんいん：いらっしゃいませ。</a:t>
            </a:r>
            <a:endParaRPr b="1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/>
              <a:t>　　　　　おきまりでしたら、どうぞ。</a:t>
            </a:r>
            <a:endParaRPr b="1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/>
              <a:t>おきゃく：おすすめは何ですか？</a:t>
            </a:r>
            <a:endParaRPr b="1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/>
              <a:t>てんいん：今日のランチです。</a:t>
            </a:r>
            <a:endParaRPr b="1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/>
              <a:t>おきゃく：</a:t>
            </a:r>
            <a:r>
              <a:rPr b="1" lang="en"/>
              <a:t>じゃあ</a:t>
            </a:r>
            <a:r>
              <a:rPr b="1" lang="en" u="sng"/>
              <a:t>　　　　　　</a:t>
            </a:r>
            <a:r>
              <a:rPr b="1" lang="en"/>
              <a:t>と、</a:t>
            </a:r>
            <a:r>
              <a:rPr b="1" lang="en" u="sng"/>
              <a:t>　　　　　　</a:t>
            </a:r>
            <a:r>
              <a:rPr b="1" lang="en"/>
              <a:t>をください。</a:t>
            </a:r>
            <a:endParaRPr b="1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/>
              <a:t>てんいん：ほかに　ごちゅうもんは　ございますか。</a:t>
            </a:r>
            <a:endParaRPr b="1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/>
              <a:t>おきゃく：いえ。</a:t>
            </a:r>
            <a:endParaRPr b="1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/>
              <a:t>てんいん：</a:t>
            </a:r>
            <a:r>
              <a:rPr b="1" lang="en"/>
              <a:t>いっしょにデザートはいかがですか</a:t>
            </a:r>
            <a:r>
              <a:rPr b="1" lang="en"/>
              <a:t>？</a:t>
            </a:r>
            <a:endParaRPr b="1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/>
              <a:t>おきゃく：うー</a:t>
            </a:r>
            <a:r>
              <a:rPr b="1" lang="en"/>
              <a:t>ん、いや、けっこうです。</a:t>
            </a:r>
            <a:endParaRPr b="1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59" name="Google Shape;259;p44"/>
          <p:cNvSpPr txBox="1"/>
          <p:nvPr/>
        </p:nvSpPr>
        <p:spPr>
          <a:xfrm>
            <a:off x="5879531" y="136125"/>
            <a:ext cx="2974500" cy="954600"/>
          </a:xfrm>
          <a:prstGeom prst="rect">
            <a:avLst/>
          </a:prstGeom>
          <a:noFill/>
          <a:ln cap="flat" cmpd="sng" w="952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てんいん</a:t>
            </a:r>
            <a:r>
              <a:rPr lang="en" sz="1800"/>
              <a:t>：worker at shop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おきゃく</a:t>
            </a:r>
            <a:r>
              <a:rPr lang="en" sz="1800"/>
              <a:t>：customer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* おきゃくさま</a:t>
            </a:r>
            <a:endParaRPr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674EA7"/>
                </a:solidFill>
              </a:rPr>
              <a:t>さきとエリンのダイアローグ</a:t>
            </a:r>
            <a:endParaRPr b="1">
              <a:solidFill>
                <a:srgbClr val="674EA7"/>
              </a:solidFill>
            </a:endParaRPr>
          </a:p>
        </p:txBody>
      </p:sp>
      <p:sp>
        <p:nvSpPr>
          <p:cNvPr id="265" name="Google Shape;265;p4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800"/>
              <a:t>さき		：おなか、すかない？：</a:t>
            </a:r>
            <a:endParaRPr sz="2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/>
              <a:t>エリン	：そうですね。</a:t>
            </a:r>
            <a:endParaRPr sz="2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/>
              <a:t>さき		：ねえ、なにか食べて行こうよ。　　　　　</a:t>
            </a:r>
            <a:endParaRPr sz="28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テーマ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テーマ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