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416a2e5e4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416a2e5e4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94b6a4cf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94b6a4cf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94b6a4cf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94b6a4cf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94b6a4cf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94b6a4cf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94b6a4cf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94b6a4cf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94b6a4cf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94b6a4cf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news.tbs.co.jp/newseye/tbs_newseye3532266.html" TargetMode="External"/><Relationship Id="rId4" Type="http://schemas.openxmlformats.org/officeDocument/2006/relationships/hyperlink" Target="http://news.tbs.co.jp/newseye/tbs_newseye3530093.htm?1543163444049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youtube.com/watch?v=j1ZvJVRqwn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</a:rPr>
              <a:t>テクノロジー</a:t>
            </a:r>
            <a:endParaRPr b="1">
              <a:solidFill>
                <a:srgbClr val="3C78D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</a:rPr>
              <a:t>日本とロボット</a:t>
            </a:r>
            <a:endParaRPr b="1">
              <a:solidFill>
                <a:srgbClr val="3C78D8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1700" y="31455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595959"/>
                </a:solidFill>
              </a:rPr>
              <a:t>Japanese Listening III</a:t>
            </a:r>
            <a:endParaRPr sz="2800">
              <a:solidFill>
                <a:srgbClr val="595959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595959"/>
                </a:solidFill>
              </a:rPr>
              <a:t>１１</a:t>
            </a:r>
            <a:r>
              <a:rPr lang="en" sz="2800">
                <a:solidFill>
                  <a:srgbClr val="595959"/>
                </a:solidFill>
              </a:rPr>
              <a:t>月</a:t>
            </a:r>
            <a:r>
              <a:rPr lang="en" sz="2800">
                <a:solidFill>
                  <a:srgbClr val="595959"/>
                </a:solidFill>
              </a:rPr>
              <a:t>２６</a:t>
            </a:r>
            <a:r>
              <a:rPr lang="en" sz="2800">
                <a:solidFill>
                  <a:srgbClr val="595959"/>
                </a:solidFill>
              </a:rPr>
              <a:t>日　月曜日</a:t>
            </a:r>
            <a:endParaRPr sz="2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102575" y="264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8761D"/>
                </a:solidFill>
              </a:rPr>
              <a:t>リスニングテスト</a:t>
            </a:r>
            <a:endParaRPr b="1">
              <a:solidFill>
                <a:srgbClr val="38761D"/>
              </a:solidFill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16075" y="1475050"/>
            <a:ext cx="8189400" cy="27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 u="sng">
                <a:solidFill>
                  <a:schemeClr val="hlink"/>
                </a:solidFill>
                <a:hlinkClick r:id="rId3"/>
              </a:rPr>
              <a:t>http://news.tbs.co.jp/newseye/tbs_newseye3532266.html</a:t>
            </a:r>
            <a:endParaRPr b="1" sz="28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 u="sng">
                <a:solidFill>
                  <a:schemeClr val="hlink"/>
                </a:solidFill>
                <a:hlinkClick r:id="rId4"/>
              </a:rPr>
              <a:t>http://news.tbs.co.jp/newseye/tbs_newseye3530093.htm?1543163444049</a:t>
            </a:r>
            <a:endParaRPr b="1" sz="28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156150" y="228925"/>
            <a:ext cx="8831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どんな場面（ばめん）でロボットは活躍していますか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156150" y="228925"/>
            <a:ext cx="8831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ランニングディクテーション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一文（いちぶん）ずつ読みましょう。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ex)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チェコでは、今週末からクリスマスマーケットがはじまるそうです。たくさんのひろばでは、大きいクリスマスツリーがかざられています。コンサートもあるようです。チェコのクリスマスは初めてだから、とても楽しみです。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197725" y="4092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</a:rPr>
              <a:t>アザラシ</a:t>
            </a:r>
            <a:endParaRPr b="1">
              <a:solidFill>
                <a:srgbClr val="3C78D8"/>
              </a:solidFill>
            </a:endParaRPr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9850" y="394675"/>
            <a:ext cx="5805500" cy="435412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1011600" y="3542975"/>
            <a:ext cx="7340400" cy="8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～型（かた／</a:t>
            </a:r>
            <a:r>
              <a:rPr lang="en"/>
              <a:t>がた</a:t>
            </a:r>
            <a:r>
              <a:rPr lang="en"/>
              <a:t>）：shaped 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ドラえもんは、ネコの形（かたち）です。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　　　↓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ドラえもんは、ネコ型（がた）です。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　・星の形　→　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　・ハートの形　→　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ビデオを見ましょう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https://www.youtube.com/watch?v=j1ZvJVRqwn0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