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f571bfa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f571bfa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fb493c4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fb493c4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fcbea15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fcbea1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fcbea15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fcbea15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f571bfa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f571bfa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fb493c4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fb493c4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fcbea1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fcbea1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fcbea15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fcbea1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f571bfa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f571bfa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f571bfaf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f571bfa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fb493c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fb493c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fb493c4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fb493c4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hd1p-RKImT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innkane.com/news/673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Repetition and Interjection</a:t>
            </a:r>
            <a:r>
              <a:rPr lang="en"/>
              <a:t>　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https://www.youtube.com/watch?v=hd1p-RKImTY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ケース１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192150" y="1152475"/>
            <a:ext cx="886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　　　　　「仕事は住宅販売の営業なんです」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　　　　＊どんなあいづちと、質問をしますか？</a:t>
            </a:r>
            <a:endParaRPr sz="3000"/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0" l="28994" r="21117" t="0"/>
          <a:stretch/>
        </p:blipFill>
        <p:spPr>
          <a:xfrm>
            <a:off x="311701" y="1272963"/>
            <a:ext cx="1729276" cy="25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ケース２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192150" y="1152475"/>
            <a:ext cx="886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　　　　　「</a:t>
            </a:r>
            <a:r>
              <a:rPr lang="en" sz="3000"/>
              <a:t>このネックレス、３週間さがして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　　　　　　　　　やっと見つけたの！</a:t>
            </a:r>
            <a:r>
              <a:rPr lang="en" sz="3000"/>
              <a:t>」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　　　　＊どんなあいづちと、質問をしますか？</a:t>
            </a:r>
            <a:endParaRPr sz="3000"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50" y="1245925"/>
            <a:ext cx="1453375" cy="20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 rotWithShape="1">
          <a:blip r:embed="rId4">
            <a:alphaModFix/>
          </a:blip>
          <a:srcRect b="0" l="17961" r="12093" t="0"/>
          <a:stretch/>
        </p:blipFill>
        <p:spPr>
          <a:xfrm>
            <a:off x="1370625" y="1929125"/>
            <a:ext cx="899000" cy="12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7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D85C6"/>
                </a:solidFill>
              </a:rPr>
              <a:t>ロールプレイ　　</a:t>
            </a:r>
            <a:r>
              <a:rPr lang="en" sz="3000">
                <a:solidFill>
                  <a:schemeClr val="dk2"/>
                </a:solidFill>
              </a:rPr>
              <a:t>＊うわさ話やニュース＊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830450"/>
            <a:ext cx="8520600" cy="4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会話のきりだしかた</a:t>
            </a:r>
            <a:r>
              <a:rPr lang="en" sz="3000"/>
              <a:t>・・・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・ねえ、知ってる？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・ねえ、聞いた？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・someone から聞いたんですけど…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・大変！！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3393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393" y="1403800"/>
            <a:ext cx="2335900" cy="2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9275" y="310638"/>
            <a:ext cx="2803825" cy="21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6">
            <a:alphaModFix/>
          </a:blip>
          <a:srcRect b="25788" l="0" r="20766" t="0"/>
          <a:stretch/>
        </p:blipFill>
        <p:spPr>
          <a:xfrm>
            <a:off x="287324" y="3001022"/>
            <a:ext cx="2550425" cy="17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6949" y="2805722"/>
            <a:ext cx="2681375" cy="218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100" y="98075"/>
            <a:ext cx="7195300" cy="48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25" y="152400"/>
            <a:ext cx="4571200" cy="3428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551" y="1356025"/>
            <a:ext cx="4571200" cy="37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リスニング　27:38~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62125" y="1152475"/>
            <a:ext cx="884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質問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１．</a:t>
            </a:r>
            <a:r>
              <a:rPr lang="en" sz="2800"/>
              <a:t>女の人はお好み焼きをやいたことがありますか</a:t>
            </a:r>
            <a:r>
              <a:rPr lang="en" sz="2800"/>
              <a:t>。</a:t>
            </a:r>
            <a:endParaRPr sz="2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２．</a:t>
            </a:r>
            <a:r>
              <a:rPr lang="en" sz="3000"/>
              <a:t>誰がお金を払いましたか</a:t>
            </a:r>
            <a:r>
              <a:rPr lang="en" sz="3000"/>
              <a:t>？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155CC"/>
                </a:solidFill>
              </a:rPr>
              <a:t>リスニング　</a:t>
            </a:r>
            <a:r>
              <a:rPr b="1" lang="en">
                <a:solidFill>
                  <a:srgbClr val="1155CC"/>
                </a:solidFill>
              </a:rPr>
              <a:t>29</a:t>
            </a:r>
            <a:r>
              <a:rPr b="1" lang="en">
                <a:solidFill>
                  <a:srgbClr val="1155CC"/>
                </a:solidFill>
              </a:rPr>
              <a:t>:10~</a:t>
            </a:r>
            <a:endParaRPr b="1">
              <a:solidFill>
                <a:srgbClr val="1155CC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質問</a:t>
            </a:r>
            <a:endParaRPr b="1"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１．</a:t>
            </a:r>
            <a:r>
              <a:rPr lang="en" sz="3000"/>
              <a:t>男の子はどうしてこまっていますか</a:t>
            </a:r>
            <a:r>
              <a:rPr lang="en" sz="3000"/>
              <a:t>。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相槌（あいづち）の種類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１．カードを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・丁寧（ていねい）とカジュアルにわけてください。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＊両方使えるものもあります。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https://minnkane.com/news/6736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17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相槌（あいづち）の種類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014700"/>
            <a:ext cx="8520600" cy="39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１．「うん」「うん、うん」「うーん」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２．「へー」→　バリエーションがある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３．「そうなんだ」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４．「ほんとう」　→　「うそ」よりポジティブ！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５．「なるほど」　→　新しいことを聞いた時など！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６．「わかる」　　→　同じテンションで言うと〇！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