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9" r:id="rId12"/>
    <p:sldId id="267" r:id="rId13"/>
    <p:sldId id="268" r:id="rId14"/>
    <p:sldId id="26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1B59E-FDB2-42C9-86E5-E9201A8F5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3387D-80A8-47F9-9D8E-DF433150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B43BC-9FCA-4431-B640-4529E4A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41022-6A46-467C-853F-DF6278DA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CB3C2-884F-4B0D-8C64-8263B703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5D2-0F80-4F80-875E-C20214A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84721-E61B-4478-80FF-3CB6F2BEF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6F435-4BBE-4B5B-B748-07804F2F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E30E4-8667-4274-AEAD-45BFB593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ED0F4-0EF0-4732-B075-573EAF26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005D36-2BCF-4255-B76E-651CD33F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57D39-A946-4F6D-83E6-28DEB97A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12613-F4C3-4AC2-8BAC-E346B482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337EE-D7E3-4FCF-B25E-88B5AB1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B06EB-1FF0-4D23-A7F0-9E4A29B2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E867-7C59-476E-94E5-3C5B78CA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697F-2B31-45AD-B47D-72E54996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24FA6-FFAF-4F5E-9F76-F2B4CCF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0E3D0-D023-4F5A-9E79-408FF5D6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2BC68-5C1B-4990-9F19-7166ADC2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3AC-BDC0-41CE-A36D-D037AD9D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E8D3F4-6273-4381-B50D-9C9CA236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CED25-FA6F-4FE9-BB1E-795E0D7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1F554-909E-433E-BC1A-F207323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799E-E39B-45CB-96C3-8F6B4D5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F6E14-0FF5-47B8-B2FE-5739EADE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7FBB-410A-405D-AE1E-E952F1400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CC15DF-1FB6-4BFA-8CDF-46F8C0C63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2D274-F2D5-426F-807A-3779FCE1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E2CF8-0EA2-4305-91BF-299D0696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33AB11-DA1D-4FEB-986A-D55170F5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18E8-8D81-4B49-874A-CBFD5F83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E3410-6576-4108-ACB5-524BF12B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915E6-3CFD-4667-BAC9-C99D7F57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E0C8BF6-E1EB-4E2D-8991-E0E987A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BCEC05A-C281-473E-9F84-97249B4A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B1FD8C-7080-4BC1-A078-3F8ABF0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4882C-6EC5-4371-AC06-D1912E1A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9C21E-EDBD-480C-A0B6-61575F7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50FEE-382D-43BC-B993-27A4C42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E1D81C-D08B-478A-82E8-695767E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51E064-35FA-4F65-895C-FC2B3F5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D3B78-D91B-436B-8260-01914F60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FDF744-EF54-49B0-8047-1233CC6C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B9173-9B72-41BB-BBA7-0864CA89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92CE9-557F-4D7C-BC34-F0899456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A915-7EC6-44E9-BDB8-95286874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8DAA-8169-4FBF-992C-E966B9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E32806-2E77-4622-8089-11A2AA7C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4402C5-CD52-4CAF-BECF-3280BDD8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B1CE8-BCAF-450C-96D5-2B24F27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20C7F-59DB-4A62-92FD-5F5AC08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06CD-4F61-41EF-AFD6-A4C6D25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0E42BB-D650-4005-83DC-85FB301B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2CB63B-4448-47BD-AC88-4B0DEBC1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4E51CE-C54A-4CCB-877A-3F59964A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CEAE9-CB08-4755-8A8F-6033985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0E6-3EBE-4695-9852-0ECC08BC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79CD6E-663C-4C88-B5B8-75B9EE8D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811F8C-F4AD-412B-91E8-8500A5B8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82747-EA3D-4F25-8FCF-BF75806F4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1E2D-77E9-4296-82A1-BF632FF9DE05}" type="datetimeFigureOut">
              <a:rPr lang="cs-CZ" smtClean="0"/>
              <a:t>19.10.2018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905A-CC08-45C4-9CD2-025868AE3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04E1E-64E1-4219-9744-5B6B85CA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C97BA-6197-4226-B01C-49054D0ED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2352"/>
            <a:ext cx="9144000" cy="1991539"/>
          </a:xfrm>
        </p:spPr>
        <p:txBody>
          <a:bodyPr>
            <a:normAutofit/>
          </a:bodyPr>
          <a:lstStyle/>
          <a:p>
            <a:r>
              <a:rPr lang="cs-CZ" sz="4400" dirty="0"/>
              <a:t>JAP341</a:t>
            </a:r>
            <a:br>
              <a:rPr lang="cs-CZ" dirty="0"/>
            </a:br>
            <a:r>
              <a:rPr lang="cs-CZ" dirty="0"/>
              <a:t>Obchodní japonština I</a:t>
            </a:r>
            <a:br>
              <a:rPr lang="cs-CZ" dirty="0"/>
            </a:br>
            <a:r>
              <a:rPr lang="cs-CZ" sz="2800" dirty="0"/>
              <a:t>podzim 2018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721D1-1635-49D9-9C35-BE3EE56C0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43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Filozofická fakulta Masarykovy univerzita v Brně</a:t>
            </a:r>
          </a:p>
          <a:p>
            <a:r>
              <a:rPr lang="cs-CZ" sz="4000" dirty="0"/>
              <a:t>Seminář japonských studií</a:t>
            </a:r>
          </a:p>
          <a:p>
            <a:r>
              <a:rPr lang="cs-CZ" sz="2000" dirty="0"/>
              <a:t>Centrum asijských studií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F12CA68-9B3C-4EE8-BEB8-C14BADC340FE}"/>
              </a:ext>
            </a:extLst>
          </p:cNvPr>
          <p:cNvSpPr txBox="1">
            <a:spLocks/>
          </p:cNvSpPr>
          <p:nvPr/>
        </p:nvSpPr>
        <p:spPr>
          <a:xfrm>
            <a:off x="1524000" y="5387545"/>
            <a:ext cx="9144000" cy="78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Přednášející: Petr Podzimek</a:t>
            </a:r>
          </a:p>
        </p:txBody>
      </p:sp>
    </p:spTree>
    <p:extLst>
      <p:ext uri="{BB962C8B-B14F-4D97-AF65-F5344CB8AC3E}">
        <p14:creationId xmlns:p14="http://schemas.microsoft.com/office/powerpoint/2010/main" val="28426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Jazyková část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Základní slovní zásoba a fráze I</a:t>
            </a:r>
          </a:p>
          <a:p>
            <a:pPr marL="0" lv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Představení se, pozdrav, úklony, výměna vizitek, </a:t>
            </a:r>
          </a:p>
          <a:p>
            <a:pPr marL="0" lvl="0" indent="0" algn="ctr">
              <a:buNone/>
            </a:pPr>
            <a:r>
              <a:rPr lang="cs-CZ" dirty="0"/>
              <a:t>pozdravy, opouštění pracoviště…</a:t>
            </a:r>
          </a:p>
          <a:p>
            <a:pPr marL="0" indent="0" algn="ctr">
              <a:buNone/>
            </a:pP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8164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F2A574-61B2-4127-ACF7-5FF7C9887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4026"/>
            <a:ext cx="10629275" cy="50088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altLang="ja-JP" sz="4400" b="1" dirty="0"/>
              <a:t>Základní slovní zásoba a fráze</a:t>
            </a:r>
            <a:r>
              <a:rPr lang="cs-CZ" sz="4400" b="1" dirty="0"/>
              <a:t> I</a:t>
            </a:r>
          </a:p>
          <a:p>
            <a:r>
              <a:rPr lang="ja-JP" altLang="en-US" sz="2600" dirty="0"/>
              <a:t>自己紹介時の言葉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「初めまして」、「よろしくお願いいたします」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「ご指導のほど、よろしくお願いいたします」</a:t>
            </a:r>
            <a:endParaRPr lang="en-US" altLang="ja-JP" sz="2600" dirty="0"/>
          </a:p>
          <a:p>
            <a:r>
              <a:rPr lang="ja-JP" altLang="en-US" sz="2600" dirty="0"/>
              <a:t>出社時の挨拶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「おはようございます」</a:t>
            </a:r>
            <a:endParaRPr lang="en-US" altLang="ja-JP" sz="2600" dirty="0"/>
          </a:p>
          <a:p>
            <a:r>
              <a:rPr lang="ja-JP" altLang="en-US" sz="2600" dirty="0"/>
              <a:t>退社時の挨拶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「お疲れ様です」、「お先に失礼いたします」</a:t>
            </a:r>
            <a:endParaRPr lang="en-US" altLang="ja-JP" sz="2600" dirty="0"/>
          </a:p>
          <a:p>
            <a:r>
              <a:rPr lang="ja-JP" altLang="en-US" sz="2600" dirty="0"/>
              <a:t>入室・退室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「失礼します」 </a:t>
            </a:r>
            <a:endParaRPr lang="en-US" altLang="ja-JP" sz="2600" dirty="0"/>
          </a:p>
          <a:p>
            <a:r>
              <a:rPr lang="ja-JP" altLang="en-US" sz="2600" dirty="0"/>
              <a:t>等々</a:t>
            </a:r>
            <a:r>
              <a:rPr lang="en-US" altLang="ja-JP" sz="2600" dirty="0"/>
              <a:t>…</a:t>
            </a:r>
            <a:r>
              <a:rPr lang="ja-JP" altLang="en-US" sz="2600" dirty="0"/>
              <a:t>　（別途教材参照）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A209C3F-46B8-49FB-91F2-C69A5855C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3597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92930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27D077E-8017-49CF-B974-B4F661AD4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347" y="1409469"/>
            <a:ext cx="6557120" cy="5083406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03D9EDA6-9F84-453F-9BB6-AD6BA98747C7}"/>
              </a:ext>
            </a:extLst>
          </p:cNvPr>
          <p:cNvSpPr txBox="1">
            <a:spLocks/>
          </p:cNvSpPr>
          <p:nvPr/>
        </p:nvSpPr>
        <p:spPr>
          <a:xfrm>
            <a:off x="838200" y="237995"/>
            <a:ext cx="10515600" cy="61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4EE918-8890-4846-986E-E47DC3AFBB7E}"/>
              </a:ext>
            </a:extLst>
          </p:cNvPr>
          <p:cNvSpPr txBox="1">
            <a:spLocks/>
          </p:cNvSpPr>
          <p:nvPr/>
        </p:nvSpPr>
        <p:spPr>
          <a:xfrm>
            <a:off x="838200" y="1409469"/>
            <a:ext cx="3601761" cy="50834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</a:t>
            </a: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・会釈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・丁寧なお辞儀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お辞儀のコツ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・お辞儀は丁寧にすること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・お辞儀をするとき、手は自然に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下げること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・明るい表情でお辞儀をすること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・目線は床に向けること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・場面によって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会釈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、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丁寧なお辞儀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の中から、適切な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ものを選ぶこと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30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34838"/>
            <a:ext cx="10610645" cy="1679542"/>
          </a:xfrm>
        </p:spPr>
        <p:txBody>
          <a:bodyPr anchor="t">
            <a:noAutofit/>
          </a:bodyPr>
          <a:lstStyle/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・両手で渡す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	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・両手で受け取る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b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・相手に見やすい向きにする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・丁寧に取り扱う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b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・「～～と申します。宜しくお願いいたします」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・「頂戴致します」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3C165A0-2479-4278-82DE-44A937B66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22" y="2035412"/>
            <a:ext cx="4823052" cy="2500781"/>
          </a:xfrm>
          <a:prstGeom prst="rect">
            <a:avLst/>
          </a:prstGeom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FEE6E-050C-4B78-B074-93DE16D6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55" y="1508330"/>
            <a:ext cx="10610645" cy="103445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 名刺の渡し方　　　　　　　　　　　　　   名刺の受け方</a:t>
            </a:r>
            <a:endParaRPr lang="cs-CZ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F16DD76-2B15-4FF0-83E8-E4300163E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734" y="2194599"/>
            <a:ext cx="4279099" cy="2273438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FE350E23-877B-4AAC-B079-4CB4EE4041BE}"/>
              </a:ext>
            </a:extLst>
          </p:cNvPr>
          <p:cNvSpPr txBox="1">
            <a:spLocks/>
          </p:cNvSpPr>
          <p:nvPr/>
        </p:nvSpPr>
        <p:spPr>
          <a:xfrm>
            <a:off x="838200" y="225469"/>
            <a:ext cx="10515600" cy="61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44934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Příprava na následující blok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自己紹介</a:t>
            </a:r>
            <a:endParaRPr lang="cs-CZ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名刺作成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語彙の復習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国境を越えて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』L.12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の語彙の確認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資料は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IS.MUNI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により提供されます</a:t>
            </a: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6899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02AD1-A1AB-461E-8670-D01C554E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138D9A-2D12-43C7-885A-BAFDCB38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423"/>
            <a:ext cx="10515600" cy="366854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Každý sudý pátek 11:00 – 14:40</a:t>
            </a:r>
          </a:p>
          <a:p>
            <a:r>
              <a:rPr lang="cs-CZ" dirty="0"/>
              <a:t>5. 10.</a:t>
            </a:r>
          </a:p>
          <a:p>
            <a:r>
              <a:rPr lang="cs-CZ" dirty="0"/>
              <a:t>19.10.</a:t>
            </a:r>
          </a:p>
          <a:p>
            <a:r>
              <a:rPr lang="cs-CZ" dirty="0"/>
              <a:t>2. 11.</a:t>
            </a:r>
          </a:p>
          <a:p>
            <a:r>
              <a:rPr lang="cs-CZ" dirty="0"/>
              <a:t>16.11.</a:t>
            </a:r>
          </a:p>
          <a:p>
            <a:r>
              <a:rPr lang="cs-CZ" dirty="0"/>
              <a:t>30.11.</a:t>
            </a:r>
          </a:p>
          <a:p>
            <a:r>
              <a:rPr lang="cs-CZ" dirty="0"/>
              <a:t>14.12.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7D0678E-24EB-430E-AF84-C2C2E0FEFE5C}"/>
              </a:ext>
            </a:extLst>
          </p:cNvPr>
          <p:cNvSpPr txBox="1">
            <a:spLocks/>
          </p:cNvSpPr>
          <p:nvPr/>
        </p:nvSpPr>
        <p:spPr>
          <a:xfrm>
            <a:off x="838200" y="1370141"/>
            <a:ext cx="10515600" cy="940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ROZPIS PŘEDNÁŠEK</a:t>
            </a:r>
          </a:p>
        </p:txBody>
      </p:sp>
    </p:spTree>
    <p:extLst>
      <p:ext uri="{BB962C8B-B14F-4D97-AF65-F5344CB8AC3E}">
        <p14:creationId xmlns:p14="http://schemas.microsoft.com/office/powerpoint/2010/main" val="269869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i="1" dirty="0"/>
              <a:t>Cíle předmětu</a:t>
            </a:r>
            <a:endParaRPr lang="cs-CZ" sz="3200" dirty="0"/>
          </a:p>
          <a:p>
            <a:pPr algn="just"/>
            <a:r>
              <a:rPr lang="cs-CZ" dirty="0"/>
              <a:t>Cílem předmětu je seznámit studenty s japonštinou užívanou ve firemním prostředí a se základy každodenní komunikace v japonské firmě. Předmět se zaměřuje na terminologii vztahující se k chodu japonské firmy a též na rozvíjení komunikačních dovedností, které jsou důležité pro práci v japonské firmě. Studenti se v průběhu předmětu teoreticky seznamují s fungováním japonských firem a též s nezbytnou etikou, která je základem obchodních vztahů. </a:t>
            </a:r>
          </a:p>
          <a:p>
            <a:pPr algn="just"/>
            <a:r>
              <a:rPr lang="cs-CZ" dirty="0"/>
              <a:t>Studenti se rovněž seznámí s možnými rolemi a požadavky, které na ně mohou být jakožto na mluvčí japonštiny v praxi kladeny v japonských firmách působících v evropském prostředí. </a:t>
            </a:r>
          </a:p>
          <a:p>
            <a:pPr algn="just"/>
            <a:r>
              <a:rPr lang="cs-CZ" dirty="0"/>
              <a:t>Předmět je koncipován jako jazykový a zároveň jako sociolingvistický.</a:t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55326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I. BLOK</a:t>
            </a:r>
            <a:endParaRPr lang="cs-CZ" sz="3000" dirty="0"/>
          </a:p>
          <a:p>
            <a:r>
              <a:rPr lang="cs-CZ" b="1" i="1" dirty="0"/>
              <a:t>Úvod do předmětu</a:t>
            </a:r>
            <a:endParaRPr lang="cs-CZ" dirty="0"/>
          </a:p>
          <a:p>
            <a:r>
              <a:rPr lang="cs-CZ" b="1" i="1" dirty="0"/>
              <a:t>Teoretický rámec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Struktura a uspořádání japonských obchodních společností</a:t>
            </a:r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Tituly, funkce a hierarchie v japonských obchodních společnostech</a:t>
            </a:r>
          </a:p>
          <a:p>
            <a:r>
              <a:rPr lang="cs-CZ" b="1" i="1" dirty="0"/>
              <a:t>Jazyková část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Základní slovní zásoba a fráze I</a:t>
            </a:r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Představení se, pozdrav, úklony, výměna vizitek, pozdravy, opouštění pracoviště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92343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2691"/>
            <a:ext cx="10515600" cy="3174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Úvod do předmětu</a:t>
            </a: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73205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Struktura a uspořádání japonských obchodních společností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Tituly, funkce a hierarchie v japonských obchodních společnostech</a:t>
            </a:r>
          </a:p>
          <a:p>
            <a:pPr marL="0" indent="0" algn="ctr">
              <a:buNone/>
            </a:pP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224770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585"/>
            <a:ext cx="10515600" cy="428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1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5400" dirty="0">
                <a:latin typeface="Meiryo UI" panose="020B0604030504040204" pitchFamily="34" charset="-128"/>
                <a:ea typeface="Meiryo UI" panose="020B0604030504040204" pitchFamily="34" charset="-128"/>
              </a:rPr>
              <a:t>本社</a:t>
            </a:r>
            <a:endParaRPr lang="en-US" altLang="ja-JP" sz="5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支店　　　海外支店</a:t>
            </a:r>
            <a:endParaRPr lang="cs-CZ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51217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941"/>
            <a:ext cx="10515600" cy="42740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・総務 ・人事 ・経理 ・営業 ・企画</a:t>
            </a:r>
            <a:endParaRPr lang="en-US" altLang="ja-JP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製造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品質管理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生産技術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保全</a:t>
            </a:r>
            <a:endParaRPr lang="en-US" altLang="zh-TW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・研究開発（</a:t>
            </a:r>
            <a:r>
              <a:rPr lang="en-US" altLang="ja-JP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R&amp;D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）・物流</a:t>
            </a:r>
            <a:endParaRPr lang="cs-CZ" sz="4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124779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5297"/>
            <a:ext cx="10515600" cy="4577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・～社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～社長　（取締役）　副社長　　専務　　常務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・～部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～部長　　次長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・～課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～課長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～係長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～課員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・～班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～班長</a:t>
            </a:r>
            <a:endParaRPr lang="cs-CZ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2018</a:t>
            </a:r>
          </a:p>
        </p:txBody>
      </p:sp>
    </p:spTree>
    <p:extLst>
      <p:ext uri="{BB962C8B-B14F-4D97-AF65-F5344CB8AC3E}">
        <p14:creationId xmlns:p14="http://schemas.microsoft.com/office/powerpoint/2010/main" val="3400090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377</Words>
  <Application>Microsoft Office PowerPoint</Application>
  <PresentationFormat>Širokoúhlá obrazovka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Meiryo UI</vt:lpstr>
      <vt:lpstr>游ゴシック</vt:lpstr>
      <vt:lpstr>Arial</vt:lpstr>
      <vt:lpstr>Calibri</vt:lpstr>
      <vt:lpstr>Calibri Light</vt:lpstr>
      <vt:lpstr>Motiv Office</vt:lpstr>
      <vt:lpstr>JAP341 Obchodní japonština I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JAP341  Obchodní japonština I   podzim 2018</vt:lpstr>
      <vt:lpstr>Prezentace aplikace PowerPoint</vt:lpstr>
      <vt:lpstr>・両手で渡す     ・両手で受け取る 　 ・相手に見やすい向きにする   ・丁寧に取り扱う 　　 ・「～～と申します。宜しくお願いいたします」  ・「頂戴致します」 </vt:lpstr>
      <vt:lpstr>JAP341  Obchodní japonština I   podzim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japonština I 2018 zimní semestr</dc:title>
  <dc:creator>Petr Podzimek</dc:creator>
  <cp:lastModifiedBy>Petr Podzimek</cp:lastModifiedBy>
  <cp:revision>27</cp:revision>
  <dcterms:created xsi:type="dcterms:W3CDTF">2018-10-05T05:09:08Z</dcterms:created>
  <dcterms:modified xsi:type="dcterms:W3CDTF">2018-10-19T06:11:50Z</dcterms:modified>
</cp:coreProperties>
</file>