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2" r:id="rId11"/>
    <p:sldId id="269" r:id="rId12"/>
    <p:sldId id="267" r:id="rId13"/>
    <p:sldId id="268" r:id="rId14"/>
    <p:sldId id="263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81B59E-FDB2-42C9-86E5-E9201A8F5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443387D-80A8-47F9-9D8E-DF4331505B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CB43BC-9FCA-4431-B640-4529E4A3E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19.10.2018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741022-6A46-467C-853F-DF6278DAC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BCB3C2-884F-4B0D-8C64-8263B7034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936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9035D2-0F80-4F80-875E-C20214AA0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D184721-E61B-4478-80FF-3CB6F2BEFD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16F435-4BBE-4B5B-B748-07804F2FE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19.10.2018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6E30E4-8667-4274-AEAD-45BFB5938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CED0F4-0EF0-4732-B075-573EAF265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6714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C005D36-2BCF-4255-B76E-651CD33F7D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9D57D39-A946-4F6D-83E6-28DEB97A6E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012613-F4C3-4AC2-8BAC-E346B4829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19.10.2018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5337EE-D7E3-4FCF-B25E-88B5AB1B7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0B06EB-1FF0-4D23-A7F0-9E4A29B29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0086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CBE867-7C59-476E-94E5-3C5B78CAB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A1697F-2B31-45AD-B47D-72E54996A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C24FA6-FFAF-4F5E-9F76-F2B4CCFBB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19.10.2018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30E3D0-D023-4F5A-9E79-408FF5D65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182BC68-5C1B-4990-9F19-7166ADC2E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322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2493AC-BDC0-41CE-A36D-D037AD9DC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4E8D3F4-6273-4381-B50D-9C9CA2365C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2CCED25-FA6F-4FE9-BB1E-795E0D739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19.10.2018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861F554-909E-433E-BC1A-F2073232F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A7799E-E39B-45CB-96C3-8F6B4D504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7060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2F6E14-0FF5-47B8-B2FE-5739EADE5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C817FBB-410A-405D-AE1E-E952F14001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ECC15DF-1FB6-4BFA-8CDF-46F8C0C638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752D274-F2D5-426F-807A-3779FCE18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19.10.2018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E0E2CF8-0EA2-4305-91BF-299D06962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A33AB11-DA1D-4FEB-986A-D55170F5A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881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2A18E8-8D81-4B49-874A-CBFD5F83C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0BE3410-6576-4108-ACB5-524BF12BF7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D0915E6-3CFD-4667-BAC9-C99D7F5789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EE0C8BF6-E1EB-4E2D-8991-E0E987A9D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BCEC05A-C281-473E-9F84-97249B4A36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AB1FD8C-7080-4BC1-A078-3F8ABF01E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19.10.2018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274882C-6EC5-4371-AC06-D1912E1A4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829C21E-EDBD-480C-A0B6-61575F733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0603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E50FEE-382D-43BC-B993-27A4C427A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DE1D81C-D08B-478A-82E8-695767EBD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19.10.2018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551E064-35FA-4F65-895C-FC2B3F572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F7D3B78-D91B-436B-8260-01914F605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3251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2FDF744-EF54-49B0-8047-1233CC6C7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19.10.2018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1DB9173-9B72-41BB-BBA7-0864CA894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CF92CE9-557F-4D7C-BC34-F0899456D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6331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1BA915-7EC6-44E9-BDB8-95286874F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8CC8DAA-8169-4FBF-992C-E966B9A37D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BE32806-2E77-4622-8089-11A2AA7CED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B4402C5-CD52-4CAF-BECF-3280BDD81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19.10.2018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F7B1CE8-BCAF-450C-96D5-2B24F278C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6C20C7F-59DB-4A62-92FD-5F5AC0899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900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7F06CD-4F61-41EF-AFD6-A4C6D2544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B0E42BB-D650-4005-83DC-85FB301BEE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02CB63B-4448-47BD-AC88-4B0DEBC121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24E51CE-C54A-4CCB-877A-3F59964AD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19.10.2018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7CEAE9-CB08-4755-8A8F-6033985C4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8090E6-3EBE-4695-9852-0ECC08BCD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0586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A79CD6E-663C-4C88-B5B8-75B9EE8D2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6811F8C-F4AD-412B-91E8-8500A5B81A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482747-EA3D-4F25-8FCF-BF75806F4D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B1E2D-77E9-4296-82A1-BF632FF9DE05}" type="datetimeFigureOut">
              <a:rPr lang="cs-CZ" smtClean="0"/>
              <a:t>19.10.2018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180905A-CC08-45C4-9CD2-025868AE31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204E1E-64E1-4219-9744-5B6B85CA5E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7483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6C97BA-6197-4226-B01C-49054D0ED7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12352"/>
            <a:ext cx="9144000" cy="1991539"/>
          </a:xfrm>
        </p:spPr>
        <p:txBody>
          <a:bodyPr>
            <a:normAutofit/>
          </a:bodyPr>
          <a:lstStyle/>
          <a:p>
            <a:r>
              <a:rPr lang="cs-CZ" sz="4400" dirty="0"/>
              <a:t>JAP341</a:t>
            </a:r>
            <a:br>
              <a:rPr lang="cs-CZ" dirty="0"/>
            </a:br>
            <a:r>
              <a:rPr lang="cs-CZ" dirty="0"/>
              <a:t>Obchodní japonština I</a:t>
            </a:r>
            <a:br>
              <a:rPr lang="cs-CZ" dirty="0"/>
            </a:br>
            <a:r>
              <a:rPr lang="cs-CZ" sz="2800" dirty="0"/>
              <a:t>podzim 2018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0721D1-1635-49D9-9C35-BE3EE56C02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85843"/>
            <a:ext cx="9144000" cy="1655762"/>
          </a:xfrm>
        </p:spPr>
        <p:txBody>
          <a:bodyPr>
            <a:normAutofit/>
          </a:bodyPr>
          <a:lstStyle/>
          <a:p>
            <a:r>
              <a:rPr lang="cs-CZ" dirty="0"/>
              <a:t>Filozofická fakulta Masarykovy univerzita v Brně</a:t>
            </a:r>
          </a:p>
          <a:p>
            <a:r>
              <a:rPr lang="cs-CZ" sz="4000" dirty="0"/>
              <a:t>Seminář japonských studií</a:t>
            </a:r>
          </a:p>
          <a:p>
            <a:r>
              <a:rPr lang="cs-CZ" sz="2000" dirty="0"/>
              <a:t>Centrum asijských studií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6F12CA68-9B3C-4EE8-BEB8-C14BADC340FE}"/>
              </a:ext>
            </a:extLst>
          </p:cNvPr>
          <p:cNvSpPr txBox="1">
            <a:spLocks/>
          </p:cNvSpPr>
          <p:nvPr/>
        </p:nvSpPr>
        <p:spPr>
          <a:xfrm>
            <a:off x="1524000" y="5387545"/>
            <a:ext cx="9144000" cy="7846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/>
              <a:t>Přednášející: Petr Podzimek</a:t>
            </a:r>
          </a:p>
        </p:txBody>
      </p:sp>
    </p:spTree>
    <p:extLst>
      <p:ext uri="{BB962C8B-B14F-4D97-AF65-F5344CB8AC3E}">
        <p14:creationId xmlns:p14="http://schemas.microsoft.com/office/powerpoint/2010/main" val="2842679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4853"/>
            <a:ext cx="10515600" cy="37921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5400" b="1" i="1" dirty="0"/>
              <a:t>Jazyková část</a:t>
            </a:r>
          </a:p>
          <a:p>
            <a:pPr marL="0" indent="0" algn="ctr">
              <a:buNone/>
            </a:pPr>
            <a:endParaRPr lang="cs-CZ" sz="600" dirty="0"/>
          </a:p>
          <a:p>
            <a:pPr marL="0" lvl="0" indent="0" algn="ctr">
              <a:buNone/>
            </a:pPr>
            <a:r>
              <a:rPr lang="cs-CZ" dirty="0"/>
              <a:t>Základní slovní zásoba a fráze I</a:t>
            </a:r>
          </a:p>
          <a:p>
            <a:pPr marL="0" lvl="0" indent="0" algn="ctr">
              <a:buNone/>
            </a:pPr>
            <a:endParaRPr lang="cs-CZ" sz="600" dirty="0"/>
          </a:p>
          <a:p>
            <a:pPr marL="0" lvl="0" indent="0" algn="ctr">
              <a:buNone/>
            </a:pPr>
            <a:r>
              <a:rPr lang="cs-CZ" dirty="0"/>
              <a:t>Představení se, pozdrav, úklony, výměna vizitek, </a:t>
            </a:r>
          </a:p>
          <a:p>
            <a:pPr marL="0" lvl="0" indent="0" algn="ctr">
              <a:buNone/>
            </a:pPr>
            <a:r>
              <a:rPr lang="cs-CZ" dirty="0"/>
              <a:t>pozdravy, opouštění pracoviště…</a:t>
            </a:r>
          </a:p>
          <a:p>
            <a:pPr marL="0" indent="0" algn="ctr">
              <a:buNone/>
            </a:pPr>
            <a:endParaRPr lang="cs-CZ" sz="54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2018</a:t>
            </a:r>
          </a:p>
        </p:txBody>
      </p:sp>
    </p:spTree>
    <p:extLst>
      <p:ext uri="{BB962C8B-B14F-4D97-AF65-F5344CB8AC3E}">
        <p14:creationId xmlns:p14="http://schemas.microsoft.com/office/powerpoint/2010/main" val="1981645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F2A574-61B2-4127-ACF7-5FF7C9887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84026"/>
            <a:ext cx="10629275" cy="500884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altLang="ja-JP" sz="4400" b="1" dirty="0"/>
              <a:t>Základní slovní zásoba a fráze</a:t>
            </a:r>
            <a:r>
              <a:rPr lang="cs-CZ" sz="4400" b="1" dirty="0"/>
              <a:t> I</a:t>
            </a:r>
          </a:p>
          <a:p>
            <a:r>
              <a:rPr lang="ja-JP" altLang="en-US" sz="2600" dirty="0"/>
              <a:t>自己紹介時の言葉</a:t>
            </a:r>
            <a:endParaRPr lang="en-US" altLang="ja-JP" sz="2600" dirty="0"/>
          </a:p>
          <a:p>
            <a:pPr marL="0" indent="0">
              <a:buNone/>
            </a:pPr>
            <a:r>
              <a:rPr lang="ja-JP" altLang="en-US" sz="2600" dirty="0"/>
              <a:t> 「初めまして」、「よろしくお願いいたします」</a:t>
            </a:r>
            <a:endParaRPr lang="en-US" altLang="ja-JP" sz="2600" dirty="0"/>
          </a:p>
          <a:p>
            <a:pPr marL="0" indent="0">
              <a:buNone/>
            </a:pPr>
            <a:r>
              <a:rPr lang="ja-JP" altLang="en-US" sz="2600" dirty="0"/>
              <a:t> 「ご指導のほど、よろしくお願いいたします」</a:t>
            </a:r>
            <a:endParaRPr lang="en-US" altLang="ja-JP" sz="2600" dirty="0"/>
          </a:p>
          <a:p>
            <a:r>
              <a:rPr lang="ja-JP" altLang="en-US" sz="2600" dirty="0"/>
              <a:t>出社時の挨拶</a:t>
            </a:r>
            <a:endParaRPr lang="en-US" altLang="ja-JP" sz="2600" dirty="0"/>
          </a:p>
          <a:p>
            <a:pPr marL="0" indent="0">
              <a:buNone/>
            </a:pPr>
            <a:r>
              <a:rPr lang="ja-JP" altLang="en-US" sz="2600" dirty="0"/>
              <a:t> 「おはようございます」</a:t>
            </a:r>
            <a:endParaRPr lang="en-US" altLang="ja-JP" sz="2600" dirty="0"/>
          </a:p>
          <a:p>
            <a:r>
              <a:rPr lang="ja-JP" altLang="en-US" sz="2600" dirty="0"/>
              <a:t>退社時の挨拶</a:t>
            </a:r>
            <a:endParaRPr lang="en-US" altLang="ja-JP" sz="2600" dirty="0"/>
          </a:p>
          <a:p>
            <a:pPr marL="0" indent="0">
              <a:buNone/>
            </a:pPr>
            <a:r>
              <a:rPr lang="ja-JP" altLang="en-US" sz="2600" dirty="0"/>
              <a:t> 「お疲れ様です」、「お先に失礼いたします」</a:t>
            </a:r>
            <a:endParaRPr lang="en-US" altLang="ja-JP" sz="2600" dirty="0"/>
          </a:p>
          <a:p>
            <a:r>
              <a:rPr lang="ja-JP" altLang="en-US" sz="2600" dirty="0"/>
              <a:t>入室・退室</a:t>
            </a:r>
            <a:endParaRPr lang="en-US" altLang="ja-JP" sz="2600" dirty="0"/>
          </a:p>
          <a:p>
            <a:pPr marL="0" indent="0">
              <a:buNone/>
            </a:pPr>
            <a:r>
              <a:rPr lang="ja-JP" altLang="en-US" sz="2600" dirty="0"/>
              <a:t> 「失礼します」 </a:t>
            </a:r>
            <a:endParaRPr lang="en-US" altLang="ja-JP" sz="2600" dirty="0"/>
          </a:p>
          <a:p>
            <a:r>
              <a:rPr lang="ja-JP" altLang="en-US" sz="2600" dirty="0"/>
              <a:t>等々</a:t>
            </a:r>
            <a:r>
              <a:rPr lang="en-US" altLang="ja-JP" sz="2600" dirty="0"/>
              <a:t>…</a:t>
            </a:r>
            <a:r>
              <a:rPr lang="ja-JP" altLang="en-US" sz="2600" dirty="0"/>
              <a:t>　（別途教材参照）</a:t>
            </a:r>
            <a:endParaRPr lang="cs-CZ" sz="26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3A209C3F-46B8-49FB-91F2-C69A5855C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23597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2018</a:t>
            </a:r>
          </a:p>
        </p:txBody>
      </p:sp>
    </p:spTree>
    <p:extLst>
      <p:ext uri="{BB962C8B-B14F-4D97-AF65-F5344CB8AC3E}">
        <p14:creationId xmlns:p14="http://schemas.microsoft.com/office/powerpoint/2010/main" val="9293073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427D077E-8017-49CF-B974-B4F661AD44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5347" y="1409469"/>
            <a:ext cx="6557120" cy="5083406"/>
          </a:xfrm>
          <a:prstGeom prst="rect">
            <a:avLst/>
          </a:prstGeom>
        </p:spPr>
      </p:pic>
      <p:sp>
        <p:nvSpPr>
          <p:cNvPr id="6" name="Nadpis 1">
            <a:extLst>
              <a:ext uri="{FF2B5EF4-FFF2-40B4-BE49-F238E27FC236}">
                <a16:creationId xmlns:a16="http://schemas.microsoft.com/office/drawing/2014/main" id="{03D9EDA6-9F84-453F-9BB6-AD6BA98747C7}"/>
              </a:ext>
            </a:extLst>
          </p:cNvPr>
          <p:cNvSpPr txBox="1">
            <a:spLocks/>
          </p:cNvSpPr>
          <p:nvPr/>
        </p:nvSpPr>
        <p:spPr>
          <a:xfrm>
            <a:off x="838200" y="237995"/>
            <a:ext cx="10515600" cy="61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2018</a:t>
            </a:r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74EE918-8890-4846-986E-E47DC3AFBB7E}"/>
              </a:ext>
            </a:extLst>
          </p:cNvPr>
          <p:cNvSpPr txBox="1">
            <a:spLocks/>
          </p:cNvSpPr>
          <p:nvPr/>
        </p:nvSpPr>
        <p:spPr>
          <a:xfrm>
            <a:off x="838200" y="1409469"/>
            <a:ext cx="3601761" cy="50834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お辞儀</a:t>
            </a:r>
            <a:endParaRPr lang="en-US" altLang="ja-JP" sz="2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endParaRPr lang="en-US" altLang="ja-JP" sz="10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r>
              <a:rPr lang="ja-JP" altLang="en-US" sz="2000" dirty="0">
                <a:latin typeface="Meiryo UI" panose="020B0604030504040204" pitchFamily="34" charset="-128"/>
                <a:ea typeface="Meiryo UI" panose="020B0604030504040204" pitchFamily="34" charset="-128"/>
              </a:rPr>
              <a:t>・会釈</a:t>
            </a:r>
            <a:endParaRPr lang="en-US" altLang="ja-JP" sz="20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endParaRPr lang="en-US" altLang="ja-JP" sz="10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r>
              <a:rPr lang="ja-JP" altLang="en-US" sz="2000" dirty="0">
                <a:latin typeface="Meiryo UI" panose="020B0604030504040204" pitchFamily="34" charset="-128"/>
                <a:ea typeface="Meiryo UI" panose="020B0604030504040204" pitchFamily="34" charset="-128"/>
              </a:rPr>
              <a:t>・お辞儀</a:t>
            </a:r>
            <a:endParaRPr lang="en-US" altLang="ja-JP" sz="20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endParaRPr lang="en-US" altLang="ja-JP" sz="10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r>
              <a:rPr lang="ja-JP" altLang="en-US" sz="2000" dirty="0">
                <a:latin typeface="Meiryo UI" panose="020B0604030504040204" pitchFamily="34" charset="-128"/>
                <a:ea typeface="Meiryo UI" panose="020B0604030504040204" pitchFamily="34" charset="-128"/>
              </a:rPr>
              <a:t>・丁寧なお辞儀</a:t>
            </a:r>
            <a:endParaRPr lang="en-US" altLang="ja-JP" sz="20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endParaRPr lang="en-US" altLang="ja-JP" sz="24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r>
              <a:rPr lang="ja-JP" altLang="en-US" sz="24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お辞儀のコツ</a:t>
            </a:r>
            <a:endParaRPr lang="en-US" altLang="ja-JP" sz="24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endParaRPr lang="en-US" altLang="ja-JP" sz="10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r>
              <a:rPr lang="ja-JP" altLang="en-US" sz="1800" dirty="0">
                <a:latin typeface="Meiryo UI" panose="020B0604030504040204" pitchFamily="34" charset="-128"/>
                <a:ea typeface="Meiryo UI" panose="020B0604030504040204" pitchFamily="34" charset="-128"/>
              </a:rPr>
              <a:t>・お辞儀は丁寧にすること</a:t>
            </a:r>
            <a:endParaRPr lang="en-US" altLang="ja-JP" sz="18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endParaRPr lang="en-US" altLang="ja-JP" sz="8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r>
              <a:rPr lang="ja-JP" altLang="en-US" sz="1800" dirty="0">
                <a:latin typeface="Meiryo UI" panose="020B0604030504040204" pitchFamily="34" charset="-128"/>
                <a:ea typeface="Meiryo UI" panose="020B0604030504040204" pitchFamily="34" charset="-128"/>
              </a:rPr>
              <a:t>・お辞儀をするとき、手は自然に</a:t>
            </a:r>
            <a:endParaRPr lang="en-US" altLang="ja-JP" sz="18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r>
              <a:rPr lang="ja-JP" altLang="en-US" sz="1200" dirty="0"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lang="ja-JP" altLang="en-US" sz="1800" dirty="0">
                <a:latin typeface="Meiryo UI" panose="020B0604030504040204" pitchFamily="34" charset="-128"/>
                <a:ea typeface="Meiryo UI" panose="020B0604030504040204" pitchFamily="34" charset="-128"/>
              </a:rPr>
              <a:t>下げること</a:t>
            </a:r>
            <a:endParaRPr lang="en-US" altLang="ja-JP" sz="18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endParaRPr lang="en-US" altLang="ja-JP" sz="8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r>
              <a:rPr lang="ja-JP" altLang="en-US" sz="1800" dirty="0">
                <a:latin typeface="Meiryo UI" panose="020B0604030504040204" pitchFamily="34" charset="-128"/>
                <a:ea typeface="Meiryo UI" panose="020B0604030504040204" pitchFamily="34" charset="-128"/>
              </a:rPr>
              <a:t>・明るい表情でお辞儀をすること</a:t>
            </a:r>
            <a:endParaRPr lang="en-US" altLang="ja-JP" sz="18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endParaRPr lang="en-US" altLang="ja-JP" sz="8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r>
              <a:rPr lang="ja-JP" altLang="en-US" sz="1800" dirty="0">
                <a:latin typeface="Meiryo UI" panose="020B0604030504040204" pitchFamily="34" charset="-128"/>
                <a:ea typeface="Meiryo UI" panose="020B0604030504040204" pitchFamily="34" charset="-128"/>
              </a:rPr>
              <a:t>・目線は床に向けること</a:t>
            </a:r>
            <a:endParaRPr lang="en-US" altLang="ja-JP" sz="18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endParaRPr lang="en-US" altLang="ja-JP" sz="8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r>
              <a:rPr lang="ja-JP" altLang="en-US" sz="1800" dirty="0">
                <a:latin typeface="Meiryo UI" panose="020B0604030504040204" pitchFamily="34" charset="-128"/>
                <a:ea typeface="Meiryo UI" panose="020B0604030504040204" pitchFamily="34" charset="-128"/>
              </a:rPr>
              <a:t>・場面によって　</a:t>
            </a:r>
            <a:r>
              <a:rPr lang="ja-JP" altLang="en-US" sz="18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会釈</a:t>
            </a:r>
            <a:r>
              <a:rPr lang="ja-JP" altLang="en-US" sz="1800" dirty="0">
                <a:latin typeface="Meiryo UI" panose="020B0604030504040204" pitchFamily="34" charset="-128"/>
                <a:ea typeface="Meiryo UI" panose="020B0604030504040204" pitchFamily="34" charset="-128"/>
              </a:rPr>
              <a:t>、　</a:t>
            </a:r>
            <a:r>
              <a:rPr lang="ja-JP" altLang="en-US" sz="18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お辞儀</a:t>
            </a:r>
            <a:r>
              <a:rPr lang="ja-JP" altLang="en-US" sz="1800" dirty="0">
                <a:latin typeface="Meiryo UI" panose="020B0604030504040204" pitchFamily="34" charset="-128"/>
                <a:ea typeface="Meiryo UI" panose="020B0604030504040204" pitchFamily="34" charset="-128"/>
              </a:rPr>
              <a:t>、</a:t>
            </a:r>
            <a:endParaRPr lang="en-US" altLang="ja-JP" sz="18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r>
              <a:rPr lang="ja-JP" altLang="en-US" sz="1200" dirty="0"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lang="ja-JP" altLang="en-US" sz="18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丁寧なお辞儀</a:t>
            </a:r>
            <a:r>
              <a:rPr lang="ja-JP" altLang="en-US" sz="1800" dirty="0">
                <a:latin typeface="Meiryo UI" panose="020B0604030504040204" pitchFamily="34" charset="-128"/>
                <a:ea typeface="Meiryo UI" panose="020B0604030504040204" pitchFamily="34" charset="-128"/>
              </a:rPr>
              <a:t>の中から、適切な</a:t>
            </a:r>
            <a:endParaRPr lang="en-US" altLang="ja-JP" sz="18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r>
              <a:rPr lang="ja-JP" altLang="en-US" sz="1200" dirty="0"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lang="ja-JP" altLang="en-US" sz="1800" dirty="0">
                <a:latin typeface="Meiryo UI" panose="020B0604030504040204" pitchFamily="34" charset="-128"/>
                <a:ea typeface="Meiryo UI" panose="020B0604030504040204" pitchFamily="34" charset="-128"/>
              </a:rPr>
              <a:t>ものを選ぶこと</a:t>
            </a:r>
            <a:endParaRPr lang="en-US" altLang="ja-JP" sz="18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endParaRPr lang="en-US" altLang="ja-JP" sz="24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4308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34838"/>
            <a:ext cx="10610645" cy="1679542"/>
          </a:xfrm>
        </p:spPr>
        <p:txBody>
          <a:bodyPr anchor="t">
            <a:noAutofit/>
          </a:bodyPr>
          <a:lstStyle/>
          <a:p>
            <a:r>
              <a:rPr lang="ja-JP" altLang="en-US" sz="2000" dirty="0">
                <a:latin typeface="Meiryo UI" panose="020B0604030504040204" pitchFamily="34" charset="-128"/>
                <a:ea typeface="Meiryo UI" panose="020B0604030504040204" pitchFamily="34" charset="-128"/>
              </a:rPr>
              <a:t>・両手で渡す</a:t>
            </a:r>
            <a:r>
              <a:rPr lang="en-US" altLang="ja-JP" sz="2000" dirty="0">
                <a:latin typeface="Meiryo UI" panose="020B0604030504040204" pitchFamily="34" charset="-128"/>
                <a:ea typeface="Meiryo UI" panose="020B0604030504040204" pitchFamily="34" charset="-128"/>
              </a:rPr>
              <a:t>					</a:t>
            </a:r>
            <a:r>
              <a:rPr lang="ja-JP" altLang="en-US" sz="2000" dirty="0">
                <a:latin typeface="Meiryo UI" panose="020B0604030504040204" pitchFamily="34" charset="-128"/>
                <a:ea typeface="Meiryo UI" panose="020B0604030504040204" pitchFamily="34" charset="-128"/>
              </a:rPr>
              <a:t>・両手で受け取る</a:t>
            </a:r>
            <a:br>
              <a:rPr lang="en-US" altLang="ja-JP" sz="20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1000" dirty="0"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br>
              <a:rPr lang="ja-JP" altLang="en-US" sz="20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2000" dirty="0">
                <a:latin typeface="Meiryo UI" panose="020B0604030504040204" pitchFamily="34" charset="-128"/>
                <a:ea typeface="Meiryo UI" panose="020B0604030504040204" pitchFamily="34" charset="-128"/>
              </a:rPr>
              <a:t>・相手に見やすい向きにする</a:t>
            </a:r>
            <a:r>
              <a:rPr lang="en-US" altLang="ja-JP" sz="2000" dirty="0">
                <a:latin typeface="Meiryo UI" panose="020B0604030504040204" pitchFamily="34" charset="-128"/>
                <a:ea typeface="Meiryo UI" panose="020B0604030504040204" pitchFamily="34" charset="-128"/>
              </a:rPr>
              <a:t>			</a:t>
            </a:r>
            <a:r>
              <a:rPr lang="ja-JP" altLang="en-US" sz="2000" dirty="0">
                <a:latin typeface="Meiryo UI" panose="020B0604030504040204" pitchFamily="34" charset="-128"/>
                <a:ea typeface="Meiryo UI" panose="020B0604030504040204" pitchFamily="34" charset="-128"/>
              </a:rPr>
              <a:t>・丁寧に取り扱う</a:t>
            </a:r>
            <a:br>
              <a:rPr lang="en-US" altLang="ja-JP" sz="20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1000" dirty="0">
                <a:latin typeface="Meiryo UI" panose="020B0604030504040204" pitchFamily="34" charset="-128"/>
                <a:ea typeface="Meiryo UI" panose="020B0604030504040204" pitchFamily="34" charset="-128"/>
              </a:rPr>
              <a:t>　　</a:t>
            </a:r>
            <a:br>
              <a:rPr lang="ja-JP" altLang="en-US" sz="20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2000" dirty="0">
                <a:latin typeface="Meiryo UI" panose="020B0604030504040204" pitchFamily="34" charset="-128"/>
                <a:ea typeface="Meiryo UI" panose="020B0604030504040204" pitchFamily="34" charset="-128"/>
              </a:rPr>
              <a:t>・「～～と申します。宜しくお願いいたします」</a:t>
            </a:r>
            <a:r>
              <a:rPr lang="en-US" altLang="ja-JP" sz="2000" dirty="0">
                <a:latin typeface="Meiryo UI" panose="020B0604030504040204" pitchFamily="34" charset="-128"/>
                <a:ea typeface="Meiryo UI" panose="020B0604030504040204" pitchFamily="34" charset="-128"/>
              </a:rPr>
              <a:t>		</a:t>
            </a:r>
            <a:r>
              <a:rPr lang="ja-JP" altLang="en-US" sz="2000" dirty="0">
                <a:latin typeface="Meiryo UI" panose="020B0604030504040204" pitchFamily="34" charset="-128"/>
                <a:ea typeface="Meiryo UI" panose="020B0604030504040204" pitchFamily="34" charset="-128"/>
              </a:rPr>
              <a:t>・「頂戴致します」</a:t>
            </a:r>
            <a:br>
              <a:rPr lang="en-US" altLang="ja-JP" sz="20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endParaRPr lang="cs-CZ" sz="20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73C165A0-2479-4278-82DE-44A937B669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122" y="2035412"/>
            <a:ext cx="4823052" cy="2500781"/>
          </a:xfrm>
          <a:prstGeom prst="rect">
            <a:avLst/>
          </a:prstGeom>
        </p:spPr>
      </p:pic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25FEE6E-050C-4B78-B074-93DE16D66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155" y="1508330"/>
            <a:ext cx="10610645" cy="1034451"/>
          </a:xfrm>
        </p:spPr>
        <p:txBody>
          <a:bodyPr/>
          <a:lstStyle/>
          <a:p>
            <a:pPr marL="0" indent="0">
              <a:buNone/>
            </a:pP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 名刺の渡し方　　　　　　　　　　　　　   名刺の受け方</a:t>
            </a:r>
            <a:endParaRPr lang="cs-CZ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EF16DD76-2B15-4FF0-83E8-E4300163E4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3734" y="2194599"/>
            <a:ext cx="4279099" cy="2273438"/>
          </a:xfrm>
          <a:prstGeom prst="rect">
            <a:avLst/>
          </a:prstGeom>
        </p:spPr>
      </p:pic>
      <p:sp>
        <p:nvSpPr>
          <p:cNvPr id="8" name="Nadpis 1">
            <a:extLst>
              <a:ext uri="{FF2B5EF4-FFF2-40B4-BE49-F238E27FC236}">
                <a16:creationId xmlns:a16="http://schemas.microsoft.com/office/drawing/2014/main" id="{FE350E23-877B-4AAC-B079-4CB4EE4041BE}"/>
              </a:ext>
            </a:extLst>
          </p:cNvPr>
          <p:cNvSpPr txBox="1">
            <a:spLocks/>
          </p:cNvSpPr>
          <p:nvPr/>
        </p:nvSpPr>
        <p:spPr>
          <a:xfrm>
            <a:off x="838200" y="225469"/>
            <a:ext cx="10515600" cy="61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2018</a:t>
            </a:r>
          </a:p>
        </p:txBody>
      </p:sp>
    </p:spTree>
    <p:extLst>
      <p:ext uri="{BB962C8B-B14F-4D97-AF65-F5344CB8AC3E}">
        <p14:creationId xmlns:p14="http://schemas.microsoft.com/office/powerpoint/2010/main" val="24493403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4853"/>
            <a:ext cx="10515600" cy="37921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5400" b="1" i="1" dirty="0"/>
              <a:t>Příprava na následující blok</a:t>
            </a:r>
          </a:p>
          <a:p>
            <a:pPr marL="0" indent="0" algn="ctr">
              <a:buNone/>
            </a:pPr>
            <a:endParaRPr lang="cs-CZ" sz="600" dirty="0"/>
          </a:p>
          <a:p>
            <a:pPr marL="0" lvl="0" indent="0">
              <a:buNone/>
            </a:pP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・　自己紹介</a:t>
            </a:r>
            <a:endParaRPr lang="cs-CZ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lvl="0" indent="0">
              <a:buNone/>
            </a:pP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・　名刺作成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lvl="0" indent="0">
              <a:buNone/>
            </a:pP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・　語彙の復習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lvl="0" indent="0">
              <a:buNone/>
            </a:pP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・　</a:t>
            </a:r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『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国境を越えて</a:t>
            </a:r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』L.12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の語彙の確認</a:t>
            </a:r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</a:p>
          <a:p>
            <a:pPr marL="0" lvl="0" indent="0">
              <a:buNone/>
            </a:pP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　　</a:t>
            </a:r>
            <a:r>
              <a:rPr lang="en-US" altLang="ja-JP" sz="2000" dirty="0"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2000" dirty="0">
                <a:latin typeface="Meiryo UI" panose="020B0604030504040204" pitchFamily="34" charset="-128"/>
                <a:ea typeface="Meiryo UI" panose="020B0604030504040204" pitchFamily="34" charset="-128"/>
              </a:rPr>
              <a:t>資料は</a:t>
            </a:r>
            <a:r>
              <a:rPr lang="en-US" altLang="ja-JP" sz="2000" dirty="0">
                <a:latin typeface="Meiryo UI" panose="020B0604030504040204" pitchFamily="34" charset="-128"/>
                <a:ea typeface="Meiryo UI" panose="020B0604030504040204" pitchFamily="34" charset="-128"/>
              </a:rPr>
              <a:t>IS.MUNI</a:t>
            </a:r>
            <a:r>
              <a:rPr lang="ja-JP" altLang="en-US" sz="2000" dirty="0">
                <a:latin typeface="Meiryo UI" panose="020B0604030504040204" pitchFamily="34" charset="-128"/>
                <a:ea typeface="Meiryo UI" panose="020B0604030504040204" pitchFamily="34" charset="-128"/>
              </a:rPr>
              <a:t>により提供されます</a:t>
            </a:r>
            <a:endParaRPr lang="cs-CZ" sz="20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2018</a:t>
            </a:r>
          </a:p>
        </p:txBody>
      </p:sp>
    </p:spTree>
    <p:extLst>
      <p:ext uri="{BB962C8B-B14F-4D97-AF65-F5344CB8AC3E}">
        <p14:creationId xmlns:p14="http://schemas.microsoft.com/office/powerpoint/2010/main" val="1689997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002AD1-A1AB-461E-8670-D01C554EF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2018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138D9A-2D12-43C7-885A-BAFDCB389B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8423"/>
            <a:ext cx="10515600" cy="3668540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Každý sudý pátek 11:00 – 14:40</a:t>
            </a:r>
          </a:p>
          <a:p>
            <a:r>
              <a:rPr lang="cs-CZ" dirty="0"/>
              <a:t>5. 10.</a:t>
            </a:r>
          </a:p>
          <a:p>
            <a:r>
              <a:rPr lang="cs-CZ" dirty="0"/>
              <a:t>19.10.</a:t>
            </a:r>
          </a:p>
          <a:p>
            <a:r>
              <a:rPr lang="cs-CZ" dirty="0"/>
              <a:t>2. 11.</a:t>
            </a:r>
          </a:p>
          <a:p>
            <a:r>
              <a:rPr lang="cs-CZ" dirty="0"/>
              <a:t>16.11.</a:t>
            </a:r>
          </a:p>
          <a:p>
            <a:r>
              <a:rPr lang="cs-CZ" dirty="0"/>
              <a:t>30.11.</a:t>
            </a:r>
          </a:p>
          <a:p>
            <a:r>
              <a:rPr lang="cs-CZ" dirty="0"/>
              <a:t>14.12.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47D0678E-24EB-430E-AF84-C2C2E0FEFE5C}"/>
              </a:ext>
            </a:extLst>
          </p:cNvPr>
          <p:cNvSpPr txBox="1">
            <a:spLocks/>
          </p:cNvSpPr>
          <p:nvPr/>
        </p:nvSpPr>
        <p:spPr>
          <a:xfrm>
            <a:off x="838200" y="1370141"/>
            <a:ext cx="10515600" cy="9405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dirty="0"/>
              <a:t>ROZPIS PŘEDNÁŠEK</a:t>
            </a:r>
          </a:p>
        </p:txBody>
      </p:sp>
    </p:spTree>
    <p:extLst>
      <p:ext uri="{BB962C8B-B14F-4D97-AF65-F5344CB8AC3E}">
        <p14:creationId xmlns:p14="http://schemas.microsoft.com/office/powerpoint/2010/main" val="2698693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3200" b="1" i="1" dirty="0"/>
              <a:t>Cíle předmětu</a:t>
            </a:r>
            <a:endParaRPr lang="cs-CZ" sz="3200" dirty="0"/>
          </a:p>
          <a:p>
            <a:pPr algn="just"/>
            <a:r>
              <a:rPr lang="cs-CZ" dirty="0"/>
              <a:t>Cílem předmětu je seznámit studenty s japonštinou užívanou ve firemním prostředí a se základy každodenní komunikace v japonské firmě. Předmět se zaměřuje na terminologii vztahující se k chodu japonské firmy a též na rozvíjení komunikačních dovedností, které jsou důležité pro práci v japonské firmě. Studenti se v průběhu předmětu teoreticky seznamují s fungováním japonských firem a též s nezbytnou etikou, která je základem obchodních vztahů. </a:t>
            </a:r>
          </a:p>
          <a:p>
            <a:pPr algn="just"/>
            <a:r>
              <a:rPr lang="cs-CZ" dirty="0"/>
              <a:t>Studenti se rovněž seznámí s možnými rolemi a požadavky, které na ně mohou být jakožto na mluvčí japonštiny v praxi kladeny v japonských firmách působících v evropském prostředí. </a:t>
            </a:r>
          </a:p>
          <a:p>
            <a:pPr algn="just"/>
            <a:r>
              <a:rPr lang="cs-CZ" dirty="0"/>
              <a:t>Předmět je koncipován jako jazykový a zároveň jako sociolingvistický.</a:t>
            </a:r>
            <a:br>
              <a:rPr lang="cs-CZ" dirty="0"/>
            </a:br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2018</a:t>
            </a:r>
          </a:p>
        </p:txBody>
      </p:sp>
    </p:spTree>
    <p:extLst>
      <p:ext uri="{BB962C8B-B14F-4D97-AF65-F5344CB8AC3E}">
        <p14:creationId xmlns:p14="http://schemas.microsoft.com/office/powerpoint/2010/main" val="1553267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000" u="sng" dirty="0"/>
              <a:t>I. BLOK</a:t>
            </a:r>
            <a:endParaRPr lang="cs-CZ" sz="3000" dirty="0"/>
          </a:p>
          <a:p>
            <a:r>
              <a:rPr lang="cs-CZ" b="1" i="1" dirty="0"/>
              <a:t>Úvod do předmětu</a:t>
            </a:r>
            <a:endParaRPr lang="cs-CZ" dirty="0"/>
          </a:p>
          <a:p>
            <a:r>
              <a:rPr lang="cs-CZ" b="1" i="1" dirty="0"/>
              <a:t>Teoretický rámec</a:t>
            </a:r>
            <a:endParaRPr lang="cs-CZ" dirty="0"/>
          </a:p>
          <a:p>
            <a:pPr marL="0" lvl="0" indent="0">
              <a:buNone/>
            </a:pPr>
            <a:r>
              <a:rPr lang="cs-CZ" dirty="0"/>
              <a:t>   </a:t>
            </a:r>
            <a:r>
              <a:rPr lang="cs-CZ" sz="2400" dirty="0"/>
              <a:t>Struktura a uspořádání japonských obchodních společností</a:t>
            </a:r>
          </a:p>
          <a:p>
            <a:pPr marL="0" lvl="0" indent="0">
              <a:buNone/>
            </a:pPr>
            <a:r>
              <a:rPr lang="cs-CZ" dirty="0"/>
              <a:t>   </a:t>
            </a:r>
            <a:r>
              <a:rPr lang="cs-CZ" sz="2400" dirty="0"/>
              <a:t>Tituly, funkce a hierarchie v japonských obchodních společnostech</a:t>
            </a:r>
          </a:p>
          <a:p>
            <a:r>
              <a:rPr lang="cs-CZ" b="1" i="1" dirty="0"/>
              <a:t>Jazyková část</a:t>
            </a:r>
            <a:endParaRPr lang="cs-CZ" dirty="0"/>
          </a:p>
          <a:p>
            <a:pPr marL="0" lvl="0" indent="0">
              <a:buNone/>
            </a:pPr>
            <a:r>
              <a:rPr lang="cs-CZ" dirty="0"/>
              <a:t>   </a:t>
            </a:r>
            <a:r>
              <a:rPr lang="cs-CZ" sz="2400" dirty="0"/>
              <a:t>Základní slovní zásoba a fráze I</a:t>
            </a:r>
          </a:p>
          <a:p>
            <a:pPr marL="0" lvl="0" indent="0">
              <a:buNone/>
            </a:pPr>
            <a:r>
              <a:rPr lang="cs-CZ" dirty="0"/>
              <a:t>   </a:t>
            </a:r>
            <a:r>
              <a:rPr lang="cs-CZ" sz="2400" dirty="0"/>
              <a:t>Představení se, pozdrav, úklony, výměna vizitek, pozdravy, opouštění pracoviště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2018</a:t>
            </a:r>
          </a:p>
        </p:txBody>
      </p:sp>
    </p:spTree>
    <p:extLst>
      <p:ext uri="{BB962C8B-B14F-4D97-AF65-F5344CB8AC3E}">
        <p14:creationId xmlns:p14="http://schemas.microsoft.com/office/powerpoint/2010/main" val="1923437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02691"/>
            <a:ext cx="10515600" cy="31742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5400" b="1" i="1" dirty="0"/>
              <a:t>Úvod do předmětu</a:t>
            </a:r>
            <a:endParaRPr lang="cs-CZ" sz="54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2018</a:t>
            </a:r>
          </a:p>
        </p:txBody>
      </p:sp>
    </p:spTree>
    <p:extLst>
      <p:ext uri="{BB962C8B-B14F-4D97-AF65-F5344CB8AC3E}">
        <p14:creationId xmlns:p14="http://schemas.microsoft.com/office/powerpoint/2010/main" val="2732055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4853"/>
            <a:ext cx="10515600" cy="37921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5400" b="1" i="1" dirty="0"/>
              <a:t>Teoretický rámec</a:t>
            </a:r>
          </a:p>
          <a:p>
            <a:pPr marL="0" indent="0" algn="ctr">
              <a:buNone/>
            </a:pPr>
            <a:endParaRPr lang="cs-CZ" sz="600" dirty="0"/>
          </a:p>
          <a:p>
            <a:pPr marL="0" indent="0" algn="ctr">
              <a:buNone/>
            </a:pPr>
            <a:r>
              <a:rPr lang="cs-CZ" dirty="0"/>
              <a:t>Struktura a uspořádání japonských obchodních společností</a:t>
            </a:r>
          </a:p>
          <a:p>
            <a:pPr marL="0" indent="0" algn="ctr">
              <a:buNone/>
            </a:pPr>
            <a:endParaRPr lang="cs-CZ" sz="600" dirty="0"/>
          </a:p>
          <a:p>
            <a:pPr marL="0" indent="0" algn="ctr">
              <a:buNone/>
            </a:pPr>
            <a:r>
              <a:rPr lang="cs-CZ" dirty="0"/>
              <a:t>Tituly, funkce a hierarchie v japonských obchodních společnostech</a:t>
            </a:r>
          </a:p>
          <a:p>
            <a:pPr marL="0" indent="0" algn="ctr">
              <a:buNone/>
            </a:pPr>
            <a:endParaRPr lang="cs-CZ" sz="54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2018</a:t>
            </a:r>
          </a:p>
        </p:txBody>
      </p:sp>
    </p:spTree>
    <p:extLst>
      <p:ext uri="{BB962C8B-B14F-4D97-AF65-F5344CB8AC3E}">
        <p14:creationId xmlns:p14="http://schemas.microsoft.com/office/powerpoint/2010/main" val="2247708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0585"/>
            <a:ext cx="10515600" cy="42863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600" dirty="0"/>
          </a:p>
          <a:p>
            <a:pPr marL="0" indent="0" algn="ctr">
              <a:buNone/>
            </a:pPr>
            <a:r>
              <a:rPr lang="ja-JP" altLang="en-US" sz="44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会社の組織と役職名</a:t>
            </a:r>
            <a:endParaRPr lang="en-US" altLang="ja-JP" sz="44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 algn="ctr">
              <a:buNone/>
            </a:pPr>
            <a:endParaRPr lang="en-US" altLang="ja-JP" sz="10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 algn="ctr">
              <a:buNone/>
            </a:pPr>
            <a:r>
              <a:rPr lang="ja-JP" altLang="en-US" sz="5400" dirty="0">
                <a:latin typeface="Meiryo UI" panose="020B0604030504040204" pitchFamily="34" charset="-128"/>
                <a:ea typeface="Meiryo UI" panose="020B0604030504040204" pitchFamily="34" charset="-128"/>
              </a:rPr>
              <a:t>本社</a:t>
            </a:r>
            <a:endParaRPr lang="en-US" altLang="ja-JP" sz="54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 algn="ctr">
              <a:buNone/>
            </a:pPr>
            <a:endParaRPr lang="en-US" altLang="ja-JP" sz="6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 algn="ctr">
              <a:buNone/>
            </a:pPr>
            <a:r>
              <a:rPr lang="ja-JP" altLang="en-US" sz="4000" dirty="0">
                <a:latin typeface="Meiryo UI" panose="020B0604030504040204" pitchFamily="34" charset="-128"/>
                <a:ea typeface="Meiryo UI" panose="020B0604030504040204" pitchFamily="34" charset="-128"/>
              </a:rPr>
              <a:t>支店　　　海外支店</a:t>
            </a:r>
            <a:endParaRPr lang="cs-CZ" sz="40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2018</a:t>
            </a:r>
          </a:p>
        </p:txBody>
      </p:sp>
    </p:spTree>
    <p:extLst>
      <p:ext uri="{BB962C8B-B14F-4D97-AF65-F5344CB8AC3E}">
        <p14:creationId xmlns:p14="http://schemas.microsoft.com/office/powerpoint/2010/main" val="3512178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2941"/>
            <a:ext cx="10515600" cy="427402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600" dirty="0"/>
          </a:p>
          <a:p>
            <a:pPr marL="0" indent="0" algn="ctr">
              <a:buNone/>
            </a:pPr>
            <a:r>
              <a:rPr lang="ja-JP" altLang="en-US" sz="44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会社の組織と役職名</a:t>
            </a:r>
            <a:endParaRPr lang="en-US" altLang="ja-JP" sz="44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 algn="ctr">
              <a:buNone/>
            </a:pPr>
            <a:endParaRPr lang="en-US" altLang="ja-JP" sz="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 algn="ctr">
              <a:buNone/>
            </a:pPr>
            <a:r>
              <a:rPr lang="ja-JP" altLang="en-US" sz="4000" dirty="0">
                <a:latin typeface="Meiryo UI" panose="020B0604030504040204" pitchFamily="34" charset="-128"/>
                <a:ea typeface="Meiryo UI" panose="020B0604030504040204" pitchFamily="34" charset="-128"/>
              </a:rPr>
              <a:t>・総務 ・人事 ・経理 ・営業 ・企画</a:t>
            </a:r>
            <a:endParaRPr lang="en-US" altLang="ja-JP" sz="40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 algn="ctr">
              <a:buNone/>
            </a:pPr>
            <a:r>
              <a:rPr lang="ja-JP" altLang="en-US" sz="4000" dirty="0">
                <a:latin typeface="Meiryo UI" panose="020B0604030504040204" pitchFamily="34" charset="-128"/>
                <a:ea typeface="Meiryo UI" panose="020B0604030504040204" pitchFamily="34" charset="-128"/>
              </a:rPr>
              <a:t>・</a:t>
            </a:r>
            <a:r>
              <a:rPr lang="zh-TW" altLang="en-US" sz="4000" dirty="0">
                <a:latin typeface="Meiryo UI" panose="020B0604030504040204" pitchFamily="34" charset="-128"/>
                <a:ea typeface="Meiryo UI" panose="020B0604030504040204" pitchFamily="34" charset="-128"/>
              </a:rPr>
              <a:t>製造 </a:t>
            </a:r>
            <a:r>
              <a:rPr lang="ja-JP" altLang="en-US" sz="4000" dirty="0">
                <a:latin typeface="Meiryo UI" panose="020B0604030504040204" pitchFamily="34" charset="-128"/>
                <a:ea typeface="Meiryo UI" panose="020B0604030504040204" pitchFamily="34" charset="-128"/>
              </a:rPr>
              <a:t>・</a:t>
            </a:r>
            <a:r>
              <a:rPr lang="zh-TW" altLang="en-US" sz="4000" dirty="0">
                <a:latin typeface="Meiryo UI" panose="020B0604030504040204" pitchFamily="34" charset="-128"/>
                <a:ea typeface="Meiryo UI" panose="020B0604030504040204" pitchFamily="34" charset="-128"/>
              </a:rPr>
              <a:t>品質管理 </a:t>
            </a:r>
            <a:r>
              <a:rPr lang="ja-JP" altLang="en-US" sz="4000" dirty="0">
                <a:latin typeface="Meiryo UI" panose="020B0604030504040204" pitchFamily="34" charset="-128"/>
                <a:ea typeface="Meiryo UI" panose="020B0604030504040204" pitchFamily="34" charset="-128"/>
              </a:rPr>
              <a:t>・</a:t>
            </a:r>
            <a:r>
              <a:rPr lang="zh-TW" altLang="en-US" sz="40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生産技術 </a:t>
            </a:r>
            <a:r>
              <a:rPr lang="ja-JP" altLang="en-US" sz="4000" dirty="0">
                <a:latin typeface="Meiryo UI" panose="020B0604030504040204" pitchFamily="34" charset="-128"/>
                <a:ea typeface="Meiryo UI" panose="020B0604030504040204" pitchFamily="34" charset="-128"/>
              </a:rPr>
              <a:t>・</a:t>
            </a:r>
            <a:r>
              <a:rPr lang="zh-TW" altLang="en-US" sz="4000" dirty="0">
                <a:latin typeface="Meiryo UI" panose="020B0604030504040204" pitchFamily="34" charset="-128"/>
                <a:ea typeface="Meiryo UI" panose="020B0604030504040204" pitchFamily="34" charset="-128"/>
              </a:rPr>
              <a:t>保全</a:t>
            </a:r>
            <a:endParaRPr lang="en-US" altLang="zh-TW" sz="40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 algn="ctr">
              <a:buNone/>
            </a:pPr>
            <a:r>
              <a:rPr lang="ja-JP" altLang="en-US" sz="4000" dirty="0">
                <a:latin typeface="Meiryo UI" panose="020B0604030504040204" pitchFamily="34" charset="-128"/>
                <a:ea typeface="Meiryo UI" panose="020B0604030504040204" pitchFamily="34" charset="-128"/>
              </a:rPr>
              <a:t>・研究開発（</a:t>
            </a:r>
            <a:r>
              <a:rPr lang="en-US" altLang="ja-JP" sz="4000" dirty="0">
                <a:latin typeface="Meiryo UI" panose="020B0604030504040204" pitchFamily="34" charset="-128"/>
                <a:ea typeface="Meiryo UI" panose="020B0604030504040204" pitchFamily="34" charset="-128"/>
              </a:rPr>
              <a:t>R&amp;D</a:t>
            </a:r>
            <a:r>
              <a:rPr lang="ja-JP" altLang="en-US" sz="4000" dirty="0">
                <a:latin typeface="Meiryo UI" panose="020B0604030504040204" pitchFamily="34" charset="-128"/>
                <a:ea typeface="Meiryo UI" panose="020B0604030504040204" pitchFamily="34" charset="-128"/>
              </a:rPr>
              <a:t>）・物流</a:t>
            </a:r>
            <a:endParaRPr lang="cs-CZ" sz="40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2018</a:t>
            </a:r>
          </a:p>
        </p:txBody>
      </p:sp>
    </p:spTree>
    <p:extLst>
      <p:ext uri="{BB962C8B-B14F-4D97-AF65-F5344CB8AC3E}">
        <p14:creationId xmlns:p14="http://schemas.microsoft.com/office/powerpoint/2010/main" val="1247791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5297"/>
            <a:ext cx="10515600" cy="457757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600" dirty="0"/>
          </a:p>
          <a:p>
            <a:pPr marL="0" indent="0" algn="ctr">
              <a:buNone/>
            </a:pPr>
            <a:r>
              <a:rPr lang="ja-JP" altLang="en-US" sz="44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会社の組織と役職名</a:t>
            </a:r>
            <a:endParaRPr lang="en-US" altLang="ja-JP" sz="44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 algn="ctr">
              <a:buNone/>
            </a:pPr>
            <a:endParaRPr lang="en-US" altLang="ja-JP" sz="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・～社　→　</a:t>
            </a:r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	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～社長　（取締役）　副社長　　専務　　常務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・～部　→　</a:t>
            </a:r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	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～部長　　次長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・～課　→　</a:t>
            </a:r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	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～課長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	</a:t>
            </a:r>
            <a:r>
              <a:rPr lang="en-US" altLang="ja-JP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	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～係長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		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～課員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・～班　→　</a:t>
            </a:r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	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～班長</a:t>
            </a:r>
            <a:endParaRPr lang="cs-CZ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2018</a:t>
            </a:r>
          </a:p>
        </p:txBody>
      </p:sp>
    </p:spTree>
    <p:extLst>
      <p:ext uri="{BB962C8B-B14F-4D97-AF65-F5344CB8AC3E}">
        <p14:creationId xmlns:p14="http://schemas.microsoft.com/office/powerpoint/2010/main" val="34000905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377</Words>
  <Application>Microsoft Office PowerPoint</Application>
  <PresentationFormat>Širokoúhlá obrazovka</PresentationFormat>
  <Paragraphs>113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Meiryo UI</vt:lpstr>
      <vt:lpstr>游ゴシック</vt:lpstr>
      <vt:lpstr>Arial</vt:lpstr>
      <vt:lpstr>Calibri</vt:lpstr>
      <vt:lpstr>Calibri Light</vt:lpstr>
      <vt:lpstr>Motiv Office</vt:lpstr>
      <vt:lpstr>JAP341 Obchodní japonština I podzim 2018</vt:lpstr>
      <vt:lpstr>JAP341  Obchodní japonština I   podzim 2018</vt:lpstr>
      <vt:lpstr>JAP341  Obchodní japonština I   podzim 2018</vt:lpstr>
      <vt:lpstr>JAP341  Obchodní japonština I   podzim 2018</vt:lpstr>
      <vt:lpstr>JAP341  Obchodní japonština I   podzim 2018</vt:lpstr>
      <vt:lpstr>JAP341  Obchodní japonština I   podzim 2018</vt:lpstr>
      <vt:lpstr>JAP341  Obchodní japonština I   podzim 2018</vt:lpstr>
      <vt:lpstr>JAP341  Obchodní japonština I   podzim 2018</vt:lpstr>
      <vt:lpstr>JAP341  Obchodní japonština I   podzim 2018</vt:lpstr>
      <vt:lpstr>JAP341  Obchodní japonština I   podzim 2018</vt:lpstr>
      <vt:lpstr>JAP341  Obchodní japonština I   podzim 2018</vt:lpstr>
      <vt:lpstr>Prezentace aplikace PowerPoint</vt:lpstr>
      <vt:lpstr>・両手で渡す     ・両手で受け取る 　 ・相手に見やすい向きにする   ・丁寧に取り扱う 　　 ・「～～と申します。宜しくお願いいたします」  ・「頂戴致します」 </vt:lpstr>
      <vt:lpstr>JAP341  Obchodní japonština I   podzim 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Obchodní japonština I 2018 zimní semestr</dc:title>
  <dc:creator>Petr Podzimek</dc:creator>
  <cp:lastModifiedBy>Petr Podzimek</cp:lastModifiedBy>
  <cp:revision>27</cp:revision>
  <dcterms:created xsi:type="dcterms:W3CDTF">2018-10-05T05:09:08Z</dcterms:created>
  <dcterms:modified xsi:type="dcterms:W3CDTF">2018-10-19T06:11:50Z</dcterms:modified>
</cp:coreProperties>
</file>