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70" r:id="rId7"/>
    <p:sldId id="269" r:id="rId8"/>
    <p:sldId id="271" r:id="rId9"/>
    <p:sldId id="277" r:id="rId10"/>
    <p:sldId id="278" r:id="rId11"/>
    <p:sldId id="272" r:id="rId12"/>
    <p:sldId id="273" r:id="rId13"/>
    <p:sldId id="274" r:id="rId14"/>
    <p:sldId id="275" r:id="rId15"/>
    <p:sldId id="276" r:id="rId16"/>
    <p:sldId id="266" r:id="rId17"/>
    <p:sldId id="268" r:id="rId18"/>
    <p:sldId id="261" r:id="rId19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280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F69F536-D7CD-4F8A-A0A4-CDD642847898}" type="datetime1">
              <a:rPr lang="cs-CZ" smtClean="0"/>
              <a:t>19.09.2018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00045748-579B-4EFC-AA9E-C7A9A1810BDD}" type="datetime1">
              <a:rPr lang="cs-CZ" smtClean="0"/>
              <a:pPr/>
              <a:t>19.09.2018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554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594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7542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08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77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17AC80E-4F33-49B8-96A1-28F8ECB3836E}" type="datetime1">
              <a:rPr lang="cs-CZ" smtClean="0"/>
              <a:pPr/>
              <a:t>19.09.2018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8FCEB6-C909-477C-8514-E6887E5FB50F}" type="datetime1">
              <a:rPr lang="cs-CZ" smtClean="0"/>
              <a:pPr/>
              <a:t>19.09.2018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124AEF-DB71-4AD3-A5A8-855C1082C53C}" type="datetime1">
              <a:rPr lang="cs-CZ" smtClean="0"/>
              <a:pPr/>
              <a:t>19.09.2018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FB08B4D-0BB8-42B8-9C30-99FE75163845}" type="datetime1">
              <a:rPr lang="cs-CZ" smtClean="0"/>
              <a:pPr/>
              <a:t>19.09.2018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Přímá spojnice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E4F371-173D-4253-9FF1-D29D037F6AA8}" type="datetime1">
              <a:rPr lang="cs-CZ" smtClean="0"/>
              <a:pPr/>
              <a:t>19.09.2018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Přímá spojnice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Zástupný symbol obrázku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9" name="Pokyny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cs-CZ" sz="1200" b="1" i="1" dirty="0" smtClean="0">
                <a:latin typeface="Arial" pitchFamily="34" charset="0"/>
                <a:cs typeface="Arial" pitchFamily="34" charset="0"/>
              </a:rPr>
              <a:t>POZNÁMKA:</a:t>
            </a:r>
          </a:p>
          <a:p>
            <a:pPr rtl="0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Pokud chcete změnit obrázek na tomto snímku, vyberte tento obrázek a odstraňte ho. Pak klikněte na ikonu Obrázky v zástupném symbolu a vložte vlastní obrázek.</a:t>
            </a:r>
            <a:endParaRPr lang="cs-CZ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Skupin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Přímá spojnice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bdélní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grpSp>
          <p:nvGrpSpPr>
            <p:cNvPr id="11" name="Skupin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Přímá spojnice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0BA094-9792-4EE7-9531-C52506EF5896}" type="datetime1">
              <a:rPr lang="cs-CZ" smtClean="0"/>
              <a:pPr/>
              <a:t>19.09.2018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8C8C2F-3EA4-4CEB-B3F9-AC7416FB37B8}" type="datetime1">
              <a:rPr lang="cs-CZ" smtClean="0"/>
              <a:pPr/>
              <a:t>19.09.2018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D7D809-6C93-4784-91D4-99174E39510A}" type="datetime1">
              <a:rPr lang="cs-CZ" smtClean="0"/>
              <a:pPr/>
              <a:t>19.09.2018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53E268-DA71-4AF5-895D-EEC063F0AE55}" type="datetime1">
              <a:rPr lang="cs-CZ" smtClean="0"/>
              <a:pPr/>
              <a:t>19.09.2018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123BC6-6CE3-497B-8934-FF689E7ECD93}" type="datetime1">
              <a:rPr lang="cs-CZ" smtClean="0"/>
              <a:pPr/>
              <a:t>19.09.2018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47B0D5-F90E-44F1-9E11-BFDEA8D40087}" type="datetime1">
              <a:rPr lang="cs-CZ" smtClean="0"/>
              <a:pPr/>
              <a:t>19.09.2018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</a:p>
          <a:p>
            <a:pPr lvl="5" rtl="0"/>
            <a:r>
              <a:rPr lang="cs-CZ" dirty="0" smtClean="0"/>
              <a:t>Šestá úroveň</a:t>
            </a:r>
          </a:p>
          <a:p>
            <a:pPr lvl="6" rtl="0"/>
            <a:r>
              <a:rPr lang="cs-CZ" dirty="0" smtClean="0"/>
              <a:t>Sedmá úroveň</a:t>
            </a:r>
          </a:p>
          <a:p>
            <a:pPr lvl="7" rtl="0"/>
            <a:r>
              <a:rPr lang="cs-CZ" dirty="0" smtClean="0"/>
              <a:t>Osmá úroveň</a:t>
            </a:r>
          </a:p>
          <a:p>
            <a:pPr lvl="8" rtl="0"/>
            <a:r>
              <a:rPr lang="cs-CZ" dirty="0" smtClean="0"/>
              <a:t>Devátá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83F999F9-9AD6-42E4-9E11-47FF0B058EAB}" type="datetime1">
              <a:rPr lang="cs-CZ" smtClean="0"/>
              <a:pPr/>
              <a:t>19.09.2018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Přímá spojnice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/>
          <a:p>
            <a:pPr rtl="0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Současné slovanské jazyky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cs-CZ" dirty="0" smtClean="0"/>
              <a:t>předmět </a:t>
            </a:r>
            <a:r>
              <a:rPr lang="cs-CZ" b="1" dirty="0" smtClean="0"/>
              <a:t>Úvod do studia slovanských jazyků </a:t>
            </a:r>
            <a:r>
              <a:rPr lang="cs-CZ" dirty="0" smtClean="0"/>
              <a:t>/ </a:t>
            </a:r>
            <a:r>
              <a:rPr lang="cs-CZ" b="1" dirty="0" smtClean="0"/>
              <a:t>Základy slavistiky </a:t>
            </a:r>
          </a:p>
          <a:p>
            <a:pPr rtl="0"/>
            <a:endParaRPr lang="cs-CZ" dirty="0" smtClean="0"/>
          </a:p>
          <a:p>
            <a:pPr rtl="0"/>
            <a:r>
              <a:rPr lang="cs-CZ" dirty="0" smtClean="0"/>
              <a:t>Vyučující Elena Krejčová, Ph.D.</a:t>
            </a:r>
            <a:endParaRPr lang="cs-CZ" dirty="0"/>
          </a:p>
        </p:txBody>
      </p:sp>
      <p:pic>
        <p:nvPicPr>
          <p:cNvPr id="4" name="Zástupný symbol obrázku 3" descr="Otevřená kniha na stole, rozostřené police knih v pozadí" title="Ukázkový obrázek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/>
              <a:t>Klasifikace jazyků:</a:t>
            </a: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>ke klasifikaci jazyků můžeme přistupovat z různých hledisek: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b="1" dirty="0" smtClean="0"/>
              <a:t>3. Hledisko kondice</a:t>
            </a:r>
            <a:endParaRPr lang="cs-CZ" dirty="0"/>
          </a:p>
          <a:p>
            <a:pPr lvl="1"/>
            <a:r>
              <a:rPr lang="cs-CZ" sz="1900" b="1" dirty="0"/>
              <a:t>živý </a:t>
            </a:r>
            <a:endParaRPr lang="cs-CZ" sz="1900" dirty="0"/>
          </a:p>
          <a:p>
            <a:pPr lvl="1"/>
            <a:r>
              <a:rPr lang="cs-CZ" sz="1900" b="1" dirty="0"/>
              <a:t>ohrožený</a:t>
            </a:r>
            <a:endParaRPr lang="cs-CZ" sz="1900" dirty="0"/>
          </a:p>
          <a:p>
            <a:pPr lvl="1"/>
            <a:r>
              <a:rPr lang="cs-CZ" sz="1900" b="1" dirty="0"/>
              <a:t>přežívající</a:t>
            </a:r>
            <a:endParaRPr lang="cs-CZ" sz="1900" dirty="0"/>
          </a:p>
          <a:p>
            <a:pPr lvl="1"/>
            <a:r>
              <a:rPr lang="cs-CZ" sz="1900" b="1" dirty="0"/>
              <a:t>mrtvý</a:t>
            </a:r>
            <a:endParaRPr lang="cs-CZ" sz="1900" dirty="0"/>
          </a:p>
          <a:p>
            <a:pPr lvl="1"/>
            <a:r>
              <a:rPr lang="cs-CZ" sz="1900" b="1" dirty="0"/>
              <a:t>revitalizovaný</a:t>
            </a:r>
            <a:endParaRPr lang="cs-CZ" sz="1900" dirty="0"/>
          </a:p>
          <a:p>
            <a:pPr lvl="1"/>
            <a:r>
              <a:rPr lang="cs-CZ" sz="1900" b="1" dirty="0"/>
              <a:t>p</a:t>
            </a:r>
            <a:r>
              <a:rPr lang="cs-CZ" sz="1900" b="1" dirty="0" smtClean="0"/>
              <a:t>ostulovaný </a:t>
            </a:r>
            <a:r>
              <a:rPr lang="cs-CZ" dirty="0" smtClean="0"/>
              <a:t>(</a:t>
            </a:r>
            <a:r>
              <a:rPr lang="cs-CZ" dirty="0"/>
              <a:t>Než je jazyk uzná mezinárodním společenstvím za samostatný jazyk a než dostane nějaké to svoje </a:t>
            </a:r>
            <a:r>
              <a:rPr lang="cs-CZ" dirty="0" smtClean="0"/>
              <a:t>inventární </a:t>
            </a:r>
            <a:r>
              <a:rPr lang="cs-CZ" dirty="0"/>
              <a:t>číslo, předtím je navržen na uznání, tj. </a:t>
            </a:r>
            <a:r>
              <a:rPr lang="cs-CZ" dirty="0" smtClean="0"/>
              <a:t>postulován)</a:t>
            </a: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Ještě </a:t>
            </a:r>
            <a:r>
              <a:rPr lang="cs-CZ" dirty="0"/>
              <a:t>v 19. stol. přirovnávali jazykovědci jazyk k živému organismu – rodí se, sílí, pak slábne, umírá, případně se revitalizuje 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(</a:t>
            </a:r>
            <a:r>
              <a:rPr lang="cs-CZ" dirty="0"/>
              <a:t>např. se slovanské rodiny za takový jazyk se považuje kašubština, který dlouhou dobu byl považován za jazyk mrtvý, o K</a:t>
            </a:r>
            <a:r>
              <a:rPr lang="cs-CZ" dirty="0" smtClean="0"/>
              <a:t>ašubech </a:t>
            </a:r>
            <a:r>
              <a:rPr lang="cs-CZ" dirty="0"/>
              <a:t>se říkalo, že jsou to Poláci a mluví jen kašubským dialektem (takto je uvedeno i v mnoha učebnicích, je to jedno z hledisek na tento jazyk či dialekt) – když se objeví politicky vhodná </a:t>
            </a:r>
            <a:r>
              <a:rPr lang="cs-CZ" dirty="0" smtClean="0"/>
              <a:t>situace</a:t>
            </a:r>
            <a:r>
              <a:rPr lang="cs-CZ" dirty="0"/>
              <a:t>, nějaký jazyk se dá i </a:t>
            </a:r>
            <a:r>
              <a:rPr lang="cs-CZ" dirty="0" err="1"/>
              <a:t>zrevitalizovat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322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/>
              <a:t>Klasifikace jazyků:</a:t>
            </a: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>ke klasifikaci jazyků můžeme přistupovat z různých hledisek: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 smtClean="0"/>
              <a:t>4. poloha </a:t>
            </a:r>
            <a:r>
              <a:rPr lang="cs-CZ" b="1" dirty="0"/>
              <a:t>vzhledem k centru:</a:t>
            </a:r>
            <a:endParaRPr lang="cs-CZ" dirty="0"/>
          </a:p>
          <a:p>
            <a:pPr lvl="1"/>
            <a:r>
              <a:rPr lang="cs-CZ" sz="1800" b="1" dirty="0"/>
              <a:t>ostrovní</a:t>
            </a:r>
            <a:r>
              <a:rPr lang="cs-CZ" b="1" dirty="0"/>
              <a:t> </a:t>
            </a:r>
            <a:r>
              <a:rPr lang="cs-CZ" dirty="0"/>
              <a:t>(např. </a:t>
            </a:r>
            <a:r>
              <a:rPr lang="cs-CZ" dirty="0" err="1"/>
              <a:t>hradišťanská</a:t>
            </a:r>
            <a:r>
              <a:rPr lang="cs-CZ" dirty="0"/>
              <a:t> chorvatština v Rakousku)</a:t>
            </a:r>
          </a:p>
          <a:p>
            <a:pPr lvl="1"/>
            <a:r>
              <a:rPr lang="cs-CZ" sz="1800" b="1" dirty="0"/>
              <a:t>periferní</a:t>
            </a:r>
            <a:r>
              <a:rPr lang="cs-CZ" b="1" dirty="0"/>
              <a:t> </a:t>
            </a:r>
            <a:r>
              <a:rPr lang="cs-CZ" dirty="0"/>
              <a:t>(např. kašubština na periferii polštiny) </a:t>
            </a:r>
          </a:p>
          <a:p>
            <a:pPr lvl="1"/>
            <a:r>
              <a:rPr lang="cs-CZ" sz="1800" b="1" dirty="0"/>
              <a:t>regionální </a:t>
            </a:r>
            <a:endParaRPr lang="cs-CZ" sz="1800" dirty="0"/>
          </a:p>
          <a:p>
            <a:pPr lvl="1"/>
            <a:r>
              <a:rPr lang="cs-CZ" sz="1800" b="1" dirty="0" err="1"/>
              <a:t>transhraniční</a:t>
            </a:r>
            <a:r>
              <a:rPr lang="cs-CZ" b="1" dirty="0"/>
              <a:t> </a:t>
            </a:r>
            <a:r>
              <a:rPr lang="cs-CZ" dirty="0" smtClean="0"/>
              <a:t>(jazykové </a:t>
            </a:r>
            <a:r>
              <a:rPr lang="cs-CZ" dirty="0"/>
              <a:t>hranice a hranice politické jsou dvě různé věci</a:t>
            </a:r>
            <a:r>
              <a:rPr lang="cs-CZ" dirty="0" smtClean="0"/>
              <a:t>)</a:t>
            </a:r>
          </a:p>
          <a:p>
            <a:pPr lvl="1"/>
            <a:endParaRPr lang="cs-CZ" dirty="0"/>
          </a:p>
          <a:p>
            <a:pPr marL="0" lvl="0" indent="0">
              <a:buNone/>
            </a:pPr>
            <a:r>
              <a:rPr lang="cs-CZ" b="1" dirty="0" smtClean="0"/>
              <a:t>5. zeměpisné </a:t>
            </a:r>
            <a:r>
              <a:rPr lang="cs-CZ" b="1" dirty="0"/>
              <a:t>hledisko</a:t>
            </a:r>
            <a:endParaRPr lang="cs-CZ" dirty="0"/>
          </a:p>
          <a:p>
            <a:pPr lvl="1"/>
            <a:r>
              <a:rPr lang="cs-CZ" sz="1800" b="1" dirty="0"/>
              <a:t>východ </a:t>
            </a:r>
            <a:endParaRPr lang="cs-CZ" sz="1800" dirty="0"/>
          </a:p>
          <a:p>
            <a:pPr lvl="1"/>
            <a:r>
              <a:rPr lang="cs-CZ" sz="1800" b="1" dirty="0"/>
              <a:t>jih</a:t>
            </a:r>
            <a:endParaRPr lang="cs-CZ" sz="1800" dirty="0"/>
          </a:p>
          <a:p>
            <a:pPr lvl="1"/>
            <a:r>
              <a:rPr lang="cs-CZ" sz="1800" b="1" dirty="0"/>
              <a:t>západ</a:t>
            </a: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50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smtClean="0"/>
              <a:t>Probíraná témata v </a:t>
            </a:r>
            <a:r>
              <a:rPr lang="cs-CZ" sz="3200" b="1" dirty="0" smtClean="0"/>
              <a:t>předmětu </a:t>
            </a:r>
            <a:r>
              <a:rPr lang="cs-CZ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Úvod do studia slovanských jazyků</a:t>
            </a:r>
            <a:r>
              <a:rPr lang="cs-CZ" sz="3200" b="1" dirty="0" smtClean="0"/>
              <a:t> / </a:t>
            </a:r>
            <a:r>
              <a:rPr lang="cs-CZ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Základy slavistiky</a:t>
            </a:r>
            <a:r>
              <a:rPr lang="cs-CZ" sz="3200" b="1" dirty="0" smtClean="0"/>
              <a:t>: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Dějiny slavistiky</a:t>
            </a:r>
          </a:p>
          <a:p>
            <a:r>
              <a:rPr lang="cs-CZ" dirty="0" smtClean="0"/>
              <a:t>Slovanská srovnávací </a:t>
            </a:r>
            <a:r>
              <a:rPr lang="cs-CZ" dirty="0" smtClean="0"/>
              <a:t>jazykověda</a:t>
            </a:r>
          </a:p>
          <a:p>
            <a:r>
              <a:rPr lang="cs-CZ" dirty="0" smtClean="0"/>
              <a:t>Studium </a:t>
            </a:r>
            <a:r>
              <a:rPr lang="cs-CZ" dirty="0" smtClean="0"/>
              <a:t>praslovanštiny a staroslověnštiny</a:t>
            </a:r>
          </a:p>
          <a:p>
            <a:r>
              <a:rPr lang="cs-CZ" dirty="0" smtClean="0"/>
              <a:t>Slovanské jazyky a jejich místo mezi indoevropskými jazyky</a:t>
            </a:r>
          </a:p>
          <a:p>
            <a:r>
              <a:rPr lang="cs-CZ" dirty="0" smtClean="0"/>
              <a:t>Historicko-srovnávací metoda </a:t>
            </a:r>
          </a:p>
          <a:p>
            <a:r>
              <a:rPr lang="cs-CZ" dirty="0" smtClean="0"/>
              <a:t>Baltoslovanská jazyková jednota </a:t>
            </a:r>
          </a:p>
          <a:p>
            <a:r>
              <a:rPr lang="cs-CZ" dirty="0" smtClean="0"/>
              <a:t>Základní dělení slovanských jazyků – západoslovanské, jihoslovanské, východoslovanské jazyky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394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Máte nějaké otázky?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Zástupný symbol obrázku 4" descr="Pohled zblízka na knihy v policích, další knihy jsou rozostřené v popředí i pozadí" title="Ukázkový obrázek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cs-CZ" sz="2400" b="1" dirty="0" smtClean="0"/>
              <a:t>Čas pro vaše otázky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cs-CZ" dirty="0"/>
              <a:t>ekrejcova@phil.muni.cz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cs-CZ" b="1" dirty="0" smtClean="0"/>
              <a:t>Otázky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počet slovanských jazyků </a:t>
            </a:r>
            <a:r>
              <a:rPr lang="cs-CZ" sz="2400" b="1" dirty="0"/>
              <a:t>(</a:t>
            </a:r>
            <a:r>
              <a:rPr lang="cs-CZ" sz="2400" b="1" u="sng" dirty="0"/>
              <a:t>12</a:t>
            </a:r>
            <a:r>
              <a:rPr lang="cs-CZ" sz="2400" b="1" dirty="0"/>
              <a:t>? </a:t>
            </a:r>
            <a:r>
              <a:rPr lang="cs-CZ" sz="2400" b="1" u="sng" dirty="0"/>
              <a:t>20</a:t>
            </a:r>
            <a:r>
              <a:rPr lang="cs-CZ" sz="2400" b="1" dirty="0"/>
              <a:t>? </a:t>
            </a:r>
            <a:r>
              <a:rPr lang="cs-CZ" sz="2400" b="1" u="sng" dirty="0"/>
              <a:t>30</a:t>
            </a:r>
            <a:r>
              <a:rPr lang="cs-CZ" sz="2400" b="1" dirty="0" smtClean="0"/>
              <a:t>?)</a:t>
            </a:r>
          </a:p>
          <a:p>
            <a:r>
              <a:rPr lang="cs-CZ" sz="1800" b="1" dirty="0"/>
              <a:t>počet slovanských národů </a:t>
            </a:r>
            <a:r>
              <a:rPr lang="cs-CZ" sz="1800" dirty="0"/>
              <a:t>a etnik (kolik národů žije v slovanských státech a kolik </a:t>
            </a:r>
            <a:r>
              <a:rPr lang="cs-CZ" sz="1800" dirty="0" smtClean="0"/>
              <a:t>slovanských </a:t>
            </a:r>
            <a:r>
              <a:rPr lang="cs-CZ" sz="1800" dirty="0"/>
              <a:t>národů a etnik žije mimo tyto země</a:t>
            </a:r>
            <a:r>
              <a:rPr lang="cs-CZ" sz="1800" dirty="0" smtClean="0"/>
              <a:t>?) </a:t>
            </a:r>
            <a:r>
              <a:rPr lang="cs-CZ" sz="1800" dirty="0"/>
              <a:t>– není na to jednoznačná </a:t>
            </a:r>
            <a:r>
              <a:rPr lang="cs-CZ" sz="1800" dirty="0" smtClean="0"/>
              <a:t>odpověď</a:t>
            </a:r>
          </a:p>
          <a:p>
            <a:r>
              <a:rPr lang="cs-CZ" sz="1800" dirty="0"/>
              <a:t>za </a:t>
            </a:r>
            <a:r>
              <a:rPr lang="cs-CZ" sz="1800" dirty="0" smtClean="0"/>
              <a:t>minulého </a:t>
            </a:r>
            <a:r>
              <a:rPr lang="cs-CZ" sz="1800" dirty="0"/>
              <a:t>režimu, do 90. let se uvádělo, že </a:t>
            </a:r>
            <a:r>
              <a:rPr lang="cs-CZ" sz="1800" dirty="0" smtClean="0"/>
              <a:t>slovanských </a:t>
            </a:r>
            <a:r>
              <a:rPr lang="cs-CZ" sz="1800" dirty="0"/>
              <a:t>jazyků je </a:t>
            </a:r>
            <a:r>
              <a:rPr lang="cs-CZ" sz="1800" b="1" dirty="0"/>
              <a:t>12</a:t>
            </a:r>
            <a:r>
              <a:rPr lang="cs-CZ" sz="1800" dirty="0"/>
              <a:t> </a:t>
            </a:r>
            <a:r>
              <a:rPr lang="cs-CZ" sz="1800" dirty="0" smtClean="0"/>
              <a:t>– to </a:t>
            </a:r>
            <a:r>
              <a:rPr lang="cs-CZ" sz="1800" dirty="0"/>
              <a:t>je </a:t>
            </a:r>
            <a:r>
              <a:rPr lang="cs-CZ" sz="1800" b="1" dirty="0" smtClean="0"/>
              <a:t>spodní hranice</a:t>
            </a:r>
            <a:r>
              <a:rPr lang="cs-CZ" sz="1800" dirty="0"/>
              <a:t>, o </a:t>
            </a:r>
            <a:r>
              <a:rPr lang="cs-CZ" sz="1800" dirty="0" smtClean="0"/>
              <a:t>které </a:t>
            </a:r>
            <a:r>
              <a:rPr lang="cs-CZ" sz="1800" dirty="0"/>
              <a:t>se dá </a:t>
            </a:r>
            <a:r>
              <a:rPr lang="cs-CZ" sz="1800" dirty="0" smtClean="0"/>
              <a:t>uvažovat</a:t>
            </a:r>
          </a:p>
          <a:p>
            <a:r>
              <a:rPr lang="cs-CZ" sz="1800" dirty="0"/>
              <a:t>které podmínky musí splnit jazyk, aby byl uznán za </a:t>
            </a:r>
            <a:r>
              <a:rPr lang="cs-CZ" sz="1800" b="1" dirty="0"/>
              <a:t>samostatný jazyk</a:t>
            </a:r>
            <a:r>
              <a:rPr lang="cs-CZ" sz="1800" dirty="0"/>
              <a:t>? </a:t>
            </a:r>
            <a:endParaRPr lang="cs-CZ" sz="1800" dirty="0" smtClean="0"/>
          </a:p>
          <a:p>
            <a:pPr lvl="1" algn="just"/>
            <a:r>
              <a:rPr lang="cs-CZ" dirty="0" smtClean="0"/>
              <a:t>jeho </a:t>
            </a:r>
            <a:r>
              <a:rPr lang="cs-CZ" dirty="0"/>
              <a:t>název (tzv. </a:t>
            </a:r>
            <a:r>
              <a:rPr lang="cs-CZ" dirty="0" err="1"/>
              <a:t>lingvonym</a:t>
            </a:r>
            <a:r>
              <a:rPr lang="cs-CZ" dirty="0"/>
              <a:t> – název jazyka) musí být někde </a:t>
            </a:r>
            <a:r>
              <a:rPr lang="cs-CZ" b="1" dirty="0"/>
              <a:t>potvrzený</a:t>
            </a:r>
            <a:r>
              <a:rPr lang="cs-CZ" dirty="0"/>
              <a:t> – kdysi to bylo v kronikách, nebo ze současného hlediska – v mezinárodní legislativě, v právních nebo legislativních </a:t>
            </a:r>
            <a:r>
              <a:rPr lang="cs-CZ" dirty="0" smtClean="0"/>
              <a:t>textech</a:t>
            </a:r>
          </a:p>
          <a:p>
            <a:pPr lvl="1"/>
            <a:r>
              <a:rPr lang="cs-CZ" dirty="0" smtClean="0"/>
              <a:t>v</a:t>
            </a:r>
            <a:r>
              <a:rPr lang="cs-CZ" dirty="0"/>
              <a:t> tom jazyce by měla vzniknout umělecká, </a:t>
            </a:r>
            <a:r>
              <a:rPr lang="cs-CZ" b="1" dirty="0"/>
              <a:t>literární </a:t>
            </a:r>
            <a:r>
              <a:rPr lang="cs-CZ" b="1" dirty="0" smtClean="0"/>
              <a:t>díla</a:t>
            </a:r>
          </a:p>
          <a:p>
            <a:pPr lvl="1" algn="just"/>
            <a:r>
              <a:rPr lang="cs-CZ" dirty="0" smtClean="0"/>
              <a:t>měly </a:t>
            </a:r>
            <a:r>
              <a:rPr lang="cs-CZ" dirty="0"/>
              <a:t>by existovat </a:t>
            </a:r>
            <a:r>
              <a:rPr lang="cs-CZ" b="1" dirty="0"/>
              <a:t>jazykové příručky </a:t>
            </a:r>
            <a:r>
              <a:rPr lang="cs-CZ" dirty="0"/>
              <a:t>– pravidla pravopisu, gramatiky, učebnice, slovníky, nebo třeba i jazykové </a:t>
            </a:r>
            <a:r>
              <a:rPr lang="cs-CZ" dirty="0" smtClean="0"/>
              <a:t>atlasy – kodifikace </a:t>
            </a:r>
          </a:p>
          <a:p>
            <a:pPr lvl="1"/>
            <a:r>
              <a:rPr lang="cs-CZ" dirty="0" smtClean="0"/>
              <a:t>musí </a:t>
            </a:r>
            <a:r>
              <a:rPr lang="cs-CZ" dirty="0"/>
              <a:t>být také </a:t>
            </a:r>
            <a:r>
              <a:rPr lang="cs-CZ" b="1" dirty="0"/>
              <a:t>reálné využití </a:t>
            </a:r>
            <a:r>
              <a:rPr lang="cs-CZ" dirty="0"/>
              <a:t>toho jazyka (my se můžeme domluvit, že si vymyslíme nějaký jazyk; musí se ještě určit hranice, kde končí spisovný jazyk a kde začínají </a:t>
            </a:r>
            <a:r>
              <a:rPr lang="cs-CZ" dirty="0" smtClean="0"/>
              <a:t>dialekty)</a:t>
            </a:r>
            <a:endParaRPr lang="cs-CZ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Otázky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tzv</a:t>
            </a:r>
            <a:r>
              <a:rPr lang="cs-CZ" b="1" dirty="0"/>
              <a:t>. Svatá trojice, „princip kmenový“</a:t>
            </a:r>
            <a:endParaRPr lang="cs-CZ" dirty="0"/>
          </a:p>
          <a:p>
            <a:pPr marL="0" indent="0" algn="ctr">
              <a:buNone/>
            </a:pPr>
            <a:r>
              <a:rPr lang="cs-CZ" b="1" dirty="0"/>
              <a:t>jeden národ – jeden jazyk – jeden stát </a:t>
            </a:r>
            <a:endParaRPr lang="cs-CZ" dirty="0" smtClean="0"/>
          </a:p>
          <a:p>
            <a:pPr marL="0" indent="0" algn="ctr">
              <a:buNone/>
            </a:pPr>
            <a:r>
              <a:rPr lang="cs-CZ" sz="1600" dirty="0" smtClean="0"/>
              <a:t>(v jednom státě by měl žít jenom jeden národ, a ten národ by měl mluvit jedním jazykem; ten národ by měl mít stejnou genetickou informaci, pocházet z jednoho kmene)</a:t>
            </a:r>
          </a:p>
          <a:p>
            <a:pPr marL="0" indent="0" algn="ctr">
              <a:buNone/>
            </a:pPr>
            <a:r>
              <a:rPr lang="cs-CZ" b="1" dirty="0" smtClean="0"/>
              <a:t>vs.</a:t>
            </a:r>
            <a:endParaRPr lang="cs-CZ" dirty="0" smtClean="0"/>
          </a:p>
          <a:p>
            <a:pPr marL="0" indent="0" algn="ctr">
              <a:buNone/>
            </a:pPr>
            <a:r>
              <a:rPr lang="cs-CZ" b="1" dirty="0" smtClean="0"/>
              <a:t>federace</a:t>
            </a:r>
            <a:r>
              <a:rPr lang="cs-CZ" b="1" dirty="0"/>
              <a:t>, multietnický stát, menšina, diaspora, hostitelský stát, </a:t>
            </a:r>
            <a:r>
              <a:rPr lang="cs-CZ" b="1" dirty="0" smtClean="0"/>
              <a:t>„princip občanský“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92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Otázky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b="1" dirty="0"/>
              <a:t>počet slovanských států?  (13)</a:t>
            </a:r>
            <a:endParaRPr lang="cs-CZ" dirty="0"/>
          </a:p>
          <a:p>
            <a:pPr algn="ctr"/>
            <a:r>
              <a:rPr lang="cs-CZ" b="1" dirty="0"/>
              <a:t>lokalizace slovanských jazyků</a:t>
            </a:r>
          </a:p>
          <a:p>
            <a:pPr marL="0" indent="0">
              <a:buNone/>
            </a:pPr>
            <a:r>
              <a:rPr lang="cs-CZ" dirty="0"/>
              <a:t>lokalizace – kde se daným slovanským jazykem mluví – na to jazykověda může dát docela přesnou odpověď</a:t>
            </a:r>
          </a:p>
          <a:p>
            <a:endParaRPr lang="cs-CZ" dirty="0"/>
          </a:p>
          <a:p>
            <a:pPr algn="ctr"/>
            <a:r>
              <a:rPr lang="cs-CZ" b="1" dirty="0"/>
              <a:t>klasifikace slovanských </a:t>
            </a:r>
            <a:r>
              <a:rPr lang="cs-CZ" b="1" dirty="0" smtClean="0"/>
              <a:t>jazyků </a:t>
            </a:r>
            <a:r>
              <a:rPr lang="cs-CZ" dirty="0" smtClean="0"/>
              <a:t>(několik existujících klasifikací)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304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Jazyk a politika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b="1" dirty="0"/>
              <a:t>lingvistika</a:t>
            </a:r>
            <a:endParaRPr lang="cs-CZ" dirty="0"/>
          </a:p>
          <a:p>
            <a:pPr marL="0" indent="0" algn="ctr">
              <a:buNone/>
            </a:pPr>
            <a:r>
              <a:rPr lang="cs-CZ" b="1" dirty="0" err="1"/>
              <a:t>politolingvistika</a:t>
            </a:r>
            <a:endParaRPr lang="cs-CZ" dirty="0"/>
          </a:p>
          <a:p>
            <a:pPr marL="0" indent="0" algn="ctr">
              <a:buNone/>
            </a:pPr>
            <a:r>
              <a:rPr lang="cs-CZ" b="1" dirty="0"/>
              <a:t>p</a:t>
            </a:r>
            <a:r>
              <a:rPr lang="cs-CZ" b="1" dirty="0" smtClean="0"/>
              <a:t>olitika</a:t>
            </a:r>
          </a:p>
          <a:p>
            <a:pPr marL="0" indent="0" algn="ctr">
              <a:buNone/>
            </a:pPr>
            <a:r>
              <a:rPr lang="cs-CZ" b="1" dirty="0" smtClean="0"/>
              <a:t>Co rozhoduje o vzniku/zániku nějakého jazyka?</a:t>
            </a:r>
          </a:p>
          <a:p>
            <a:pPr marL="0" indent="0" algn="just">
              <a:buNone/>
            </a:pPr>
            <a:r>
              <a:rPr lang="cs-CZ" b="1" u="sng" dirty="0" smtClean="0"/>
              <a:t>Jazykověda</a:t>
            </a:r>
            <a:r>
              <a:rPr lang="cs-CZ" dirty="0" smtClean="0"/>
              <a:t>: 	ani </a:t>
            </a:r>
            <a:r>
              <a:rPr lang="cs-CZ" dirty="0"/>
              <a:t>kvalita mluvnické struktury, ani kvalita jejího popisu </a:t>
            </a:r>
            <a:r>
              <a:rPr lang="cs-CZ" dirty="0" smtClean="0"/>
              <a:t>					nerozhoduje </a:t>
            </a:r>
            <a:r>
              <a:rPr lang="cs-CZ" dirty="0"/>
              <a:t>o společenské síle jazyka, o jeho </a:t>
            </a:r>
            <a:r>
              <a:rPr lang="cs-CZ" dirty="0" smtClean="0"/>
              <a:t>buducnosti</a:t>
            </a:r>
            <a:endParaRPr lang="bg-BG" dirty="0" smtClean="0"/>
          </a:p>
          <a:p>
            <a:pPr marL="0" indent="0" algn="just">
              <a:buNone/>
            </a:pPr>
            <a:r>
              <a:rPr lang="bg-BG" dirty="0" smtClean="0"/>
              <a:t>		</a:t>
            </a:r>
            <a:r>
              <a:rPr lang="cs-CZ" dirty="0" smtClean="0"/>
              <a:t>je </a:t>
            </a:r>
            <a:r>
              <a:rPr lang="cs-CZ" dirty="0"/>
              <a:t>jedno, </a:t>
            </a:r>
            <a:r>
              <a:rPr lang="cs-CZ" dirty="0" smtClean="0"/>
              <a:t>jak</a:t>
            </a:r>
            <a:r>
              <a:rPr lang="bg-BG" dirty="0" smtClean="0"/>
              <a:t> </a:t>
            </a:r>
            <a:r>
              <a:rPr lang="cs-CZ" dirty="0" smtClean="0"/>
              <a:t>kvalitně </a:t>
            </a:r>
            <a:r>
              <a:rPr lang="cs-CZ" dirty="0"/>
              <a:t>se </a:t>
            </a:r>
            <a:r>
              <a:rPr lang="cs-CZ" dirty="0" smtClean="0"/>
              <a:t>budou </a:t>
            </a:r>
            <a:r>
              <a:rPr lang="cs-CZ" dirty="0"/>
              <a:t>jazykovědci starat, pečovat o jazyk, jak </a:t>
            </a:r>
            <a:r>
              <a:rPr lang="bg-BG" dirty="0" smtClean="0"/>
              <a:t>		</a:t>
            </a:r>
            <a:r>
              <a:rPr lang="cs-CZ" dirty="0" smtClean="0"/>
              <a:t>	kvalitně </a:t>
            </a:r>
            <a:r>
              <a:rPr lang="cs-CZ" dirty="0"/>
              <a:t>ho p</a:t>
            </a:r>
            <a:r>
              <a:rPr lang="cs-CZ" dirty="0" smtClean="0"/>
              <a:t>opíšou</a:t>
            </a:r>
            <a:r>
              <a:rPr lang="cs-CZ" dirty="0"/>
              <a:t>, jaké příručky vydají </a:t>
            </a:r>
            <a:r>
              <a:rPr lang="cs-CZ" dirty="0" smtClean="0"/>
              <a:t> </a:t>
            </a:r>
          </a:p>
          <a:p>
            <a:pPr marL="0" indent="0" algn="just">
              <a:buNone/>
            </a:pPr>
            <a:r>
              <a:rPr lang="cs-CZ" dirty="0" smtClean="0"/>
              <a:t>		jistý dluh jazykovědy: neexistuje </a:t>
            </a:r>
            <a:r>
              <a:rPr lang="cs-CZ" dirty="0"/>
              <a:t>jasná odpověď na otázku, kolik rozdílů lze </a:t>
            </a:r>
            <a:r>
              <a:rPr lang="bg-BG" dirty="0" smtClean="0"/>
              <a:t>		</a:t>
            </a:r>
            <a:r>
              <a:rPr lang="cs-CZ" dirty="0" smtClean="0"/>
              <a:t>	v</a:t>
            </a:r>
            <a:r>
              <a:rPr lang="cs-CZ" dirty="0"/>
              <a:t> rámci </a:t>
            </a:r>
            <a:r>
              <a:rPr lang="cs-CZ" dirty="0" smtClean="0"/>
              <a:t>	jednoho </a:t>
            </a:r>
            <a:r>
              <a:rPr lang="cs-CZ" dirty="0"/>
              <a:t>jazyka tolerovat, kolik jich stačí k samostatnosti </a:t>
            </a:r>
            <a:r>
              <a:rPr lang="cs-CZ" dirty="0" smtClean="0"/>
              <a:t>jazyka</a:t>
            </a:r>
            <a:r>
              <a:rPr lang="bg-BG" dirty="0" smtClean="0"/>
              <a:t> (20,30 </a:t>
            </a:r>
            <a:r>
              <a:rPr lang="cs-CZ" dirty="0" smtClean="0"/>
              <a:t>		nebo i 50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%?)</a:t>
            </a:r>
            <a:endParaRPr lang="cs-CZ" dirty="0"/>
          </a:p>
          <a:p>
            <a:pPr marL="0" indent="0" algn="just">
              <a:buNone/>
            </a:pPr>
            <a:r>
              <a:rPr lang="cs-CZ" b="1" u="sng" dirty="0" smtClean="0"/>
              <a:t>Politika</a:t>
            </a:r>
            <a:r>
              <a:rPr lang="cs-CZ" dirty="0" smtClean="0"/>
              <a:t>: </a:t>
            </a:r>
            <a:r>
              <a:rPr lang="bg-BG" dirty="0" smtClean="0"/>
              <a:t>	</a:t>
            </a:r>
            <a:r>
              <a:rPr lang="cs-CZ" dirty="0" smtClean="0"/>
              <a:t>	</a:t>
            </a:r>
            <a:r>
              <a:rPr lang="cs-CZ" dirty="0"/>
              <a:t>b</a:t>
            </a:r>
            <a:r>
              <a:rPr lang="cs-CZ" dirty="0" smtClean="0"/>
              <a:t>udoucnost jazyků závisí </a:t>
            </a:r>
            <a:r>
              <a:rPr lang="cs-CZ" dirty="0"/>
              <a:t>spíše na politických faktorech, nikoliv na vědě. </a:t>
            </a:r>
            <a:r>
              <a:rPr lang="bg-BG" dirty="0" smtClean="0"/>
              <a:t>			</a:t>
            </a:r>
            <a:r>
              <a:rPr lang="cs-CZ" dirty="0" smtClean="0"/>
              <a:t>vytvoření nového státu (</a:t>
            </a:r>
            <a:r>
              <a:rPr lang="cs-CZ" dirty="0"/>
              <a:t>např. na </a:t>
            </a:r>
            <a:r>
              <a:rPr lang="cs-CZ" dirty="0" smtClean="0"/>
              <a:t>území </a:t>
            </a:r>
            <a:r>
              <a:rPr lang="cs-CZ" dirty="0"/>
              <a:t>bývalé Jugoslávie</a:t>
            </a:r>
            <a:r>
              <a:rPr lang="cs-CZ" dirty="0" smtClean="0"/>
              <a:t>) – nové 	hranice, politický 		požadavek, aby se v novém státě mluvilo a psalo novým jazykem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69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Jazyková politika </a:t>
            </a:r>
            <a:r>
              <a:rPr lang="cs-CZ" dirty="0"/>
              <a:t>(různé definice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Obvykle </a:t>
            </a:r>
            <a:r>
              <a:rPr lang="cs-CZ" dirty="0"/>
              <a:t>se chápe v jednom z následujících významů: 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(</a:t>
            </a:r>
            <a:r>
              <a:rPr lang="cs-CZ" dirty="0"/>
              <a:t>1) Za </a:t>
            </a:r>
            <a:r>
              <a:rPr lang="cs-CZ" dirty="0" smtClean="0"/>
              <a:t>jazykovou politiku jsou </a:t>
            </a:r>
            <a:r>
              <a:rPr lang="cs-CZ" dirty="0"/>
              <a:t>někdy považovány </a:t>
            </a:r>
            <a:r>
              <a:rPr lang="cs-CZ" b="1" dirty="0"/>
              <a:t>veškeré aktivity související se získáváním </a:t>
            </a:r>
            <a:r>
              <a:rPr lang="cs-CZ" b="1" dirty="0" smtClean="0"/>
              <a:t>nebo</a:t>
            </a:r>
            <a:r>
              <a:rPr lang="cs-CZ" b="1" dirty="0"/>
              <a:t> výkonem veřejné moci</a:t>
            </a:r>
            <a:r>
              <a:rPr lang="cs-CZ" dirty="0"/>
              <a:t> (tj. moci autoritativně rozhodovat o právech a povinnostech osob a organizací), </a:t>
            </a:r>
            <a:r>
              <a:rPr lang="cs-CZ" b="1" dirty="0"/>
              <a:t>které se týkají jazyka</a:t>
            </a:r>
            <a:r>
              <a:rPr lang="cs-CZ" dirty="0"/>
              <a:t>, jeho </a:t>
            </a:r>
            <a:r>
              <a:rPr lang="cs-CZ" u="sng" dirty="0"/>
              <a:t>podoby, fungování </a:t>
            </a:r>
            <a:r>
              <a:rPr lang="cs-CZ" u="sng" dirty="0" smtClean="0"/>
              <a:t>nebo prestiže</a:t>
            </a:r>
            <a:r>
              <a:rPr lang="cs-CZ" dirty="0"/>
              <a:t> – jde o politiku v běžném smyslu toho slova v češtině a ve smyslu anglického </a:t>
            </a:r>
            <a:r>
              <a:rPr lang="cs-CZ" i="1" dirty="0" err="1"/>
              <a:t>politics</a:t>
            </a:r>
            <a:r>
              <a:rPr lang="cs-CZ" dirty="0"/>
              <a:t>. 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(</a:t>
            </a:r>
            <a:r>
              <a:rPr lang="cs-CZ" dirty="0"/>
              <a:t>2) V </a:t>
            </a:r>
            <a:r>
              <a:rPr lang="cs-CZ" dirty="0" smtClean="0"/>
              <a:t>sociolingvistice</a:t>
            </a:r>
            <a:r>
              <a:rPr lang="cs-CZ" dirty="0"/>
              <a:t> a aplikované lingvistice </a:t>
            </a:r>
            <a:r>
              <a:rPr lang="cs-CZ" dirty="0" smtClean="0"/>
              <a:t>je jazyková politika</a:t>
            </a:r>
            <a:r>
              <a:rPr lang="cs-CZ" dirty="0"/>
              <a:t> běžněji chápána jako </a:t>
            </a:r>
            <a:r>
              <a:rPr lang="cs-CZ" b="1" dirty="0"/>
              <a:t>konkrétní plán cílů a činnosti </a:t>
            </a:r>
            <a:r>
              <a:rPr lang="cs-CZ" dirty="0"/>
              <a:t>(n. nečinnosti), </a:t>
            </a:r>
            <a:r>
              <a:rPr lang="cs-CZ" b="1" dirty="0"/>
              <a:t>který byl dohodnut či zvolen nějakou skupinou osob </a:t>
            </a:r>
            <a:r>
              <a:rPr lang="cs-CZ" b="1" dirty="0" smtClean="0"/>
              <a:t>nebo</a:t>
            </a:r>
            <a:r>
              <a:rPr lang="cs-CZ" b="1" dirty="0"/>
              <a:t> organizací</a:t>
            </a:r>
            <a:r>
              <a:rPr lang="cs-CZ" dirty="0"/>
              <a:t> – jde o politiku ve smyslu angl. </a:t>
            </a:r>
            <a:r>
              <a:rPr lang="cs-CZ" i="1" dirty="0" err="1"/>
              <a:t>policy</a:t>
            </a:r>
            <a:r>
              <a:rPr lang="cs-CZ" dirty="0"/>
              <a:t>. V tomto případě lze mluvit i o „jazykových politikách“ v množném čísle</a:t>
            </a:r>
            <a:r>
              <a:rPr lang="cs-CZ" dirty="0" smtClean="0"/>
              <a:t>.</a:t>
            </a:r>
          </a:p>
          <a:p>
            <a:pPr marL="0" indent="0" algn="just">
              <a:buNone/>
            </a:pPr>
            <a:r>
              <a:rPr lang="cs-CZ" dirty="0" smtClean="0"/>
              <a:t>(3) Jazyková politika představuje </a:t>
            </a:r>
            <a:r>
              <a:rPr lang="cs-CZ" dirty="0"/>
              <a:t>samostatnou oblast veřejné politiky tehdy, když existují </a:t>
            </a:r>
            <a:r>
              <a:rPr lang="cs-CZ" b="1" dirty="0"/>
              <a:t>právní předpisy, organizační složky a politické nástroje, které se jazykem či jazyky speciálně zabývají</a:t>
            </a:r>
            <a:r>
              <a:rPr lang="cs-CZ" dirty="0"/>
              <a:t> </a:t>
            </a:r>
            <a:r>
              <a:rPr lang="cs-CZ" dirty="0" smtClean="0"/>
              <a:t>(jazyková politika</a:t>
            </a:r>
            <a:r>
              <a:rPr lang="cs-CZ" dirty="0"/>
              <a:t> je v takových státech jednou z veřejných politik, vedle politiky zdravotní, energetické, environmentální atd.).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822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Jazykové plánování </a:t>
            </a:r>
            <a:r>
              <a:rPr lang="cs-CZ" dirty="0"/>
              <a:t>(různé definice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900" y="1496290"/>
            <a:ext cx="9982200" cy="5226627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-CZ" b="1" dirty="0" smtClean="0"/>
              <a:t>Aktivity </a:t>
            </a:r>
            <a:r>
              <a:rPr lang="cs-CZ" b="1" dirty="0"/>
              <a:t>zaměřené na modifikaci (nebo naopak stabilizaci) jazykového chování společnosti </a:t>
            </a:r>
            <a:r>
              <a:rPr lang="cs-CZ" dirty="0"/>
              <a:t>nebo nějakého méně komplexního sociálního útvaru (z tohoto hlediska se pak rozlišuje jazykové makro-, </a:t>
            </a:r>
            <a:r>
              <a:rPr lang="cs-CZ" dirty="0" err="1"/>
              <a:t>meso</a:t>
            </a:r>
            <a:r>
              <a:rPr lang="cs-CZ" dirty="0"/>
              <a:t>- a </a:t>
            </a:r>
            <a:r>
              <a:rPr lang="cs-CZ" dirty="0" err="1"/>
              <a:t>mikroplánování</a:t>
            </a:r>
            <a:r>
              <a:rPr lang="cs-CZ" dirty="0"/>
              <a:t>). Podle toho, na co jsou plánovací aktivity zaměřeny, se nejčastěji rozlišují dvě dimenze jazykového plánování: </a:t>
            </a:r>
            <a:r>
              <a:rPr lang="cs-CZ" b="1" dirty="0"/>
              <a:t>1.</a:t>
            </a:r>
            <a:r>
              <a:rPr lang="cs-CZ" dirty="0"/>
              <a:t> </a:t>
            </a:r>
            <a:r>
              <a:rPr lang="cs-CZ" b="1" dirty="0"/>
              <a:t>statusové plánování </a:t>
            </a:r>
            <a:r>
              <a:rPr lang="cs-CZ" dirty="0"/>
              <a:t>(</a:t>
            </a:r>
            <a:r>
              <a:rPr lang="cs-CZ" i="1" dirty="0"/>
              <a:t>status </a:t>
            </a:r>
            <a:r>
              <a:rPr lang="cs-CZ" i="1" dirty="0" err="1"/>
              <a:t>planning</a:t>
            </a:r>
            <a:r>
              <a:rPr lang="cs-CZ" dirty="0"/>
              <a:t>), </a:t>
            </a:r>
            <a:r>
              <a:rPr lang="cs-CZ" b="1" dirty="0"/>
              <a:t>2.</a:t>
            </a:r>
            <a:r>
              <a:rPr lang="cs-CZ" dirty="0"/>
              <a:t> </a:t>
            </a:r>
            <a:r>
              <a:rPr lang="cs-CZ" b="1" dirty="0"/>
              <a:t>korpusové plánování</a:t>
            </a:r>
            <a:r>
              <a:rPr lang="cs-CZ" dirty="0"/>
              <a:t> (</a:t>
            </a:r>
            <a:r>
              <a:rPr lang="cs-CZ" i="1" dirty="0"/>
              <a:t>corpus </a:t>
            </a:r>
            <a:r>
              <a:rPr lang="cs-CZ" i="1" dirty="0" err="1"/>
              <a:t>planning</a:t>
            </a:r>
            <a:r>
              <a:rPr lang="cs-CZ" dirty="0"/>
              <a:t>). Někdy se však vyděluje i plánování akvizice/osvojování jazyka (</a:t>
            </a:r>
            <a:r>
              <a:rPr lang="cs-CZ" i="1" dirty="0" err="1"/>
              <a:t>acquisition</a:t>
            </a:r>
            <a:r>
              <a:rPr lang="cs-CZ" i="1" dirty="0"/>
              <a:t> </a:t>
            </a:r>
            <a:r>
              <a:rPr lang="cs-CZ" i="1" dirty="0" err="1"/>
              <a:t>planning</a:t>
            </a:r>
            <a:r>
              <a:rPr lang="cs-CZ" dirty="0"/>
              <a:t> </a:t>
            </a:r>
            <a:r>
              <a:rPr lang="cs-CZ" i="1" dirty="0"/>
              <a:t>/</a:t>
            </a:r>
            <a:r>
              <a:rPr lang="cs-CZ" dirty="0"/>
              <a:t> </a:t>
            </a:r>
            <a:r>
              <a:rPr lang="cs-CZ" i="1" dirty="0" err="1"/>
              <a:t>language</a:t>
            </a:r>
            <a:r>
              <a:rPr lang="cs-CZ" i="1" dirty="0"/>
              <a:t>-in-</a:t>
            </a:r>
            <a:r>
              <a:rPr lang="cs-CZ" i="1" dirty="0" err="1"/>
              <a:t>education</a:t>
            </a:r>
            <a:r>
              <a:rPr lang="cs-CZ" i="1" dirty="0"/>
              <a:t> </a:t>
            </a:r>
            <a:r>
              <a:rPr lang="cs-CZ" i="1" dirty="0" err="1"/>
              <a:t>planning</a:t>
            </a:r>
            <a:r>
              <a:rPr lang="cs-CZ" dirty="0"/>
              <a:t>) a plánování prestiže jazyka (</a:t>
            </a:r>
            <a:r>
              <a:rPr lang="cs-CZ" i="1" dirty="0" err="1"/>
              <a:t>prestige</a:t>
            </a:r>
            <a:r>
              <a:rPr lang="cs-CZ" i="1" dirty="0"/>
              <a:t> </a:t>
            </a:r>
            <a:r>
              <a:rPr lang="cs-CZ" i="1" dirty="0" err="1"/>
              <a:t>planning</a:t>
            </a:r>
            <a:r>
              <a:rPr lang="cs-CZ" dirty="0" smtClean="0"/>
              <a:t>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b="1" i="1" dirty="0"/>
              <a:t>Statusové plánování</a:t>
            </a:r>
            <a:r>
              <a:rPr lang="cs-CZ" dirty="0"/>
              <a:t> se zaměřuje na </a:t>
            </a:r>
            <a:r>
              <a:rPr lang="cs-CZ" b="1" dirty="0"/>
              <a:t>určení „statusu“ jazyka </a:t>
            </a:r>
            <a:r>
              <a:rPr lang="cs-CZ" dirty="0"/>
              <a:t>(resp. </a:t>
            </a:r>
            <a:r>
              <a:rPr lang="cs-CZ" dirty="0" smtClean="0"/>
              <a:t>variety </a:t>
            </a:r>
            <a:r>
              <a:rPr lang="cs-CZ" dirty="0"/>
              <a:t>jazyka) ve vztahu k jiným jazykům (či jiným varietám); základní otázky zde jsou: (a) který </a:t>
            </a:r>
            <a:r>
              <a:rPr lang="cs-CZ" dirty="0" smtClean="0"/>
              <a:t>jazyk</a:t>
            </a:r>
            <a:r>
              <a:rPr lang="cs-CZ" dirty="0"/>
              <a:t> bude vybrán pro určitý účel, (b) jak bude zvolený </a:t>
            </a:r>
            <a:r>
              <a:rPr lang="cs-CZ" dirty="0" smtClean="0"/>
              <a:t>jazyk</a:t>
            </a:r>
            <a:r>
              <a:rPr lang="cs-CZ" dirty="0"/>
              <a:t> ve společnosti implementován</a:t>
            </a:r>
            <a:r>
              <a:rPr lang="cs-CZ" dirty="0" smtClean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b="1" i="1" dirty="0"/>
              <a:t>Korpusové plánování</a:t>
            </a:r>
            <a:r>
              <a:rPr lang="cs-CZ" dirty="0"/>
              <a:t> se zaměřuje </a:t>
            </a:r>
            <a:r>
              <a:rPr lang="cs-CZ" b="1" dirty="0"/>
              <a:t>na samu podobu </a:t>
            </a:r>
            <a:r>
              <a:rPr lang="cs-CZ" b="1" dirty="0" smtClean="0"/>
              <a:t>jazyka</a:t>
            </a:r>
            <a:r>
              <a:rPr lang="cs-CZ" dirty="0"/>
              <a:t> (na jeho „korpus“). Týká se např. těchto jevů: (a) pravopisu, (b) výslovnosti, (c) změn ve struktuře </a:t>
            </a:r>
            <a:r>
              <a:rPr lang="cs-CZ" dirty="0" smtClean="0"/>
              <a:t>jazyka, </a:t>
            </a:r>
            <a:r>
              <a:rPr lang="cs-CZ" dirty="0"/>
              <a:t>např. v morfologii, (d) rozšiřování lexika, (e) rozvoje stylů. Pojem </a:t>
            </a:r>
            <a:r>
              <a:rPr lang="cs-CZ" i="1" dirty="0"/>
              <a:t>korpusové plánování</a:t>
            </a:r>
            <a:r>
              <a:rPr lang="cs-CZ" dirty="0"/>
              <a:t> má blízko k pojmu </a:t>
            </a:r>
            <a:r>
              <a:rPr lang="cs-CZ" dirty="0" smtClean="0"/>
              <a:t>kultivace </a:t>
            </a:r>
            <a:r>
              <a:rPr lang="cs-CZ" dirty="0"/>
              <a:t>jazyka, resp. </a:t>
            </a:r>
            <a:r>
              <a:rPr lang="cs-CZ" dirty="0" smtClean="0"/>
              <a:t>jazyková </a:t>
            </a:r>
            <a:r>
              <a:rPr lang="cs-CZ" dirty="0"/>
              <a:t>kultura</a:t>
            </a:r>
            <a:r>
              <a:rPr lang="cs-CZ" dirty="0" smtClean="0"/>
              <a:t>.</a:t>
            </a:r>
          </a:p>
          <a:p>
            <a:pPr marL="0" indent="0" algn="just">
              <a:buNone/>
            </a:pPr>
            <a:r>
              <a:rPr lang="cs-CZ" dirty="0"/>
              <a:t>Plánování statusové a korpusové nejsou ostře odděleny, mohou se i vzájemně </a:t>
            </a:r>
            <a:r>
              <a:rPr lang="cs-CZ" dirty="0" smtClean="0"/>
              <a:t>předpokládat</a:t>
            </a:r>
          </a:p>
          <a:p>
            <a:pPr algn="just">
              <a:lnSpc>
                <a:spcPct val="120000"/>
              </a:lnSpc>
            </a:pPr>
            <a:r>
              <a:rPr lang="cs-CZ" dirty="0"/>
              <a:t>Cílem </a:t>
            </a:r>
            <a:r>
              <a:rPr lang="cs-CZ" dirty="0" smtClean="0"/>
              <a:t>jazykového plánování může </a:t>
            </a:r>
            <a:r>
              <a:rPr lang="cs-CZ" dirty="0"/>
              <a:t>být standardizace </a:t>
            </a:r>
            <a:r>
              <a:rPr lang="cs-CZ" dirty="0" smtClean="0"/>
              <a:t>jazyka, </a:t>
            </a:r>
            <a:r>
              <a:rPr lang="cs-CZ" dirty="0"/>
              <a:t>reforma </a:t>
            </a:r>
            <a:r>
              <a:rPr lang="cs-CZ" dirty="0" smtClean="0"/>
              <a:t>jazyka, </a:t>
            </a:r>
            <a:r>
              <a:rPr lang="cs-CZ" dirty="0"/>
              <a:t>propagace a rozšiřování </a:t>
            </a:r>
            <a:r>
              <a:rPr lang="cs-CZ" dirty="0"/>
              <a:t> </a:t>
            </a:r>
            <a:r>
              <a:rPr lang="cs-CZ" dirty="0" smtClean="0"/>
              <a:t>jazyka, </a:t>
            </a:r>
            <a:r>
              <a:rPr lang="cs-CZ" dirty="0"/>
              <a:t>revitalizace </a:t>
            </a:r>
            <a:r>
              <a:rPr lang="cs-CZ" dirty="0"/>
              <a:t> </a:t>
            </a:r>
            <a:r>
              <a:rPr lang="cs-CZ" dirty="0" smtClean="0"/>
              <a:t>jazyka, </a:t>
            </a:r>
            <a:r>
              <a:rPr lang="cs-CZ" dirty="0"/>
              <a:t>ochrana </a:t>
            </a:r>
            <a:r>
              <a:rPr lang="cs-CZ" dirty="0"/>
              <a:t> </a:t>
            </a:r>
            <a:r>
              <a:rPr lang="cs-CZ" dirty="0" smtClean="0"/>
              <a:t>jazyka, </a:t>
            </a:r>
            <a:r>
              <a:rPr lang="cs-CZ" dirty="0"/>
              <a:t>terminologická unifikace, simplifikace stylu, usnadnění komunikace mezi mluvčími disponujícími různými </a:t>
            </a:r>
            <a:r>
              <a:rPr lang="cs-CZ" dirty="0" smtClean="0"/>
              <a:t>mateřskými </a:t>
            </a:r>
            <a:r>
              <a:rPr lang="cs-CZ" dirty="0"/>
              <a:t>jazyky apod. Cíle </a:t>
            </a:r>
            <a:r>
              <a:rPr lang="cs-CZ" dirty="0"/>
              <a:t> jazykového plánování </a:t>
            </a:r>
            <a:r>
              <a:rPr lang="cs-CZ" dirty="0" smtClean="0"/>
              <a:t>bývají </a:t>
            </a:r>
            <a:r>
              <a:rPr lang="cs-CZ" dirty="0"/>
              <a:t>dosahovány formulováním </a:t>
            </a:r>
            <a:r>
              <a:rPr lang="cs-CZ" dirty="0" smtClean="0"/>
              <a:t>jazykových </a:t>
            </a:r>
            <a:r>
              <a:rPr lang="cs-CZ" dirty="0"/>
              <a:t>politik a </a:t>
            </a:r>
            <a:r>
              <a:rPr lang="cs-CZ" dirty="0" smtClean="0"/>
              <a:t>zejména </a:t>
            </a:r>
            <a:r>
              <a:rPr lang="cs-CZ" dirty="0"/>
              <a:t>v případě plánování statusového také pomocí právních norem (viz </a:t>
            </a:r>
            <a:r>
              <a:rPr lang="cs-CZ" dirty="0" smtClean="0"/>
              <a:t>jazykové </a:t>
            </a:r>
            <a:r>
              <a:rPr lang="cs-CZ" dirty="0"/>
              <a:t>právo). </a:t>
            </a:r>
            <a:r>
              <a:rPr lang="cs-CZ" dirty="0"/>
              <a:t> </a:t>
            </a:r>
            <a:r>
              <a:rPr lang="cs-CZ" dirty="0" smtClean="0"/>
              <a:t>Jazykové plánování</a:t>
            </a:r>
            <a:r>
              <a:rPr lang="cs-CZ" dirty="0"/>
              <a:t> je jedním z typů </a:t>
            </a:r>
            <a:r>
              <a:rPr lang="cs-CZ" dirty="0" smtClean="0"/>
              <a:t>jazykového </a:t>
            </a:r>
            <a:r>
              <a:rPr lang="cs-CZ" dirty="0"/>
              <a:t>managementu.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44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Jazyková </a:t>
            </a:r>
            <a:r>
              <a:rPr lang="cs-CZ" b="1" dirty="0" smtClean="0"/>
              <a:t>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517467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cs-CZ" b="1" dirty="0" smtClean="0"/>
              <a:t>Jazyková </a:t>
            </a:r>
            <a:r>
              <a:rPr lang="cs-CZ" b="1" dirty="0"/>
              <a:t>politika </a:t>
            </a:r>
            <a:r>
              <a:rPr lang="cs-CZ" dirty="0"/>
              <a:t>má své nástroje, a jsou to </a:t>
            </a:r>
            <a:r>
              <a:rPr lang="cs-CZ" dirty="0" smtClean="0"/>
              <a:t>hl</a:t>
            </a:r>
            <a:r>
              <a:rPr lang="bg-BG" dirty="0" smtClean="0"/>
              <a:t>а</a:t>
            </a:r>
            <a:r>
              <a:rPr lang="cs-CZ" dirty="0" smtClean="0"/>
              <a:t>vně </a:t>
            </a:r>
            <a:r>
              <a:rPr lang="cs-CZ" dirty="0"/>
              <a:t>právní texty a má i </a:t>
            </a:r>
            <a:r>
              <a:rPr lang="cs-CZ" dirty="0" smtClean="0"/>
              <a:t>určitou </a:t>
            </a:r>
            <a:r>
              <a:rPr lang="cs-CZ" dirty="0"/>
              <a:t>t</a:t>
            </a:r>
            <a:r>
              <a:rPr lang="cs-CZ" dirty="0" smtClean="0"/>
              <a:t>erminologii</a:t>
            </a:r>
            <a:r>
              <a:rPr lang="cs-CZ" dirty="0"/>
              <a:t>, která s tím souvisí. Úřední jazyk se třeba určuje v tzv. </a:t>
            </a:r>
            <a:r>
              <a:rPr lang="cs-CZ" dirty="0" smtClean="0"/>
              <a:t>jazykovém zákoně.</a:t>
            </a:r>
          </a:p>
          <a:p>
            <a:pPr>
              <a:lnSpc>
                <a:spcPct val="120000"/>
              </a:lnSpc>
            </a:pPr>
            <a:r>
              <a:rPr lang="cs-CZ" b="1" dirty="0" smtClean="0"/>
              <a:t>právní </a:t>
            </a:r>
            <a:r>
              <a:rPr lang="cs-CZ" b="1" dirty="0"/>
              <a:t>postavení </a:t>
            </a:r>
            <a:r>
              <a:rPr lang="cs-CZ" b="1" dirty="0" smtClean="0"/>
              <a:t>jazyka / pozice </a:t>
            </a:r>
            <a:r>
              <a:rPr lang="cs-CZ" b="1" dirty="0"/>
              <a:t>jazyka de </a:t>
            </a:r>
            <a:r>
              <a:rPr lang="cs-CZ" b="1" dirty="0" err="1"/>
              <a:t>jure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b="1" dirty="0"/>
              <a:t>domácí a mezinárodní </a:t>
            </a:r>
            <a:r>
              <a:rPr lang="cs-CZ" b="1" dirty="0" smtClean="0"/>
              <a:t>legislativa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cs-CZ" b="1" dirty="0" smtClean="0"/>
              <a:t>	</a:t>
            </a:r>
            <a:r>
              <a:rPr lang="cs-CZ" dirty="0" smtClean="0"/>
              <a:t>Konvence </a:t>
            </a:r>
            <a:r>
              <a:rPr lang="cs-CZ" dirty="0"/>
              <a:t>Rady Evropy: Rámcová úmluva o ochraně národnostních menšin, v platnosti od r. 1998</a:t>
            </a:r>
          </a:p>
          <a:p>
            <a:pPr marL="1828800" lvl="4" indent="0">
              <a:lnSpc>
                <a:spcPct val="120000"/>
              </a:lnSpc>
              <a:buNone/>
            </a:pPr>
            <a:r>
              <a:rPr lang="cs-CZ" dirty="0"/>
              <a:t>Evropská charta regionálních a menšinových jazyků, v platnosti od </a:t>
            </a:r>
            <a:r>
              <a:rPr lang="cs-CZ" dirty="0" smtClean="0"/>
              <a:t>2007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b="1" dirty="0"/>
              <a:t>„jazyk státní“, „jazyk </a:t>
            </a:r>
            <a:r>
              <a:rPr lang="cs-CZ" b="1" dirty="0" smtClean="0"/>
              <a:t>oficiální</a:t>
            </a:r>
            <a:r>
              <a:rPr lang="bg-BG" b="1" dirty="0" smtClean="0"/>
              <a:t>“</a:t>
            </a:r>
            <a:r>
              <a:rPr lang="cs-CZ" b="1" dirty="0" smtClean="0"/>
              <a:t> / „</a:t>
            </a:r>
            <a:r>
              <a:rPr lang="cs-CZ" b="1" dirty="0"/>
              <a:t>jazyk úřední</a:t>
            </a:r>
            <a:r>
              <a:rPr lang="cs-CZ" b="1" dirty="0" smtClean="0"/>
              <a:t>“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dirty="0"/>
              <a:t>„</a:t>
            </a:r>
            <a:r>
              <a:rPr lang="cs-CZ" b="1" dirty="0"/>
              <a:t>úřední jazyk</a:t>
            </a:r>
            <a:r>
              <a:rPr lang="cs-CZ" dirty="0"/>
              <a:t>“ </a:t>
            </a:r>
            <a:r>
              <a:rPr lang="cs-CZ" dirty="0" smtClean="0"/>
              <a:t>– </a:t>
            </a:r>
            <a:r>
              <a:rPr lang="cs-CZ" b="1" dirty="0" smtClean="0"/>
              <a:t>jazyk</a:t>
            </a:r>
            <a:r>
              <a:rPr lang="cs-CZ" b="1" dirty="0"/>
              <a:t>, ve kterém převážně probíhá komunikace a dokumentace ve veřejné správě</a:t>
            </a:r>
            <a:r>
              <a:rPr lang="cs-CZ" dirty="0"/>
              <a:t>; někdy se za úřední považuje i jazyk, který se užívá v soudnictví a ve kterém se vede parlamentní debata a vydávají zákony</a:t>
            </a:r>
            <a:r>
              <a:rPr lang="cs-CZ" dirty="0" smtClean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dirty="0"/>
              <a:t>Výraz „úřední jazyk“ je významově blízký výrazům </a:t>
            </a:r>
            <a:r>
              <a:rPr lang="cs-CZ" b="1" i="1" dirty="0"/>
              <a:t>oficiální jazyk</a:t>
            </a:r>
            <a:r>
              <a:rPr lang="cs-CZ" dirty="0"/>
              <a:t> a </a:t>
            </a:r>
            <a:r>
              <a:rPr lang="cs-CZ" b="1" i="1" dirty="0"/>
              <a:t>státní jazyk</a:t>
            </a:r>
            <a:r>
              <a:rPr lang="cs-CZ" dirty="0"/>
              <a:t>, mnohdy se užívají jako </a:t>
            </a:r>
            <a:r>
              <a:rPr lang="cs-CZ" b="1" dirty="0"/>
              <a:t>synonyma</a:t>
            </a:r>
            <a:r>
              <a:rPr lang="cs-CZ" dirty="0"/>
              <a:t>. Jazyk pojmenovávaný jako „</a:t>
            </a:r>
            <a:r>
              <a:rPr lang="cs-CZ" b="1" dirty="0"/>
              <a:t>státní</a:t>
            </a:r>
            <a:r>
              <a:rPr lang="cs-CZ" dirty="0"/>
              <a:t>“ bývá někdy vnímán i jako </a:t>
            </a:r>
            <a:r>
              <a:rPr lang="cs-CZ" b="1" dirty="0"/>
              <a:t>symbol (státu)</a:t>
            </a:r>
            <a:r>
              <a:rPr lang="cs-CZ" dirty="0"/>
              <a:t>, zatímco u jazyka nazývaného „</a:t>
            </a:r>
            <a:r>
              <a:rPr lang="cs-CZ" b="1" dirty="0"/>
              <a:t>úřední</a:t>
            </a:r>
            <a:r>
              <a:rPr lang="cs-CZ" dirty="0"/>
              <a:t>“ je v popředí jeho </a:t>
            </a:r>
            <a:r>
              <a:rPr lang="cs-CZ" b="1" dirty="0"/>
              <a:t>praktická funkce </a:t>
            </a:r>
            <a:r>
              <a:rPr lang="cs-CZ" dirty="0"/>
              <a:t>(jeho užívání úřady, resp. orgány veřejné moci).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b="1" dirty="0"/>
              <a:t>jazyk </a:t>
            </a:r>
            <a:r>
              <a:rPr lang="bg-BG" b="1" dirty="0" smtClean="0"/>
              <a:t>„</a:t>
            </a:r>
            <a:r>
              <a:rPr lang="cs-CZ" b="1" dirty="0" smtClean="0"/>
              <a:t>pomocný </a:t>
            </a:r>
            <a:r>
              <a:rPr lang="cs-CZ" b="1" dirty="0"/>
              <a:t>/ regionální“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b="1" dirty="0"/>
              <a:t>jazykový </a:t>
            </a:r>
            <a:r>
              <a:rPr lang="cs-CZ" b="1" dirty="0" smtClean="0"/>
              <a:t>zákon: </a:t>
            </a:r>
            <a:r>
              <a:rPr lang="cs-CZ" dirty="0"/>
              <a:t>http://</a:t>
            </a:r>
            <a:r>
              <a:rPr lang="cs-CZ" dirty="0" smtClean="0"/>
              <a:t>www.culture.gov.sk/posobnost-ministerstva/statny-jazyk/zakon-o-statnom-jazyku-c2.html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7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/>
              <a:t>Klasifikace jazyků</a:t>
            </a:r>
            <a:r>
              <a:rPr lang="cs-CZ" sz="3200" b="1" dirty="0" smtClean="0"/>
              <a:t>: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/>
              <a:t>ke klasifikaci jazyků můžeme přistupovat z různých hledisek: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1864" y="1631373"/>
            <a:ext cx="9982200" cy="45720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cs-CZ" sz="2200" b="1" u="sng" dirty="0" smtClean="0"/>
              <a:t>kvalitativní</a:t>
            </a:r>
            <a:r>
              <a:rPr lang="cs-CZ" sz="3000" b="1" u="sng" dirty="0" smtClean="0"/>
              <a:t> </a:t>
            </a:r>
            <a:r>
              <a:rPr lang="cs-CZ" b="1" u="sng" dirty="0" smtClean="0"/>
              <a:t>hledisko</a:t>
            </a:r>
            <a:r>
              <a:rPr lang="cs-CZ" u="sng" dirty="0" smtClean="0"/>
              <a:t> </a:t>
            </a:r>
            <a:r>
              <a:rPr lang="cs-CZ" dirty="0" smtClean="0"/>
              <a:t>(jestli je to jazyk spisovný, nebo je to jen mluvený dialekt). Musíme ale uvést, že existují i:</a:t>
            </a:r>
          </a:p>
          <a:p>
            <a:pPr lvl="1"/>
            <a:r>
              <a:rPr lang="cs-CZ" sz="1900" b="1" dirty="0" smtClean="0"/>
              <a:t>spisovné </a:t>
            </a:r>
            <a:r>
              <a:rPr lang="cs-CZ" sz="1900" b="1" dirty="0" err="1" smtClean="0"/>
              <a:t>mikrojazyky</a:t>
            </a:r>
            <a:r>
              <a:rPr lang="cs-CZ" sz="1900" b="1" dirty="0" smtClean="0"/>
              <a:t> </a:t>
            </a:r>
            <a:r>
              <a:rPr lang="cs-CZ" sz="1900" dirty="0" smtClean="0"/>
              <a:t>(horní lužická srbština 5-7000 uživatelů), ale zároveň existují</a:t>
            </a:r>
          </a:p>
          <a:p>
            <a:pPr lvl="1"/>
            <a:r>
              <a:rPr lang="cs-CZ" sz="1900" b="1" dirty="0" smtClean="0"/>
              <a:t>významné nadnárodní dialekty </a:t>
            </a:r>
            <a:r>
              <a:rPr lang="cs-CZ" sz="1900" dirty="0" smtClean="0"/>
              <a:t>(smíšené jazyky, </a:t>
            </a:r>
            <a:r>
              <a:rPr lang="cs-CZ" sz="1900" dirty="0" err="1" smtClean="0"/>
              <a:t>mixed</a:t>
            </a:r>
            <a:r>
              <a:rPr lang="cs-CZ" sz="1900" dirty="0" smtClean="0"/>
              <a:t> </a:t>
            </a:r>
            <a:r>
              <a:rPr lang="cs-CZ" sz="1900" dirty="0" err="1" smtClean="0"/>
              <a:t>languages</a:t>
            </a:r>
            <a:r>
              <a:rPr lang="bg-BG" sz="1900" dirty="0" smtClean="0"/>
              <a:t>, </a:t>
            </a:r>
            <a:r>
              <a:rPr lang="bg-BG" sz="1900" dirty="0" err="1" smtClean="0"/>
              <a:t>межъязыки</a:t>
            </a:r>
            <a:r>
              <a:rPr lang="bg-BG" sz="1900" dirty="0" smtClean="0"/>
              <a:t>)</a:t>
            </a:r>
            <a:r>
              <a:rPr lang="cs-CZ" sz="1900" dirty="0" smtClean="0"/>
              <a:t>, které jsou pouze v mluvené podobě ale mluví jimi desítky milionů uživatelů  </a:t>
            </a:r>
          </a:p>
          <a:p>
            <a:pPr marL="457200" lvl="1" indent="0" algn="just">
              <a:buNone/>
            </a:pPr>
            <a:r>
              <a:rPr lang="cs-CZ" dirty="0" smtClean="0"/>
              <a:t>	(</a:t>
            </a:r>
            <a:r>
              <a:rPr lang="cs-CZ" b="1" dirty="0" err="1"/>
              <a:t>Pidžin</a:t>
            </a:r>
            <a:r>
              <a:rPr lang="cs-CZ" dirty="0"/>
              <a:t> je souhrnný název pro dorozumívací jazyky, jejichž </a:t>
            </a:r>
            <a:r>
              <a:rPr lang="cs-CZ" u="sng" dirty="0"/>
              <a:t>slovní zásoba</a:t>
            </a:r>
            <a:r>
              <a:rPr lang="cs-CZ" dirty="0"/>
              <a:t> i </a:t>
            </a:r>
            <a:r>
              <a:rPr lang="cs-CZ" u="sng" dirty="0"/>
              <a:t>gramatika</a:t>
            </a:r>
            <a:r>
              <a:rPr lang="cs-CZ" dirty="0"/>
              <a:t> je založena na </a:t>
            </a:r>
            <a:r>
              <a:rPr lang="cs-CZ" dirty="0" smtClean="0"/>
              <a:t>	alespoň </a:t>
            </a:r>
            <a:r>
              <a:rPr lang="cs-CZ" dirty="0"/>
              <a:t>dvou (někdy ovšem i více) jazycích, vznikají především při kontaktu etnik obchodujících </a:t>
            </a:r>
            <a:r>
              <a:rPr lang="cs-CZ" dirty="0" smtClean="0"/>
              <a:t>	spolu 	nebo </a:t>
            </a:r>
            <a:r>
              <a:rPr lang="cs-CZ" dirty="0"/>
              <a:t>při kontaktu s kolonizátory. Takovéto jazyky mají tedy mj. charakter </a:t>
            </a:r>
            <a:r>
              <a:rPr lang="cs-CZ" u="sng" dirty="0"/>
              <a:t>mezinárodního </a:t>
            </a:r>
            <a:r>
              <a:rPr lang="cs-CZ" u="sng" dirty="0" smtClean="0"/>
              <a:t>pomocného </a:t>
            </a:r>
            <a:r>
              <a:rPr lang="cs-CZ" dirty="0" smtClean="0"/>
              <a:t>	</a:t>
            </a:r>
            <a:r>
              <a:rPr lang="cs-CZ" u="sng" dirty="0" smtClean="0"/>
              <a:t>jazyka</a:t>
            </a:r>
            <a:r>
              <a:rPr lang="cs-CZ" dirty="0" smtClean="0"/>
              <a:t>), </a:t>
            </a:r>
            <a:r>
              <a:rPr lang="cs-CZ" dirty="0"/>
              <a:t>např. v </a:t>
            </a:r>
            <a:r>
              <a:rPr lang="cs-CZ" sz="1500" dirty="0"/>
              <a:t>Bělorusku</a:t>
            </a:r>
            <a:r>
              <a:rPr lang="cs-CZ" dirty="0"/>
              <a:t> tzv. </a:t>
            </a:r>
            <a:r>
              <a:rPr lang="cs-CZ" b="1" dirty="0" err="1"/>
              <a:t>trasjanka</a:t>
            </a:r>
            <a:r>
              <a:rPr lang="cs-CZ" dirty="0"/>
              <a:t> – smíšená běloruština s </a:t>
            </a:r>
            <a:r>
              <a:rPr lang="cs-CZ" dirty="0" err="1" smtClean="0"/>
              <a:t>ukrajinštionou</a:t>
            </a:r>
            <a:endParaRPr lang="cs-CZ" dirty="0" smtClean="0"/>
          </a:p>
          <a:p>
            <a:pPr marL="457200" lvl="1" indent="0" algn="just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b="1" dirty="0" smtClean="0"/>
              <a:t>2</a:t>
            </a:r>
            <a:r>
              <a:rPr lang="cs-CZ" dirty="0" smtClean="0"/>
              <a:t>. </a:t>
            </a:r>
            <a:r>
              <a:rPr lang="cs-CZ" b="1" u="sng" dirty="0" smtClean="0"/>
              <a:t>kvantitativní hledisko</a:t>
            </a:r>
            <a:r>
              <a:rPr lang="cs-CZ" b="1" dirty="0" smtClean="0"/>
              <a:t>: </a:t>
            </a:r>
            <a:r>
              <a:rPr lang="cs-CZ" dirty="0"/>
              <a:t>jazyky 1. až 4. </a:t>
            </a:r>
            <a:r>
              <a:rPr lang="cs-CZ" dirty="0" smtClean="0"/>
              <a:t>kategorie, sociální </a:t>
            </a:r>
            <a:r>
              <a:rPr lang="cs-CZ" dirty="0"/>
              <a:t>síla jazyka:</a:t>
            </a:r>
          </a:p>
          <a:p>
            <a:pPr lvl="1"/>
            <a:r>
              <a:rPr lang="cs-CZ" sz="1900" b="1" dirty="0" smtClean="0"/>
              <a:t>světový </a:t>
            </a:r>
            <a:r>
              <a:rPr lang="cs-CZ" sz="1900" dirty="0"/>
              <a:t>(miliarda až několik set milionů mluvčích)</a:t>
            </a:r>
          </a:p>
          <a:p>
            <a:pPr lvl="1"/>
            <a:r>
              <a:rPr lang="cs-CZ" sz="1900" b="1" dirty="0"/>
              <a:t>umírněný </a:t>
            </a:r>
            <a:r>
              <a:rPr lang="cs-CZ" sz="1900" b="1" dirty="0" smtClean="0"/>
              <a:t>potenciál </a:t>
            </a:r>
            <a:r>
              <a:rPr lang="cs-CZ" sz="1900" b="1" dirty="0"/>
              <a:t>jazyka </a:t>
            </a:r>
            <a:r>
              <a:rPr lang="cs-CZ" sz="1900" dirty="0"/>
              <a:t>(desítky a jednotky milionů )</a:t>
            </a:r>
          </a:p>
          <a:p>
            <a:pPr lvl="1"/>
            <a:r>
              <a:rPr lang="cs-CZ" sz="1900" b="1" dirty="0"/>
              <a:t>spisovný </a:t>
            </a:r>
            <a:r>
              <a:rPr lang="cs-CZ" sz="1900" b="1" dirty="0" err="1"/>
              <a:t>mikrojazyk</a:t>
            </a:r>
            <a:endParaRPr lang="cs-CZ" sz="1900" dirty="0"/>
          </a:p>
          <a:p>
            <a:pPr lvl="1"/>
            <a:r>
              <a:rPr lang="cs-CZ" sz="1900" b="1" dirty="0"/>
              <a:t>pouze mluvený jazyk </a:t>
            </a:r>
            <a:r>
              <a:rPr lang="cs-CZ" sz="1900" dirty="0"/>
              <a:t>(dialekt, nemá psanou podobu) </a:t>
            </a:r>
          </a:p>
          <a:p>
            <a:pPr marL="0" indent="0">
              <a:buNone/>
            </a:pPr>
            <a:r>
              <a:rPr lang="cs-CZ" dirty="0" smtClean="0"/>
              <a:t>Ze slovanských </a:t>
            </a:r>
            <a:r>
              <a:rPr lang="cs-CZ" dirty="0"/>
              <a:t>jazyků světový je jen </a:t>
            </a:r>
            <a:r>
              <a:rPr lang="cs-CZ" b="1" dirty="0"/>
              <a:t>ruština</a:t>
            </a:r>
            <a:r>
              <a:rPr lang="cs-CZ" dirty="0"/>
              <a:t>, pak další slovanské jazyky patří do skupiny s tzv. umírněným potenciálem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6795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kademická literatura 16: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2_TF03431380_TF03431380.potx" id="{FC8ED493-DAFA-4BB0-BAEB-20F759C85AAA}" vid="{D0665444-A03D-43BD-AD0D-D262B007E499}"/>
    </a:ext>
  </a:extLst>
</a:theme>
</file>

<file path=ppt/theme/theme2.xml><?xml version="1.0" encoding="utf-8"?>
<a:theme xmlns:a="http://schemas.openxmlformats.org/drawingml/2006/main" name="Motiv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Školní prezentace, návrh s proužky a stuhou (širokoúhlá)</Template>
  <TotalTime>0</TotalTime>
  <Words>344</Words>
  <Application>Microsoft Office PowerPoint</Application>
  <PresentationFormat>Širokoúhlá obrazovka</PresentationFormat>
  <Paragraphs>106</Paragraphs>
  <Slides>15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Euphemia</vt:lpstr>
      <vt:lpstr>Plantagenet Cherokee</vt:lpstr>
      <vt:lpstr>Wingdings</vt:lpstr>
      <vt:lpstr>Akademická literatura 16:9</vt:lpstr>
      <vt:lpstr>Současné slovanské jazyky</vt:lpstr>
      <vt:lpstr>Otázky:</vt:lpstr>
      <vt:lpstr>Otázky:</vt:lpstr>
      <vt:lpstr>Otázky:</vt:lpstr>
      <vt:lpstr>Jazyk a politika</vt:lpstr>
      <vt:lpstr>Jazyková politika (různé definice)</vt:lpstr>
      <vt:lpstr>Jazykové plánování (různé definice)</vt:lpstr>
      <vt:lpstr>Jazyková politika</vt:lpstr>
      <vt:lpstr>Klasifikace jazyků: ke klasifikaci jazyků můžeme přistupovat z různých hledisek:</vt:lpstr>
      <vt:lpstr>Klasifikace jazyků: ke klasifikaci jazyků můžeme přistupovat z různých hledisek:</vt:lpstr>
      <vt:lpstr>Klasifikace jazyků: ke klasifikaci jazyků můžeme přistupovat z různých hledisek:</vt:lpstr>
      <vt:lpstr>Probíraná témata v předmětu Úvod do studia slovanských jazyků / Základy slavistiky: </vt:lpstr>
      <vt:lpstr>Máte nějaké otázky?</vt:lpstr>
      <vt:lpstr>ekrejcova@phil.muni.cz</vt:lpstr>
      <vt:lpstr>Děkuji za pozornost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2017-02-21T08:38:40Z</dcterms:created>
  <dcterms:modified xsi:type="dcterms:W3CDTF">2018-09-19T15:01:00Z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