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>
        <p:scale>
          <a:sx n="90" d="100"/>
          <a:sy n="90" d="100"/>
        </p:scale>
        <p:origin x="89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558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2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55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17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8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9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671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630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3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19AAB16-2FF6-5542-A9B3-A1609A928C79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C094A61-3938-9D46-B508-FB412277A2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75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1600" y="1023867"/>
            <a:ext cx="4222750" cy="3348108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Il·lustració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Neoclassicisme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Il·lustració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segle</a:t>
            </a:r>
            <a:r>
              <a:rPr lang="en-US" dirty="0" smtClean="0"/>
              <a:t> XVIII </a:t>
            </a:r>
            <a:r>
              <a:rPr lang="en-US" dirty="0" err="1" smtClean="0"/>
              <a:t>és</a:t>
            </a:r>
            <a:r>
              <a:rPr lang="en-US" dirty="0" smtClean="0"/>
              <a:t> un </a:t>
            </a:r>
            <a:r>
              <a:rPr lang="en-US" dirty="0" err="1" smtClean="0"/>
              <a:t>període</a:t>
            </a:r>
            <a:r>
              <a:rPr lang="en-US" dirty="0" smtClean="0"/>
              <a:t> de molts </a:t>
            </a:r>
            <a:r>
              <a:rPr lang="en-US" dirty="0" err="1" smtClean="0"/>
              <a:t>altibaixos</a:t>
            </a:r>
            <a:r>
              <a:rPr lang="en-US" dirty="0" smtClean="0"/>
              <a:t> socials, </a:t>
            </a:r>
            <a:r>
              <a:rPr lang="en-US" dirty="0" err="1" smtClean="0"/>
              <a:t>polítics</a:t>
            </a:r>
            <a:r>
              <a:rPr lang="en-US" dirty="0" smtClean="0"/>
              <a:t> I </a:t>
            </a:r>
            <a:r>
              <a:rPr lang="en-US" dirty="0" err="1" smtClean="0"/>
              <a:t>económics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Guerra de </a:t>
            </a:r>
            <a:r>
              <a:rPr lang="en-US" dirty="0" err="1" smtClean="0"/>
              <a:t>Successió</a:t>
            </a:r>
            <a:r>
              <a:rPr lang="en-US" dirty="0" smtClean="0"/>
              <a:t> (1701-16)</a:t>
            </a:r>
          </a:p>
          <a:p>
            <a:pPr lvl="1"/>
            <a:r>
              <a:rPr lang="en-US" dirty="0" err="1" smtClean="0"/>
              <a:t>Pèrdua</a:t>
            </a:r>
            <a:r>
              <a:rPr lang="en-US" dirty="0" smtClean="0"/>
              <a:t> </a:t>
            </a:r>
            <a:r>
              <a:rPr lang="en-US" dirty="0" err="1" smtClean="0"/>
              <a:t>dels</a:t>
            </a:r>
            <a:r>
              <a:rPr lang="en-US" dirty="0" smtClean="0"/>
              <a:t> </a:t>
            </a:r>
            <a:r>
              <a:rPr lang="en-US" dirty="0" err="1" smtClean="0"/>
              <a:t>territoris</a:t>
            </a:r>
            <a:r>
              <a:rPr lang="en-US" dirty="0" smtClean="0"/>
              <a:t> de la </a:t>
            </a:r>
            <a:r>
              <a:rPr lang="en-US" dirty="0" err="1" smtClean="0"/>
              <a:t>Catalunya</a:t>
            </a:r>
            <a:r>
              <a:rPr lang="en-US" dirty="0" smtClean="0"/>
              <a:t> Nord (1659 - </a:t>
            </a:r>
            <a:r>
              <a:rPr lang="en-US" dirty="0" err="1" smtClean="0"/>
              <a:t>Tractat</a:t>
            </a:r>
            <a:r>
              <a:rPr lang="en-US" dirty="0" smtClean="0"/>
              <a:t> </a:t>
            </a:r>
            <a:r>
              <a:rPr lang="en-US" dirty="0" err="1" smtClean="0"/>
              <a:t>dels</a:t>
            </a:r>
            <a:r>
              <a:rPr lang="en-US" dirty="0" smtClean="0"/>
              <a:t> </a:t>
            </a:r>
            <a:r>
              <a:rPr lang="en-US" dirty="0" err="1" smtClean="0"/>
              <a:t>Pirineus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de Menorca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Tractat</a:t>
            </a:r>
            <a:r>
              <a:rPr lang="en-US" dirty="0" smtClean="0"/>
              <a:t> </a:t>
            </a:r>
            <a:r>
              <a:rPr lang="en-US" dirty="0" err="1" smtClean="0"/>
              <a:t>d’Utrecht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Decret</a:t>
            </a:r>
            <a:r>
              <a:rPr lang="en-US" dirty="0" smtClean="0"/>
              <a:t> de Nova Planta</a:t>
            </a:r>
          </a:p>
          <a:p>
            <a:pPr lvl="1"/>
            <a:r>
              <a:rPr lang="en-US" dirty="0" err="1" smtClean="0"/>
              <a:t>Pèrdua</a:t>
            </a:r>
            <a:r>
              <a:rPr lang="en-US" dirty="0" smtClean="0"/>
              <a:t> de </a:t>
            </a:r>
            <a:r>
              <a:rPr lang="en-US" dirty="0" err="1" smtClean="0"/>
              <a:t>protagonisme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de </a:t>
            </a:r>
            <a:r>
              <a:rPr lang="en-US" dirty="0" err="1" smtClean="0"/>
              <a:t>capacitat</a:t>
            </a:r>
            <a:r>
              <a:rPr lang="en-US" dirty="0" smtClean="0"/>
              <a:t> </a:t>
            </a:r>
            <a:r>
              <a:rPr lang="en-US" dirty="0" err="1" smtClean="0"/>
              <a:t>generadora</a:t>
            </a:r>
            <a:r>
              <a:rPr lang="en-US" dirty="0" smtClean="0"/>
              <a:t> </a:t>
            </a:r>
            <a:r>
              <a:rPr lang="en-US" dirty="0" err="1" smtClean="0"/>
              <a:t>d’una</a:t>
            </a:r>
            <a:r>
              <a:rPr lang="en-US" dirty="0" smtClean="0"/>
              <a:t> </a:t>
            </a:r>
            <a:r>
              <a:rPr lang="en-US" dirty="0" err="1" smtClean="0"/>
              <a:t>mentalitat</a:t>
            </a:r>
            <a:r>
              <a:rPr lang="en-US" dirty="0" smtClean="0"/>
              <a:t> liberal.</a:t>
            </a:r>
          </a:p>
          <a:p>
            <a:pPr lvl="1"/>
            <a:r>
              <a:rPr lang="en-US" dirty="0" err="1" smtClean="0"/>
              <a:t>Aturada</a:t>
            </a:r>
            <a:r>
              <a:rPr lang="en-US" dirty="0" smtClean="0"/>
              <a:t> de </a:t>
            </a:r>
            <a:r>
              <a:rPr lang="en-US" dirty="0" err="1" smtClean="0"/>
              <a:t>l’expansionisme</a:t>
            </a:r>
            <a:r>
              <a:rPr lang="en-US" dirty="0" smtClean="0"/>
              <a:t> </a:t>
            </a:r>
            <a:r>
              <a:rPr lang="en-US" dirty="0" err="1" smtClean="0"/>
              <a:t>econòmic</a:t>
            </a:r>
            <a:r>
              <a:rPr lang="en-US" dirty="0" smtClean="0"/>
              <a:t> de la </a:t>
            </a:r>
            <a:r>
              <a:rPr lang="en-US" dirty="0" err="1" smtClean="0"/>
              <a:t>burgesia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a Europa </a:t>
            </a:r>
            <a:r>
              <a:rPr lang="en-US" dirty="0" err="1" smtClean="0"/>
              <a:t>té</a:t>
            </a:r>
            <a:r>
              <a:rPr lang="en-US" dirty="0" smtClean="0"/>
              <a:t> </a:t>
            </a:r>
            <a:r>
              <a:rPr lang="en-US" dirty="0" err="1" smtClean="0"/>
              <a:t>lloc</a:t>
            </a:r>
            <a:r>
              <a:rPr lang="en-US" dirty="0" smtClean="0"/>
              <a:t> la </a:t>
            </a:r>
            <a:r>
              <a:rPr lang="en-US" dirty="0" err="1" smtClean="0"/>
              <a:t>revolució</a:t>
            </a:r>
            <a:r>
              <a:rPr lang="en-US" dirty="0" smtClean="0"/>
              <a:t> </a:t>
            </a:r>
            <a:r>
              <a:rPr lang="en-US" dirty="0" err="1" smtClean="0"/>
              <a:t>burgesa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Tot </a:t>
            </a:r>
            <a:r>
              <a:rPr lang="en-US" dirty="0" err="1" smtClean="0"/>
              <a:t>plegat</a:t>
            </a:r>
            <a:r>
              <a:rPr lang="en-US" dirty="0" smtClean="0"/>
              <a:t> fa que </a:t>
            </a:r>
            <a:r>
              <a:rPr lang="en-US" dirty="0" err="1" smtClean="0"/>
              <a:t>sigui</a:t>
            </a:r>
            <a:r>
              <a:rPr lang="en-US" dirty="0" smtClean="0"/>
              <a:t> un </a:t>
            </a:r>
            <a:r>
              <a:rPr lang="en-US" dirty="0" err="1" smtClean="0"/>
              <a:t>dels</a:t>
            </a:r>
            <a:r>
              <a:rPr lang="en-US" dirty="0" smtClean="0"/>
              <a:t> </a:t>
            </a:r>
            <a:r>
              <a:rPr lang="en-US" dirty="0" err="1" smtClean="0"/>
              <a:t>segles</a:t>
            </a:r>
            <a:r>
              <a:rPr lang="en-US" dirty="0" smtClean="0"/>
              <a:t> </a:t>
            </a:r>
            <a:r>
              <a:rPr lang="en-US" dirty="0" err="1" smtClean="0"/>
              <a:t>més</a:t>
            </a:r>
            <a:r>
              <a:rPr lang="en-US" dirty="0" smtClean="0"/>
              <a:t> </a:t>
            </a:r>
            <a:r>
              <a:rPr lang="en-US" dirty="0" err="1" smtClean="0"/>
              <a:t>estèrils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Il·lustració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En el pla polític, la Il·lustració representa la lluita de la burgesia per aconseguir l’hegemonia de la producció capitalista i fer la seva ideologia predominant. </a:t>
            </a:r>
          </a:p>
          <a:p>
            <a:r>
              <a:rPr lang="ca-ES" dirty="0" smtClean="0"/>
              <a:t>En el pla artístic hi ha la voluntat de crear una nova moral I consolidar un nou saber caracteritzat per la seva utilitat (literatura de viatges, enciclopedisme...)</a:t>
            </a:r>
          </a:p>
          <a:p>
            <a:r>
              <a:rPr lang="ca-ES" dirty="0" smtClean="0"/>
              <a:t>Interès pel comportament humà basat en la raó. Estudi de tot allò que és demostrable i útil.</a:t>
            </a:r>
          </a:p>
          <a:p>
            <a:r>
              <a:rPr lang="ca-ES" dirty="0" smtClean="0"/>
              <a:t>La producció literària en català en aquest període és molt reduïda i, molt sovint, centrada en textos de crítica filològica i anàlisi històrica. </a:t>
            </a:r>
          </a:p>
          <a:p>
            <a:r>
              <a:rPr lang="ca-ES" dirty="0" smtClean="0"/>
              <a:t>En la segona meitat del segle XVIII destaquen els estudis tècnics i ressenyes sobre disciplines del saber diverses.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864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Il·lustració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il·lustració</a:t>
            </a:r>
            <a:r>
              <a:rPr lang="en-US" dirty="0" smtClean="0"/>
              <a:t> </a:t>
            </a:r>
            <a:r>
              <a:rPr lang="en-US" dirty="0" err="1" smtClean="0"/>
              <a:t>marca</a:t>
            </a:r>
            <a:r>
              <a:rPr lang="en-US" dirty="0" smtClean="0"/>
              <a:t>, des del punt de vista </a:t>
            </a:r>
            <a:r>
              <a:rPr lang="en-US" dirty="0" err="1" smtClean="0"/>
              <a:t>tractat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insinuació</a:t>
            </a:r>
            <a:r>
              <a:rPr lang="en-US" dirty="0" smtClean="0"/>
              <a:t> de la </a:t>
            </a:r>
            <a:r>
              <a:rPr lang="en-US" dirty="0" err="1" smtClean="0"/>
              <a:t>Renaixença</a:t>
            </a:r>
            <a:r>
              <a:rPr lang="en-US" dirty="0" smtClean="0"/>
              <a:t> </a:t>
            </a:r>
            <a:r>
              <a:rPr lang="en-US" dirty="0" err="1" smtClean="0"/>
              <a:t>amb</a:t>
            </a:r>
            <a:r>
              <a:rPr lang="en-US" dirty="0" smtClean="0"/>
              <a:t> </a:t>
            </a:r>
            <a:r>
              <a:rPr lang="en-US" dirty="0" err="1" smtClean="0"/>
              <a:t>estudis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llengua</a:t>
            </a:r>
            <a:r>
              <a:rPr lang="en-US" dirty="0" smtClean="0"/>
              <a:t>, la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la </a:t>
            </a:r>
            <a:r>
              <a:rPr lang="en-US" dirty="0" err="1" smtClean="0"/>
              <a:t>història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Entre </a:t>
            </a:r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il·lustrats</a:t>
            </a:r>
            <a:r>
              <a:rPr lang="en-US" dirty="0" smtClean="0"/>
              <a:t> </a:t>
            </a:r>
            <a:r>
              <a:rPr lang="en-US" dirty="0" err="1" smtClean="0"/>
              <a:t>més</a:t>
            </a:r>
            <a:r>
              <a:rPr lang="en-US" dirty="0" smtClean="0"/>
              <a:t> </a:t>
            </a:r>
            <a:r>
              <a:rPr lang="en-US" dirty="0" err="1" smtClean="0"/>
              <a:t>destacats</a:t>
            </a:r>
            <a:r>
              <a:rPr lang="en-US" dirty="0" smtClean="0"/>
              <a:t> a </a:t>
            </a:r>
            <a:r>
              <a:rPr lang="en-US" dirty="0" err="1" smtClean="0"/>
              <a:t>Catalunya</a:t>
            </a:r>
            <a:r>
              <a:rPr lang="en-US" dirty="0" smtClean="0"/>
              <a:t> I </a:t>
            </a:r>
            <a:r>
              <a:rPr lang="en-US" dirty="0" err="1" smtClean="0"/>
              <a:t>València</a:t>
            </a:r>
            <a:r>
              <a:rPr lang="en-US" dirty="0" smtClean="0"/>
              <a:t> hi </a:t>
            </a:r>
            <a:r>
              <a:rPr lang="en-US" dirty="0" err="1" smtClean="0"/>
              <a:t>havia</a:t>
            </a:r>
            <a:r>
              <a:rPr lang="en-US" dirty="0" smtClean="0"/>
              <a:t> </a:t>
            </a:r>
            <a:r>
              <a:rPr lang="en-US" dirty="0" err="1" smtClean="0"/>
              <a:t>nombrosos</a:t>
            </a:r>
            <a:r>
              <a:rPr lang="en-US" dirty="0" smtClean="0"/>
              <a:t> </a:t>
            </a:r>
            <a:r>
              <a:rPr lang="en-US" dirty="0" err="1" smtClean="0"/>
              <a:t>jesuïtes</a:t>
            </a:r>
            <a:r>
              <a:rPr lang="en-US" dirty="0" smtClean="0"/>
              <a:t>, </a:t>
            </a:r>
            <a:r>
              <a:rPr lang="en-US" dirty="0" err="1" smtClean="0"/>
              <a:t>expulsats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L’activitat</a:t>
            </a:r>
            <a:r>
              <a:rPr lang="en-US" dirty="0" smtClean="0"/>
              <a:t> a la </a:t>
            </a:r>
            <a:r>
              <a:rPr lang="en-US" dirty="0" err="1" smtClean="0"/>
              <a:t>segona</a:t>
            </a:r>
            <a:r>
              <a:rPr lang="en-US" dirty="0" smtClean="0"/>
              <a:t> </a:t>
            </a:r>
            <a:r>
              <a:rPr lang="en-US" dirty="0" err="1" smtClean="0"/>
              <a:t>meitat</a:t>
            </a:r>
            <a:r>
              <a:rPr lang="en-US" dirty="0" smtClean="0"/>
              <a:t> del </a:t>
            </a:r>
            <a:r>
              <a:rPr lang="en-US" dirty="0" err="1" smtClean="0"/>
              <a:t>segle</a:t>
            </a:r>
            <a:r>
              <a:rPr lang="en-US" dirty="0" smtClean="0"/>
              <a:t> XVIII </a:t>
            </a:r>
            <a:r>
              <a:rPr lang="en-US" dirty="0" err="1" smtClean="0"/>
              <a:t>és</a:t>
            </a:r>
            <a:r>
              <a:rPr lang="en-US" dirty="0" smtClean="0"/>
              <a:t> molt important, </a:t>
            </a:r>
            <a:r>
              <a:rPr lang="en-US" dirty="0" err="1" smtClean="0"/>
              <a:t>però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duu</a:t>
            </a:r>
            <a:r>
              <a:rPr lang="en-US" dirty="0" smtClean="0"/>
              <a:t> a </a:t>
            </a:r>
            <a:r>
              <a:rPr lang="en-US" dirty="0" err="1" smtClean="0"/>
              <a:t>terme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castellà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765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Il·lustració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Baró</a:t>
            </a:r>
            <a:r>
              <a:rPr lang="en-US" dirty="0" smtClean="0"/>
              <a:t> de </a:t>
            </a:r>
            <a:r>
              <a:rPr lang="en-US" dirty="0" err="1" smtClean="0"/>
              <a:t>Maldà</a:t>
            </a:r>
            <a:r>
              <a:rPr lang="en-US" dirty="0" smtClean="0"/>
              <a:t> (1746 </a:t>
            </a:r>
            <a:r>
              <a:rPr lang="mr-IN" dirty="0" smtClean="0"/>
              <a:t>–</a:t>
            </a:r>
            <a:r>
              <a:rPr lang="en-US" dirty="0" smtClean="0"/>
              <a:t> 1819)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Rafael </a:t>
            </a:r>
            <a:r>
              <a:rPr lang="en-US" dirty="0" err="1" smtClean="0"/>
              <a:t>d’Amat</a:t>
            </a:r>
            <a:r>
              <a:rPr lang="en-US" dirty="0" smtClean="0"/>
              <a:t> I </a:t>
            </a:r>
            <a:r>
              <a:rPr lang="en-US" dirty="0" err="1" smtClean="0"/>
              <a:t>Cortada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un </a:t>
            </a:r>
            <a:r>
              <a:rPr lang="en-US" dirty="0" err="1" smtClean="0"/>
              <a:t>dels</a:t>
            </a:r>
            <a:r>
              <a:rPr lang="en-US" dirty="0" smtClean="0"/>
              <a:t> </a:t>
            </a:r>
            <a:r>
              <a:rPr lang="en-US" dirty="0" err="1" smtClean="0"/>
              <a:t>màxims</a:t>
            </a:r>
            <a:r>
              <a:rPr lang="en-US" dirty="0" smtClean="0"/>
              <a:t> </a:t>
            </a:r>
            <a:r>
              <a:rPr lang="en-US" dirty="0" err="1" smtClean="0"/>
              <a:t>representants</a:t>
            </a:r>
            <a:r>
              <a:rPr lang="en-US" dirty="0" smtClean="0"/>
              <a:t> de la </a:t>
            </a:r>
            <a:r>
              <a:rPr lang="en-US" dirty="0" err="1" smtClean="0"/>
              <a:t>prosa</a:t>
            </a:r>
            <a:r>
              <a:rPr lang="en-US" dirty="0" smtClean="0"/>
              <a:t> </a:t>
            </a:r>
            <a:r>
              <a:rPr lang="en-US" dirty="0" err="1" smtClean="0"/>
              <a:t>narrativa</a:t>
            </a:r>
            <a:r>
              <a:rPr lang="en-US" dirty="0" smtClean="0"/>
              <a:t> </a:t>
            </a:r>
            <a:r>
              <a:rPr lang="en-US" dirty="0" err="1" smtClean="0"/>
              <a:t>amb</a:t>
            </a:r>
            <a:r>
              <a:rPr lang="en-US" dirty="0" smtClean="0"/>
              <a:t> el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i="1" dirty="0" err="1" smtClean="0"/>
              <a:t>Calaix</a:t>
            </a:r>
            <a:r>
              <a:rPr lang="en-US" i="1" dirty="0" smtClean="0"/>
              <a:t> de </a:t>
            </a:r>
            <a:r>
              <a:rPr lang="en-US" i="1" dirty="0" err="1" smtClean="0"/>
              <a:t>sastre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tracta</a:t>
            </a:r>
            <a:r>
              <a:rPr lang="en-US" dirty="0" smtClean="0"/>
              <a:t> de 71 </a:t>
            </a:r>
            <a:r>
              <a:rPr lang="en-US" dirty="0" err="1" smtClean="0"/>
              <a:t>volums</a:t>
            </a:r>
            <a:r>
              <a:rPr lang="en-US" dirty="0" smtClean="0"/>
              <a:t> </a:t>
            </a:r>
            <a:r>
              <a:rPr lang="en-US" dirty="0" err="1" smtClean="0"/>
              <a:t>manuscrits</a:t>
            </a:r>
            <a:r>
              <a:rPr lang="en-US" dirty="0" smtClean="0"/>
              <a:t> (1769-1816), on </a:t>
            </a:r>
            <a:r>
              <a:rPr lang="en-US" dirty="0" err="1" smtClean="0"/>
              <a:t>s’expliquen</a:t>
            </a:r>
            <a:r>
              <a:rPr lang="en-US" dirty="0" smtClean="0"/>
              <a:t> les </a:t>
            </a:r>
            <a:r>
              <a:rPr lang="en-US" dirty="0" err="1" smtClean="0"/>
              <a:t>seves</a:t>
            </a:r>
            <a:r>
              <a:rPr lang="en-US" dirty="0" smtClean="0"/>
              <a:t> </a:t>
            </a:r>
            <a:r>
              <a:rPr lang="en-US" dirty="0" err="1" smtClean="0"/>
              <a:t>experiències</a:t>
            </a:r>
            <a:r>
              <a:rPr lang="en-US" dirty="0" smtClean="0"/>
              <a:t>, </a:t>
            </a:r>
            <a:r>
              <a:rPr lang="en-US" dirty="0" err="1" smtClean="0"/>
              <a:t>viatges</a:t>
            </a:r>
            <a:r>
              <a:rPr lang="en-US" dirty="0" smtClean="0"/>
              <a:t>. A </a:t>
            </a:r>
            <a:r>
              <a:rPr lang="en-US" dirty="0" err="1" smtClean="0"/>
              <a:t>vegades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parla</a:t>
            </a:r>
            <a:r>
              <a:rPr lang="en-US" dirty="0" smtClean="0"/>
              <a:t> de la </a:t>
            </a:r>
            <a:r>
              <a:rPr lang="en-US" dirty="0" err="1" smtClean="0"/>
              <a:t>seva</a:t>
            </a:r>
            <a:r>
              <a:rPr lang="en-US" dirty="0" smtClean="0"/>
              <a:t> </a:t>
            </a:r>
            <a:r>
              <a:rPr lang="en-US" dirty="0" err="1" smtClean="0"/>
              <a:t>tasca</a:t>
            </a:r>
            <a:r>
              <a:rPr lang="en-US" dirty="0" smtClean="0"/>
              <a:t> “</a:t>
            </a:r>
            <a:r>
              <a:rPr lang="en-US" dirty="0" err="1" smtClean="0"/>
              <a:t>periodística</a:t>
            </a:r>
            <a:r>
              <a:rPr lang="en-US" dirty="0" smtClean="0"/>
              <a:t>”.</a:t>
            </a:r>
          </a:p>
          <a:p>
            <a:pPr lvl="1"/>
            <a:r>
              <a:rPr lang="en-US" dirty="0" err="1" smtClean="0"/>
              <a:t>Resulta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crònia</a:t>
            </a:r>
            <a:r>
              <a:rPr lang="en-US" dirty="0" smtClean="0"/>
              <a:t> </a:t>
            </a:r>
            <a:r>
              <a:rPr lang="en-US" dirty="0" err="1" smtClean="0"/>
              <a:t>excepcional</a:t>
            </a:r>
            <a:r>
              <a:rPr lang="en-US" dirty="0" smtClean="0"/>
              <a:t> de 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barcelonina</a:t>
            </a:r>
            <a:r>
              <a:rPr lang="en-US" dirty="0" smtClean="0"/>
              <a:t> </a:t>
            </a:r>
            <a:r>
              <a:rPr lang="en-US" dirty="0" err="1" smtClean="0"/>
              <a:t>amb</a:t>
            </a:r>
            <a:r>
              <a:rPr lang="en-US" dirty="0" smtClean="0"/>
              <a:t> </a:t>
            </a:r>
            <a:r>
              <a:rPr lang="en-US" dirty="0" err="1" smtClean="0"/>
              <a:t>descripció</a:t>
            </a:r>
            <a:r>
              <a:rPr lang="en-US" dirty="0" smtClean="0"/>
              <a:t> de </a:t>
            </a:r>
            <a:r>
              <a:rPr lang="en-US" dirty="0" err="1" smtClean="0"/>
              <a:t>personatges</a:t>
            </a:r>
            <a:r>
              <a:rPr lang="en-US" dirty="0" smtClean="0"/>
              <a:t>, </a:t>
            </a:r>
            <a:r>
              <a:rPr lang="en-US" dirty="0" err="1" smtClean="0"/>
              <a:t>costums</a:t>
            </a:r>
            <a:r>
              <a:rPr lang="en-US" dirty="0" smtClean="0"/>
              <a:t>, </a:t>
            </a:r>
            <a:r>
              <a:rPr lang="en-US" dirty="0" err="1" smtClean="0"/>
              <a:t>festes</a:t>
            </a:r>
            <a:r>
              <a:rPr lang="mr-IN" dirty="0" smtClean="0"/>
              <a:t>…</a:t>
            </a:r>
            <a:endParaRPr lang="es-ES" dirty="0" smtClean="0"/>
          </a:p>
          <a:p>
            <a:pPr lvl="1"/>
            <a:r>
              <a:rPr lang="es-ES" dirty="0" smtClean="0"/>
              <a:t>Hi ha una </a:t>
            </a:r>
            <a:r>
              <a:rPr lang="es-ES" dirty="0" err="1" smtClean="0"/>
              <a:t>intenció</a:t>
            </a:r>
            <a:r>
              <a:rPr lang="es-ES" dirty="0" smtClean="0"/>
              <a:t> </a:t>
            </a:r>
            <a:r>
              <a:rPr lang="es-ES" dirty="0" err="1" smtClean="0"/>
              <a:t>literària</a:t>
            </a:r>
            <a:r>
              <a:rPr lang="es-ES" dirty="0" smtClean="0"/>
              <a:t> en les </a:t>
            </a:r>
            <a:r>
              <a:rPr lang="es-ES" dirty="0" err="1" smtClean="0"/>
              <a:t>narracions</a:t>
            </a:r>
            <a:r>
              <a:rPr lang="es-ES" dirty="0" smtClean="0"/>
              <a:t>, </a:t>
            </a:r>
            <a:r>
              <a:rPr lang="es-ES" dirty="0" err="1" smtClean="0"/>
              <a:t>amb</a:t>
            </a:r>
            <a:r>
              <a:rPr lang="es-ES" dirty="0" smtClean="0"/>
              <a:t> un estil </a:t>
            </a:r>
            <a:r>
              <a:rPr lang="es-ES" dirty="0" err="1" smtClean="0"/>
              <a:t>viu</a:t>
            </a:r>
            <a:r>
              <a:rPr lang="es-ES" dirty="0" smtClean="0"/>
              <a:t>, </a:t>
            </a:r>
            <a:r>
              <a:rPr lang="es-ES" dirty="0" err="1" smtClean="0"/>
              <a:t>divertit</a:t>
            </a:r>
            <a:r>
              <a:rPr lang="es-ES" dirty="0"/>
              <a:t> </a:t>
            </a:r>
            <a:r>
              <a:rPr lang="es-ES" dirty="0" smtClean="0"/>
              <a:t>i una </a:t>
            </a:r>
            <a:r>
              <a:rPr lang="es-ES" dirty="0" err="1" smtClean="0"/>
              <a:t>llengua</a:t>
            </a:r>
            <a:r>
              <a:rPr lang="es-ES" dirty="0" smtClean="0"/>
              <a:t> </a:t>
            </a:r>
            <a:r>
              <a:rPr lang="es-ES" dirty="0" err="1" smtClean="0"/>
              <a:t>col·loquial</a:t>
            </a:r>
            <a:r>
              <a:rPr lang="es-ES" dirty="0" smtClean="0"/>
              <a:t> </a:t>
            </a:r>
            <a:r>
              <a:rPr lang="es-ES" dirty="0" err="1" smtClean="0"/>
              <a:t>farcida</a:t>
            </a:r>
            <a:r>
              <a:rPr lang="es-ES" dirty="0" smtClean="0"/>
              <a:t> de </a:t>
            </a:r>
            <a:r>
              <a:rPr lang="es-ES" dirty="0" err="1" smtClean="0"/>
              <a:t>castellanismes</a:t>
            </a:r>
            <a:r>
              <a:rPr lang="es-ES" dirty="0" smtClean="0"/>
              <a:t>. </a:t>
            </a:r>
          </a:p>
          <a:p>
            <a:pPr lvl="1"/>
            <a:r>
              <a:rPr lang="es-ES" dirty="0" err="1" smtClean="0"/>
              <a:t>Ajuda</a:t>
            </a:r>
            <a:r>
              <a:rPr lang="es-ES" dirty="0" smtClean="0"/>
              <a:t> a </a:t>
            </a:r>
            <a:r>
              <a:rPr lang="es-ES" dirty="0" err="1" smtClean="0"/>
              <a:t>resseguir</a:t>
            </a:r>
            <a:r>
              <a:rPr lang="es-ES" dirty="0" smtClean="0"/>
              <a:t> </a:t>
            </a:r>
            <a:r>
              <a:rPr lang="es-ES" dirty="0" err="1" smtClean="0"/>
              <a:t>l’estat</a:t>
            </a:r>
            <a:r>
              <a:rPr lang="es-ES" dirty="0" smtClean="0"/>
              <a:t> de la </a:t>
            </a:r>
            <a:r>
              <a:rPr lang="es-ES" dirty="0" err="1" smtClean="0"/>
              <a:t>llengua</a:t>
            </a:r>
            <a:r>
              <a:rPr lang="es-ES" dirty="0" smtClean="0"/>
              <a:t>, la cultura, la literatura i </a:t>
            </a:r>
            <a:r>
              <a:rPr lang="es-ES" dirty="0" err="1" smtClean="0"/>
              <a:t>els</a:t>
            </a:r>
            <a:r>
              <a:rPr lang="es-ES" dirty="0"/>
              <a:t> </a:t>
            </a:r>
            <a:r>
              <a:rPr lang="es-ES" dirty="0" err="1" smtClean="0"/>
              <a:t>costums</a:t>
            </a:r>
            <a:r>
              <a:rPr lang="es-E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7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4463" y="577516"/>
            <a:ext cx="843413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6F6F6F"/>
                </a:solidFill>
                <a:latin typeface="ArialMT" charset="0"/>
              </a:rPr>
              <a:t>ANADA A MONTSERRAT (1793)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	</a:t>
            </a:r>
          </a:p>
          <a:p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... Hem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arribats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a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Martorell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a 3 quarts de 9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tocats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. Y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traquejats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allò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fort, per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pasar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los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coches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per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tant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pedruscall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en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los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carrers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.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Abans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arribar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a la Plasa del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Pou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, hem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desencotxat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a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l'Hostal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dels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Tres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Reys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, que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és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prou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bon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hostal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disposant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per chocolate. Y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los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cocheros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en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donar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lo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corresponent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pienzo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a las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mulas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. Y la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demés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família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en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cumplir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alguns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encàrrechs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. </a:t>
            </a:r>
          </a:p>
          <a:p>
            <a:endParaRPr lang="en-US" sz="1400" b="0" dirty="0" smtClean="0">
              <a:solidFill>
                <a:srgbClr val="6F6F6F"/>
              </a:solidFill>
              <a:latin typeface="ArialMT" charset="0"/>
            </a:endParaRPr>
          </a:p>
          <a:p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Yo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havia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pres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chocolate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abans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eixir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Esplugas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però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, ab tot, he </a:t>
            </a:r>
            <a:r>
              <a:rPr lang="en-US" sz="1400" b="0" dirty="0" err="1" smtClean="0">
                <a:solidFill>
                  <a:srgbClr val="6F6F6F"/>
                </a:solidFill>
                <a:latin typeface="ArialMT" charset="0"/>
              </a:rPr>
              <a:t>fet</a:t>
            </a:r>
            <a:r>
              <a:rPr lang="en-US" sz="1400" b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1" dirty="0" smtClean="0">
                <a:solidFill>
                  <a:srgbClr val="6F6F6F"/>
                </a:solidFill>
                <a:latin typeface="ArialMT" charset="0"/>
              </a:rPr>
              <a:t>duplex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y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algun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altre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me ha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fet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compañia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sent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una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beguda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o </a:t>
            </a:r>
            <a:r>
              <a:rPr lang="en-US" sz="1400" b="0" i="1" dirty="0" err="1" smtClean="0">
                <a:solidFill>
                  <a:srgbClr val="6F6F6F"/>
                </a:solidFill>
                <a:latin typeface="ArialMT" charset="0"/>
              </a:rPr>
              <a:t>potus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que no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carrega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el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ventrel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y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menos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templat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lo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calor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del chocolate ab un bon got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aigua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fresca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. </a:t>
            </a:r>
          </a:p>
          <a:p>
            <a:endParaRPr lang="en-US" sz="1400" b="0" i="0" dirty="0" smtClean="0">
              <a:solidFill>
                <a:srgbClr val="6F6F6F"/>
              </a:solidFill>
              <a:latin typeface="ArialMT" charset="0"/>
            </a:endParaRPr>
          </a:p>
          <a:p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Antes hem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pasejat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per lo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carrer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y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arribats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 la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iglésia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tornant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-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nos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-hen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luego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después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l'hostal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per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ambucar-nos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lo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xaculatet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que no me ha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causat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novetat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ventrell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lo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tornar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-ne 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pèndrer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. </a:t>
            </a:r>
          </a:p>
          <a:p>
            <a:endParaRPr lang="en-US" sz="1400" b="0" i="0" dirty="0" smtClean="0">
              <a:solidFill>
                <a:srgbClr val="6F6F6F"/>
              </a:solidFill>
              <a:latin typeface="ArialMT" charset="0"/>
            </a:endParaRPr>
          </a:p>
          <a:p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Hem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eixits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Martorell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y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dret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pont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fusta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seguint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lo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camí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directe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arbolejat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fins 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girar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al de la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dreta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al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costat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la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hermita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Nostra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senyora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Pontarró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. Y per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amunt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fins 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girar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camí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 la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esquerra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dret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poble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Abrera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que, antes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sa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pujada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poble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veyent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-se lo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campanar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quadrat ab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rajolat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València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hem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desencotxats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tots, per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convenir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aixís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per causa de la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desigualtat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terreno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algo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difícil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rampa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per lo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tant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pendent, ab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ragueronets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aigua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y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treballosa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pujada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per lo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bestià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. </a:t>
            </a:r>
          </a:p>
          <a:p>
            <a:endParaRPr lang="en-US" sz="1400" b="0" i="0" dirty="0" smtClean="0">
              <a:solidFill>
                <a:srgbClr val="6F6F6F"/>
              </a:solidFill>
              <a:latin typeface="ArialMT" charset="0"/>
            </a:endParaRPr>
          </a:p>
          <a:p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Hem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caminat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fent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alguns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saltirons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havent-nos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ab tot,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mulladas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poch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o molt las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solas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las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sabatas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. Y,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acabats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pujar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aquell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tros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mal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camí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nos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hem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ficats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coche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. Y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endevant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fins 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tornar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baxar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a la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riera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Magarola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que hem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fet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lo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mateix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sent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llavoras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cerca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las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dotse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no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atravesant-se'ns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cap sis o as, fora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tenir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que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baxar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del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coche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en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estos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dos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pasos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difícils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Abrera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y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riera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Magarola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. </a:t>
            </a:r>
          </a:p>
          <a:p>
            <a:endParaRPr lang="en-US" sz="1400" b="0" i="0" dirty="0" smtClean="0">
              <a:solidFill>
                <a:srgbClr val="6F6F6F"/>
              </a:solidFill>
              <a:latin typeface="ArialMT" charset="0"/>
            </a:endParaRPr>
          </a:p>
          <a:p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Luego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proseguint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la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carretera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plens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tots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aquells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camps de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arbres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olivers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, hem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vist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l'empinat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campanar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 la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famosa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dirty="0" err="1" smtClean="0">
                <a:solidFill>
                  <a:srgbClr val="6F6F6F"/>
                </a:solidFill>
                <a:latin typeface="ArialMT" charset="0"/>
              </a:rPr>
              <a:t>vila</a:t>
            </a:r>
            <a:r>
              <a:rPr lang="en-US" sz="1400" b="0" i="0" dirty="0" smtClean="0">
                <a:solidFill>
                  <a:srgbClr val="6F6F6F"/>
                </a:solidFill>
                <a:latin typeface="ArialMT" charset="0"/>
              </a:rPr>
              <a:t> del </a:t>
            </a:r>
            <a:r>
              <a:rPr lang="en-US" sz="1400" b="0" i="0" u="sng" dirty="0" err="1" smtClean="0">
                <a:solidFill>
                  <a:srgbClr val="0000FF"/>
                </a:solidFill>
                <a:latin typeface="ArialMT" charset="0"/>
              </a:rPr>
              <a:t>Vuit</a:t>
            </a:r>
            <a:r>
              <a:rPr lang="en-US" sz="1400" b="0" i="0" u="sng" dirty="0" smtClean="0">
                <a:solidFill>
                  <a:srgbClr val="0000FF"/>
                </a:solidFill>
                <a:latin typeface="ArialMT" charset="0"/>
              </a:rPr>
              <a:t> de </a:t>
            </a:r>
            <a:r>
              <a:rPr lang="en-US" sz="1400" b="0" i="0" u="sng" dirty="0" err="1" smtClean="0">
                <a:solidFill>
                  <a:srgbClr val="0000FF"/>
                </a:solidFill>
                <a:latin typeface="ArialMT" charset="0"/>
              </a:rPr>
              <a:t>Orus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. Ay!,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vull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dir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de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Esparguera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. que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luego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nos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hi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som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entrats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tremolant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bé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los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coches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per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aquell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carrer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traveser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y,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en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seguida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, per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aquell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tant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llarch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, fins a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mitg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lloch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en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la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primera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plasa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,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ahont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és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lo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hostal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, al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qual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hem </a:t>
            </a:r>
            <a:r>
              <a:rPr lang="en-US" sz="1400" b="0" i="0" u="sng" dirty="0" err="1" smtClean="0">
                <a:solidFill>
                  <a:srgbClr val="6F6F6F"/>
                </a:solidFill>
                <a:latin typeface="ArialMT" charset="0"/>
              </a:rPr>
              <a:t>baxat</a:t>
            </a:r>
            <a:r>
              <a:rPr lang="en-US" sz="1400" b="0" i="0" u="sng" dirty="0" smtClean="0">
                <a:solidFill>
                  <a:srgbClr val="6F6F6F"/>
                </a:solidFill>
                <a:latin typeface="ArialMT" charset="0"/>
              </a:rPr>
              <a:t> per dinar. 	</a:t>
            </a:r>
            <a:endParaRPr lang="en-US" sz="1400" b="0" i="0" u="sng" dirty="0" smtClean="0">
              <a:solidFill>
                <a:srgbClr val="6F6F6F"/>
              </a:solidFill>
              <a:latin typeface="Arial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24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Neoclassicisme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Neix</a:t>
            </a:r>
            <a:r>
              <a:rPr lang="en-US" dirty="0" smtClean="0"/>
              <a:t> a </a:t>
            </a:r>
            <a:r>
              <a:rPr lang="en-US" dirty="0" err="1" smtClean="0"/>
              <a:t>França</a:t>
            </a:r>
            <a:r>
              <a:rPr lang="en-US" dirty="0" smtClean="0"/>
              <a:t> a la </a:t>
            </a:r>
            <a:r>
              <a:rPr lang="en-US" dirty="0" err="1" smtClean="0"/>
              <a:t>tercera</a:t>
            </a:r>
            <a:r>
              <a:rPr lang="en-US" dirty="0" smtClean="0"/>
              <a:t> part del </a:t>
            </a:r>
            <a:r>
              <a:rPr lang="en-US" dirty="0" err="1" smtClean="0"/>
              <a:t>segle</a:t>
            </a:r>
            <a:r>
              <a:rPr lang="en-US" dirty="0" smtClean="0"/>
              <a:t> XVII.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caracteriza</a:t>
            </a:r>
            <a:r>
              <a:rPr lang="en-US" dirty="0" smtClean="0"/>
              <a:t> </a:t>
            </a:r>
            <a:r>
              <a:rPr lang="en-US" dirty="0" err="1" smtClean="0"/>
              <a:t>pel</a:t>
            </a:r>
            <a:r>
              <a:rPr lang="en-US" dirty="0" smtClean="0"/>
              <a:t> rigor </a:t>
            </a:r>
            <a:r>
              <a:rPr lang="en-US" dirty="0" err="1" smtClean="0"/>
              <a:t>en</a:t>
            </a:r>
            <a:r>
              <a:rPr lang="en-US" dirty="0" smtClean="0"/>
              <a:t> les </a:t>
            </a:r>
            <a:r>
              <a:rPr lang="en-US" dirty="0" err="1" smtClean="0"/>
              <a:t>formes</a:t>
            </a:r>
            <a:r>
              <a:rPr lang="en-US" dirty="0" smtClean="0"/>
              <a:t> I la moral per </a:t>
            </a:r>
            <a:r>
              <a:rPr lang="en-US" dirty="0" err="1" smtClean="0"/>
              <a:t>sobre</a:t>
            </a:r>
            <a:r>
              <a:rPr lang="en-US" dirty="0" smtClean="0"/>
              <a:t> del </a:t>
            </a:r>
            <a:r>
              <a:rPr lang="en-US" dirty="0" err="1" smtClean="0"/>
              <a:t>sensualisme</a:t>
            </a:r>
            <a:r>
              <a:rPr lang="en-US" dirty="0" smtClean="0"/>
              <a:t> </a:t>
            </a:r>
            <a:r>
              <a:rPr lang="en-US" dirty="0" err="1" smtClean="0"/>
              <a:t>barroc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Suposa</a:t>
            </a:r>
            <a:r>
              <a:rPr lang="en-US" dirty="0" smtClean="0"/>
              <a:t> un </a:t>
            </a:r>
            <a:r>
              <a:rPr lang="en-US" dirty="0" err="1" smtClean="0"/>
              <a:t>retorn</a:t>
            </a:r>
            <a:r>
              <a:rPr lang="en-US" dirty="0" smtClean="0"/>
              <a:t> al </a:t>
            </a:r>
            <a:r>
              <a:rPr lang="en-US" dirty="0" err="1" smtClean="0"/>
              <a:t>món</a:t>
            </a:r>
            <a:r>
              <a:rPr lang="en-US" dirty="0" smtClean="0"/>
              <a:t> </a:t>
            </a:r>
            <a:r>
              <a:rPr lang="en-US" dirty="0" err="1" smtClean="0"/>
              <a:t>clàssic</a:t>
            </a:r>
            <a:r>
              <a:rPr lang="en-US" dirty="0" smtClean="0"/>
              <a:t>, a </a:t>
            </a:r>
            <a:r>
              <a:rPr lang="en-US" dirty="0" err="1" smtClean="0"/>
              <a:t>l’heroisme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el </a:t>
            </a:r>
            <a:r>
              <a:rPr lang="en-US" dirty="0" err="1" smtClean="0"/>
              <a:t>concepte</a:t>
            </a:r>
            <a:r>
              <a:rPr lang="en-US" dirty="0" smtClean="0"/>
              <a:t> </a:t>
            </a:r>
            <a:r>
              <a:rPr lang="en-US" dirty="0" err="1" smtClean="0"/>
              <a:t>d’emperador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gèneres</a:t>
            </a:r>
            <a:r>
              <a:rPr lang="en-US" dirty="0" smtClean="0"/>
              <a:t> </a:t>
            </a:r>
            <a:r>
              <a:rPr lang="en-US" dirty="0" err="1" smtClean="0"/>
              <a:t>preferits</a:t>
            </a:r>
            <a:r>
              <a:rPr lang="en-US" dirty="0" smtClean="0"/>
              <a:t> </a:t>
            </a:r>
            <a:r>
              <a:rPr lang="en-US" dirty="0" err="1" smtClean="0"/>
              <a:t>són</a:t>
            </a:r>
            <a:r>
              <a:rPr lang="en-US" dirty="0" smtClean="0"/>
              <a:t> la </a:t>
            </a:r>
            <a:r>
              <a:rPr lang="en-US" dirty="0" err="1" smtClean="0"/>
              <a:t>poesia</a:t>
            </a:r>
            <a:r>
              <a:rPr lang="en-US" dirty="0" smtClean="0"/>
              <a:t> (</a:t>
            </a:r>
            <a:r>
              <a:rPr lang="en-US" dirty="0" err="1" smtClean="0"/>
              <a:t>faula</a:t>
            </a:r>
            <a:r>
              <a:rPr lang="en-US" dirty="0" smtClean="0"/>
              <a:t> </a:t>
            </a:r>
            <a:r>
              <a:rPr lang="en-US" dirty="0" err="1" smtClean="0"/>
              <a:t>didàctica</a:t>
            </a:r>
            <a:r>
              <a:rPr lang="en-US" dirty="0" smtClean="0"/>
              <a:t> I </a:t>
            </a:r>
            <a:r>
              <a:rPr lang="en-US" dirty="0" err="1" smtClean="0"/>
              <a:t>sàtira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el </a:t>
            </a:r>
            <a:r>
              <a:rPr lang="en-US" dirty="0" err="1" smtClean="0"/>
              <a:t>teatre</a:t>
            </a:r>
            <a:r>
              <a:rPr lang="en-US" dirty="0" smtClean="0"/>
              <a:t> (</a:t>
            </a:r>
            <a:r>
              <a:rPr lang="en-US" dirty="0" err="1" smtClean="0"/>
              <a:t>comèdia</a:t>
            </a:r>
            <a:r>
              <a:rPr lang="en-US" dirty="0" smtClean="0"/>
              <a:t> de </a:t>
            </a:r>
            <a:r>
              <a:rPr lang="en-US" dirty="0" err="1" smtClean="0"/>
              <a:t>caràcters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tragèdia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Entre </a:t>
            </a:r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escriptos</a:t>
            </a:r>
            <a:r>
              <a:rPr lang="en-US" dirty="0" smtClean="0"/>
              <a:t> </a:t>
            </a:r>
            <a:r>
              <a:rPr lang="en-US" dirty="0" err="1" smtClean="0"/>
              <a:t>més</a:t>
            </a:r>
            <a:r>
              <a:rPr lang="en-US" dirty="0" smtClean="0"/>
              <a:t> </a:t>
            </a:r>
            <a:r>
              <a:rPr lang="en-US" dirty="0" err="1" smtClean="0"/>
              <a:t>destacats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llengua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troba</a:t>
            </a:r>
            <a:r>
              <a:rPr lang="en-US" dirty="0" smtClean="0"/>
              <a:t> Joan </a:t>
            </a:r>
            <a:r>
              <a:rPr lang="en-US" dirty="0" err="1" smtClean="0"/>
              <a:t>Ramis</a:t>
            </a:r>
            <a:r>
              <a:rPr lang="en-US" dirty="0" smtClean="0"/>
              <a:t> (1746-1819)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0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Neoclassicisme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Joan </a:t>
            </a:r>
            <a:r>
              <a:rPr lang="en-US" dirty="0" err="1" smtClean="0"/>
              <a:t>Ramis</a:t>
            </a:r>
            <a:r>
              <a:rPr lang="en-US" dirty="0" smtClean="0"/>
              <a:t> (1746-1819)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Introdueix</a:t>
            </a:r>
            <a:r>
              <a:rPr lang="en-US" dirty="0" smtClean="0"/>
              <a:t> el </a:t>
            </a:r>
            <a:r>
              <a:rPr lang="en-US" dirty="0" err="1" smtClean="0"/>
              <a:t>corrent</a:t>
            </a:r>
            <a:r>
              <a:rPr lang="en-US" dirty="0" smtClean="0"/>
              <a:t> </a:t>
            </a:r>
            <a:r>
              <a:rPr lang="en-US" dirty="0" err="1" smtClean="0"/>
              <a:t>neoclàssic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Paísos</a:t>
            </a:r>
            <a:r>
              <a:rPr lang="en-US" dirty="0" smtClean="0"/>
              <a:t> Catalans. </a:t>
            </a:r>
          </a:p>
          <a:p>
            <a:r>
              <a:rPr lang="en-US" dirty="0" err="1" smtClean="0"/>
              <a:t>Viu</a:t>
            </a:r>
            <a:r>
              <a:rPr lang="en-US" dirty="0" smtClean="0"/>
              <a:t> a la Menorca </a:t>
            </a:r>
            <a:r>
              <a:rPr lang="en-US" dirty="0" err="1" smtClean="0"/>
              <a:t>sota</a:t>
            </a:r>
            <a:r>
              <a:rPr lang="en-US" dirty="0" smtClean="0"/>
              <a:t> </a:t>
            </a:r>
            <a:r>
              <a:rPr lang="en-US" dirty="0" err="1" smtClean="0"/>
              <a:t>domini</a:t>
            </a:r>
            <a:r>
              <a:rPr lang="en-US" dirty="0" smtClean="0"/>
              <a:t> </a:t>
            </a:r>
            <a:r>
              <a:rPr lang="en-US" dirty="0" err="1" smtClean="0"/>
              <a:t>anglès</a:t>
            </a:r>
            <a:r>
              <a:rPr lang="en-US" dirty="0" smtClean="0"/>
              <a:t>. </a:t>
            </a:r>
            <a:r>
              <a:rPr lang="en-US" dirty="0" err="1" smtClean="0"/>
              <a:t>Escriu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català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llatí</a:t>
            </a:r>
            <a:r>
              <a:rPr lang="en-US" dirty="0" smtClean="0"/>
              <a:t>, tot </a:t>
            </a:r>
            <a:r>
              <a:rPr lang="en-US" dirty="0" err="1" smtClean="0"/>
              <a:t>i</a:t>
            </a:r>
            <a:r>
              <a:rPr lang="en-US" dirty="0" smtClean="0"/>
              <a:t> que </a:t>
            </a:r>
            <a:r>
              <a:rPr lang="en-US" dirty="0" err="1" smtClean="0"/>
              <a:t>després</a:t>
            </a:r>
            <a:r>
              <a:rPr lang="en-US" dirty="0" smtClean="0"/>
              <a:t> ho </a:t>
            </a:r>
            <a:r>
              <a:rPr lang="en-US" dirty="0" err="1" smtClean="0"/>
              <a:t>farà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castellà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Borbons</a:t>
            </a:r>
            <a:r>
              <a:rPr lang="en-US" dirty="0" smtClean="0"/>
              <a:t> </a:t>
            </a:r>
            <a:r>
              <a:rPr lang="en-US" dirty="0" err="1" smtClean="0"/>
              <a:t>recuperen</a:t>
            </a:r>
            <a:r>
              <a:rPr lang="en-US" dirty="0" smtClean="0"/>
              <a:t> el </a:t>
            </a:r>
            <a:r>
              <a:rPr lang="en-US" dirty="0" err="1" smtClean="0"/>
              <a:t>domini</a:t>
            </a:r>
            <a:r>
              <a:rPr lang="en-US" dirty="0" smtClean="0"/>
              <a:t> de </a:t>
            </a:r>
            <a:r>
              <a:rPr lang="en-US" dirty="0" err="1" smtClean="0"/>
              <a:t>l’illa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Escriu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obres</a:t>
            </a:r>
            <a:r>
              <a:rPr lang="en-US" dirty="0" smtClean="0"/>
              <a:t> </a:t>
            </a:r>
            <a:r>
              <a:rPr lang="en-US" dirty="0" err="1" smtClean="0"/>
              <a:t>dramàtiques</a:t>
            </a:r>
            <a:r>
              <a:rPr lang="en-US" dirty="0" smtClean="0"/>
              <a:t>: </a:t>
            </a:r>
            <a:r>
              <a:rPr lang="en-US" dirty="0" err="1" smtClean="0"/>
              <a:t>Arminda</a:t>
            </a:r>
            <a:r>
              <a:rPr lang="en-US" dirty="0" smtClean="0"/>
              <a:t> (1775), Rosaura (1783)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Lucrècia</a:t>
            </a:r>
            <a:r>
              <a:rPr lang="en-US" dirty="0" smtClean="0"/>
              <a:t> (1769), </a:t>
            </a:r>
            <a:r>
              <a:rPr lang="en-US" dirty="0" err="1" smtClean="0"/>
              <a:t>ambientada</a:t>
            </a:r>
            <a:r>
              <a:rPr lang="en-US" dirty="0" smtClean="0"/>
              <a:t> a la Roma </a:t>
            </a:r>
            <a:r>
              <a:rPr lang="en-US" dirty="0" err="1" smtClean="0"/>
              <a:t>clàssica</a:t>
            </a:r>
            <a:r>
              <a:rPr lang="en-US" dirty="0" smtClean="0"/>
              <a:t>, </a:t>
            </a:r>
            <a:r>
              <a:rPr lang="en-US" dirty="0" err="1" smtClean="0"/>
              <a:t>amb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estructura</a:t>
            </a:r>
            <a:r>
              <a:rPr lang="en-US" dirty="0" smtClean="0"/>
              <a:t> </a:t>
            </a:r>
            <a:r>
              <a:rPr lang="en-US" dirty="0" err="1" smtClean="0"/>
              <a:t>perfecte</a:t>
            </a:r>
            <a:r>
              <a:rPr lang="en-US" dirty="0" smtClean="0"/>
              <a:t>, </a:t>
            </a:r>
            <a:r>
              <a:rPr lang="en-US" dirty="0" err="1" smtClean="0"/>
              <a:t>tant</a:t>
            </a:r>
            <a:r>
              <a:rPr lang="en-US" dirty="0" smtClean="0"/>
              <a:t> </a:t>
            </a:r>
            <a:r>
              <a:rPr lang="en-US" dirty="0" err="1" smtClean="0"/>
              <a:t>pel</a:t>
            </a:r>
            <a:r>
              <a:rPr lang="en-US" dirty="0" smtClean="0"/>
              <a:t> </a:t>
            </a:r>
            <a:r>
              <a:rPr lang="en-US" dirty="0" err="1" smtClean="0"/>
              <a:t>ritme</a:t>
            </a:r>
            <a:r>
              <a:rPr lang="en-US" dirty="0" smtClean="0"/>
              <a:t> </a:t>
            </a:r>
            <a:r>
              <a:rPr lang="en-US" dirty="0" err="1" smtClean="0"/>
              <a:t>dels</a:t>
            </a:r>
            <a:r>
              <a:rPr lang="en-US" dirty="0" smtClean="0"/>
              <a:t> versos com per la </a:t>
            </a:r>
            <a:r>
              <a:rPr lang="en-US" dirty="0" err="1" smtClean="0"/>
              <a:t>caracterització</a:t>
            </a:r>
            <a:r>
              <a:rPr lang="en-US" dirty="0" smtClean="0"/>
              <a:t> </a:t>
            </a:r>
            <a:r>
              <a:rPr lang="en-US" dirty="0" err="1" smtClean="0"/>
              <a:t>dels</a:t>
            </a:r>
            <a:r>
              <a:rPr lang="en-US" dirty="0" smtClean="0"/>
              <a:t> </a:t>
            </a:r>
            <a:r>
              <a:rPr lang="en-US" dirty="0" err="1" smtClean="0"/>
              <a:t>personatges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5189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70</TotalTime>
  <Words>551</Words>
  <Application>Microsoft Macintosh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ArialMT</vt:lpstr>
      <vt:lpstr>Calibri</vt:lpstr>
      <vt:lpstr>Century Schoolbook</vt:lpstr>
      <vt:lpstr>Corbel</vt:lpstr>
      <vt:lpstr>Feathered</vt:lpstr>
      <vt:lpstr> La Il·lustració  i  el Neoclassicisme</vt:lpstr>
      <vt:lpstr>La Il·lustració</vt:lpstr>
      <vt:lpstr>La Il·lustració</vt:lpstr>
      <vt:lpstr>La Il·lustració</vt:lpstr>
      <vt:lpstr>La Il·lustració El Baró de Maldà (1746 – 1819)</vt:lpstr>
      <vt:lpstr>PowerPoint Presentation</vt:lpstr>
      <vt:lpstr>El Neoclassicisme</vt:lpstr>
      <vt:lpstr>Neoclassicisme Joan Ramis (1746-1819)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 Il·lustració  i  el Romanticisme</dc:title>
  <dc:creator>David Utrera</dc:creator>
  <cp:lastModifiedBy>David Utrera</cp:lastModifiedBy>
  <cp:revision>8</cp:revision>
  <dcterms:created xsi:type="dcterms:W3CDTF">2016-10-13T11:54:04Z</dcterms:created>
  <dcterms:modified xsi:type="dcterms:W3CDTF">2016-10-13T13:04:34Z</dcterms:modified>
</cp:coreProperties>
</file>