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12"/>
  </p:notesMasterIdLst>
  <p:sldIdLst>
    <p:sldId id="256" r:id="rId3"/>
    <p:sldId id="258" r:id="rId4"/>
    <p:sldId id="266"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9" autoAdjust="0"/>
  </p:normalViewPr>
  <p:slideViewPr>
    <p:cSldViewPr>
      <p:cViewPr>
        <p:scale>
          <a:sx n="100" d="100"/>
          <a:sy n="100" d="100"/>
        </p:scale>
        <p:origin x="-1308"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888A7752-73DE-404C-BA6F-63DEF987950B}" type="datetimeFigureOut">
              <a:rPr lang="en-US" smtClean="0"/>
              <a:pPr/>
              <a:t>12/1/2016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EC00428-765A-4708-ADE2-3AAB557AF17C}" type="slidenum">
              <a:rPr lang="en-US" smtClean="0"/>
              <a:pPr/>
              <a:t>‹#›</a:t>
            </a:fld>
            <a:endParaRPr lang="en-US"/>
          </a:p>
        </p:txBody>
      </p:sp>
    </p:spTree>
    <p:extLst>
      <p:ext uri="{BB962C8B-B14F-4D97-AF65-F5344CB8AC3E}">
        <p14:creationId xmlns:p14="http://schemas.microsoft.com/office/powerpoint/2010/main" val="358103181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smtClean="0"/>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12/1/2016</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12/1/2016</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12/1/2016</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smtClean="0"/>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Content Placeholder 11"/>
          <p:cNvSpPr>
            <a:spLocks noGrp="1"/>
          </p:cNvSpPr>
          <p:nvPr>
            <p:ph sz="quarter" idx="1"/>
          </p:nvPr>
        </p:nvSpPr>
        <p:spPr>
          <a:xfrm>
            <a:off x="304800" y="304800"/>
            <a:ext cx="5715000" cy="5715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smtClean="0"/>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12/1/2016</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lstStyle/>
          <a:p>
            <a:r>
              <a:rPr lang="es-ES_tradnl" dirty="0" smtClean="0"/>
              <a:t>Àngel Guimerà</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p:txBody>
          <a:bodyPr/>
          <a:lstStyle/>
          <a:p>
            <a:r>
              <a:rPr lang="es-ES_tradnl" sz="2000" kern="1200" dirty="0" smtClean="0">
                <a:solidFill>
                  <a:schemeClr val="tx2"/>
                </a:solidFill>
                <a:latin typeface="+mj-lt"/>
                <a:ea typeface="+mj-lt"/>
                <a:cs typeface="+mj-lt"/>
              </a:rPr>
              <a:t>Literatura catalana III</a:t>
            </a:r>
            <a:endParaRPr lang="cs-CZ" dirty="0"/>
          </a:p>
        </p:txBody>
      </p:sp>
      <p:pic>
        <p:nvPicPr>
          <p:cNvPr id="1026" name="Picture 2" descr="Image result for angel guime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2095500" cy="24479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_tradnl" sz="3200" kern="1200" dirty="0" smtClean="0">
                <a:solidFill>
                  <a:schemeClr val="tx2"/>
                </a:solidFill>
                <a:latin typeface="+mj-lt"/>
                <a:ea typeface="+mj-ea"/>
                <a:cs typeface="+mj-cs"/>
              </a:rPr>
              <a:t>Àngel Guimerà - vida</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85000" lnSpcReduction="20000"/>
          </a:bodyPr>
          <a:lstStyle/>
          <a:p>
            <a:r>
              <a:rPr lang="es-ES_tradnl" dirty="0" smtClean="0"/>
              <a:t>Va néixer el 1845, tot i que va ocultar la seva data real de naixement degut al matrimoni posterior dels seus pares.</a:t>
            </a:r>
          </a:p>
          <a:p>
            <a:r>
              <a:rPr lang="es-ES_tradnl" dirty="0" smtClean="0"/>
              <a:t>Neix a Canàries, i marxa a Catalunya el 1853, un fet que el fa sentir en un clima estrany.</a:t>
            </a:r>
          </a:p>
          <a:p>
            <a:r>
              <a:rPr lang="es-ES_tradnl" dirty="0" smtClean="0"/>
              <a:t>Aviat adopta la llengua i els costums catalans, els seus inicis com a escriptor són, però, en castellà.</a:t>
            </a:r>
          </a:p>
          <a:p>
            <a:r>
              <a:rPr lang="es-ES_tradnl" dirty="0" smtClean="0"/>
              <a:t>El seu cercle d’amics a Tarragona fan que aviat assumeixi les inquietuds de la societat catalana.</a:t>
            </a:r>
          </a:p>
          <a:p>
            <a:r>
              <a:rPr lang="es-ES_tradnl" dirty="0" smtClean="0"/>
              <a:t>En pocs anys es converteix en líder de la nova generació d’escriptors i intel.lectuals.</a:t>
            </a:r>
          </a:p>
          <a:p>
            <a:r>
              <a:rPr lang="es-ES_tradnl" dirty="0" smtClean="0"/>
              <a:t>El 1870 fa la seva primera aparició pública amb la Jove Catalunya. El 1875 obté un petit premi als Jocs Florals, el 1876 ja un primer gran premi i el 1877 guanya tots tres, coronant-se com a mestre en gai saber.</a:t>
            </a:r>
          </a:p>
          <a:p>
            <a:r>
              <a:rPr lang="es-ES_tradnl" dirty="0" smtClean="0"/>
              <a:t>El 1871 funda el periòdic “La Renaixença”, que després es convertirà en un diari de gran influència, i ell en serà el director.</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s-ES_tradnl" dirty="0"/>
              <a:t>Àngel Guimerà – obra </a:t>
            </a:r>
            <a:r>
              <a:rPr lang="es-ES_tradnl" dirty="0" smtClean="0"/>
              <a:t>en vers i prosa</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es-ES_tradnl" dirty="0" smtClean="0"/>
              <a:t>Tot i ser conegut com a dramaturg, Guimerà mai va abandonar la poesia. El 1877 aconsegueix el major èxit als JF. </a:t>
            </a:r>
          </a:p>
          <a:p>
            <a:r>
              <a:rPr lang="es-ES_tradnl" dirty="0" smtClean="0"/>
              <a:t>El 1887 publica </a:t>
            </a:r>
            <a:r>
              <a:rPr lang="es-ES_tradnl" i="1" dirty="0" smtClean="0"/>
              <a:t>Poesies</a:t>
            </a:r>
            <a:r>
              <a:rPr lang="es-ES_tradnl" dirty="0" smtClean="0"/>
              <a:t>, i el 1920 </a:t>
            </a:r>
            <a:r>
              <a:rPr lang="es-ES_tradnl" i="1" dirty="0" smtClean="0"/>
              <a:t>Segon llibre de poesies</a:t>
            </a:r>
            <a:r>
              <a:rPr lang="es-ES_tradnl" dirty="0" smtClean="0"/>
              <a:t>. </a:t>
            </a:r>
          </a:p>
          <a:p>
            <a:r>
              <a:rPr lang="es-ES_tradnl" dirty="0" smtClean="0"/>
              <a:t>La seva obra es caracteriza por la varietat de registres, des de l’intimisme de la seva poesia amorosa al més plàstic de la poesia patriòtica, o la poesia popular. </a:t>
            </a:r>
          </a:p>
          <a:p>
            <a:r>
              <a:rPr lang="es-ES_tradnl" dirty="0" smtClean="0"/>
              <a:t>La seva poesia té caràcter argumental, quan la poesia europea era ja merament descriptiva. </a:t>
            </a:r>
          </a:p>
          <a:p>
            <a:r>
              <a:rPr lang="es-ES_tradnl" dirty="0" smtClean="0"/>
              <a:t>El to és patriòtic, combatiu, grandiós, amb una gran habilitat dràmàtica i concepció èpica dels temes. </a:t>
            </a:r>
          </a:p>
          <a:p>
            <a:r>
              <a:rPr lang="es-ES_tradnl" dirty="0" smtClean="0"/>
              <a:t>Podem classificar la seva obra poètica en poemes: </a:t>
            </a:r>
          </a:p>
          <a:p>
            <a:pPr lvl="1"/>
            <a:r>
              <a:rPr lang="es-ES_tradnl" dirty="0" smtClean="0"/>
              <a:t>Històrics (no relacionats directament amb Catalunya)</a:t>
            </a:r>
          </a:p>
          <a:p>
            <a:pPr lvl="1"/>
            <a:r>
              <a:rPr lang="es-ES_tradnl" dirty="0" smtClean="0"/>
              <a:t>Religiosos</a:t>
            </a:r>
          </a:p>
          <a:p>
            <a:pPr lvl="1"/>
            <a:r>
              <a:rPr lang="es-ES_tradnl" dirty="0" smtClean="0"/>
              <a:t>Experiència personal (amorosos, idealització de la vida infantil)</a:t>
            </a:r>
          </a:p>
          <a:p>
            <a:pPr lvl="1"/>
            <a:r>
              <a:rPr lang="es-ES_tradnl" dirty="0" smtClean="0"/>
              <a:t>Narratius o de costum (temes romàntics, tradició oral)</a:t>
            </a:r>
          </a:p>
          <a:p>
            <a:pPr lvl="1"/>
            <a:r>
              <a:rPr lang="es-ES_tradnl" dirty="0" smtClean="0"/>
              <a:t>Civils i polítics (afirmació patriòtica, exaltació del passat)</a:t>
            </a:r>
          </a:p>
          <a:p>
            <a:r>
              <a:rPr lang="es-ES_tradnl" dirty="0" smtClean="0"/>
              <a:t>L’activitat com a dramaturg va eclipsar una variant que podria ser l’alternativa a Verdaguer</a:t>
            </a:r>
          </a:p>
          <a:p>
            <a:r>
              <a:rPr lang="es-ES_tradnl" dirty="0" smtClean="0"/>
              <a:t>La seva prosa és escassa, un parell de contes i una novel·la breu </a:t>
            </a:r>
            <a:r>
              <a:rPr lang="es-ES_tradnl" i="1" dirty="0" smtClean="0"/>
              <a:t>Rosa de Lima (1917)</a:t>
            </a:r>
            <a:r>
              <a:rPr lang="es-ES_tradnl" dirty="0" smtClean="0"/>
              <a:t>. Els motius són molt similars als de la seva obra dramàtica (mestissatge, desarrelament), però aporta frescura a la llengua catalana, amb un llenguatge viu i acolorit. </a:t>
            </a:r>
            <a:endParaRPr lang="cs-CZ" dirty="0"/>
          </a:p>
        </p:txBody>
      </p:sp>
    </p:spTree>
    <p:extLst>
      <p:ext uri="{BB962C8B-B14F-4D97-AF65-F5344CB8AC3E}">
        <p14:creationId xmlns:p14="http://schemas.microsoft.com/office/powerpoint/2010/main" val="1814694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type="title"/>
          </p:nvPr>
        </p:nvSpPr>
        <p:spPr/>
        <p:txBody>
          <a:bodyPr>
            <a:normAutofit fontScale="90000"/>
          </a:bodyPr>
          <a:lstStyle/>
          <a:p>
            <a:r>
              <a:rPr lang="es-ES_tradnl" dirty="0"/>
              <a:t>Àngel Guimerà </a:t>
            </a:r>
            <a:r>
              <a:rPr lang="es-ES_tradnl" dirty="0" smtClean="0"/>
              <a:t>– obra dramàtica, 1879-1890</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6" name="Rectangle 5"/>
          <p:cNvSpPr>
            <a:spLocks noGrp="1"/>
          </p:cNvSpPr>
          <p:nvPr>
            <p:ph sz="quarter" idx="1"/>
          </p:nvPr>
        </p:nvSpPr>
        <p:spPr/>
        <p:txBody>
          <a:bodyPr>
            <a:normAutofit fontScale="92500" lnSpcReduction="20000"/>
          </a:bodyPr>
          <a:lstStyle/>
          <a:p>
            <a:r>
              <a:rPr lang="es-ES_tradnl" dirty="0" smtClean="0"/>
              <a:t>El 1879 estrena la seva primera obra teatral, </a:t>
            </a:r>
            <a:r>
              <a:rPr lang="es-ES_tradnl" i="1" dirty="0" smtClean="0"/>
              <a:t>Gala Placídia</a:t>
            </a:r>
            <a:r>
              <a:rPr lang="es-ES_tradnl" dirty="0" smtClean="0"/>
              <a:t>.</a:t>
            </a:r>
          </a:p>
          <a:p>
            <a:r>
              <a:rPr lang="es-ES_tradnl" dirty="0" smtClean="0"/>
              <a:t>Es tracta d’uns inicis que s’emmarquen dins del Romanticisme europeu, encara vigent a Catalunya. </a:t>
            </a:r>
            <a:r>
              <a:rPr lang="es-ES_tradnl" dirty="0"/>
              <a:t> </a:t>
            </a:r>
            <a:r>
              <a:rPr lang="es-ES_tradnl" dirty="0" smtClean="0"/>
              <a:t>La seva intenció és aprofondir les línees del teatre català incipient, amb un to poètic molt clar i variat que li permet descriure amb més matisos els estats psíquics dels seus personatges. </a:t>
            </a:r>
          </a:p>
          <a:p>
            <a:r>
              <a:rPr lang="es-ES_tradnl" dirty="0" smtClean="0"/>
              <a:t>Destaca la seva cacacitat de presentar amb una força inversemblant passions psicològiques.</a:t>
            </a:r>
          </a:p>
          <a:p>
            <a:r>
              <a:rPr lang="es-ES_tradnl" dirty="0" smtClean="0"/>
              <a:t>La protagonista és una dona atrapada entre dues cultures, la romana i la gòtica. Aquesta idea de mestissatge acompanyarà Guimerà en pràcticament tota la seva obra: personatges apassionats, contradictoris, en lluita i que busquen una acceptació social que no sempre troben. La inadaptació provocada per motius d’origen. </a:t>
            </a:r>
            <a:r>
              <a:rPr lang="es-ES_tradnl" dirty="0"/>
              <a:t> </a:t>
            </a:r>
            <a:r>
              <a:rPr lang="es-ES_tradnl" dirty="0" smtClean="0"/>
              <a:t>Aquesta idea queda molt ben representada en els drames en prosa de la segona etapa. </a:t>
            </a:r>
            <a:endParaRPr lang="es-ES_tradnl" dirty="0" smtClean="0"/>
          </a:p>
          <a:p>
            <a:endParaRPr lang="es-ES_tradnl"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_tradnl" dirty="0"/>
              <a:t>Àngel Guimerà </a:t>
            </a:r>
            <a:r>
              <a:rPr lang="es-ES_tradnl" dirty="0" smtClean="0"/>
              <a:t>– obra 1879-1890</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77500" lnSpcReduction="20000"/>
          </a:bodyPr>
          <a:lstStyle/>
          <a:p>
            <a:r>
              <a:rPr lang="es-ES_tradnl" dirty="0" smtClean="0"/>
              <a:t>Les primeres obres dramàtiques insisteixen en la tragèdia romàntica, en vers, amb acció medieval o, si més no, anterior, com a Mar i Cel (1888). </a:t>
            </a:r>
          </a:p>
          <a:p>
            <a:pPr lvl="1"/>
            <a:r>
              <a:rPr lang="es-ES_tradnl" dirty="0" smtClean="0"/>
              <a:t>Judith de Welp (1883) – segle IX</a:t>
            </a:r>
          </a:p>
          <a:p>
            <a:pPr lvl="1"/>
            <a:r>
              <a:rPr lang="es-ES_tradnl" dirty="0" smtClean="0"/>
              <a:t>El Fill del Rei (1886), centrada en una Edat Mitjana sense referències històriques. </a:t>
            </a:r>
          </a:p>
          <a:p>
            <a:pPr lvl="1"/>
            <a:r>
              <a:rPr lang="es-ES_tradnl" dirty="0" smtClean="0"/>
              <a:t>L’ànima morta (1892), ídem.</a:t>
            </a:r>
            <a:endParaRPr lang="es-ES_tradnl" dirty="0"/>
          </a:p>
          <a:p>
            <a:r>
              <a:rPr lang="es-ES_tradnl" dirty="0" smtClean="0"/>
              <a:t>La tragèdia més important serà Mar i Cel. Destaca per la passió del seus dos protagonistes principals, per l’aspecte del mestissatge d’en Saïd.</a:t>
            </a:r>
          </a:p>
          <a:p>
            <a:pPr lvl="1"/>
            <a:r>
              <a:rPr lang="es-ES_tradnl" dirty="0" smtClean="0"/>
              <a:t>La Boja (1890) suposa un canvi temàtic, l’acció se situa al segle XIX, en un ambient molt més real, entre minaires, gent humil...</a:t>
            </a:r>
          </a:p>
          <a:p>
            <a:pPr lvl="1"/>
            <a:r>
              <a:rPr lang="es-ES_tradnl" dirty="0" smtClean="0"/>
              <a:t>És una intenció realista que a poc a poc es va apoderant de Guìmerà. </a:t>
            </a:r>
          </a:p>
          <a:p>
            <a:r>
              <a:rPr lang="es-ES_tradnl" dirty="0" smtClean="0"/>
              <a:t>Podem parlar d’aquesta primera etapa basada en una proposta programàtica plantejada per persones molt properes a Guimerà, especialment el crític Josep Yxart. </a:t>
            </a:r>
          </a:p>
          <a:p>
            <a:r>
              <a:rPr lang="es-ES_tradnl" dirty="0" smtClean="0"/>
              <a:t>Fins a cert punt Guimerà va ser triat per les seves qualitats com a representant de la dramatúrgia catalana, que acompanyaria Verdaguer com a representant de la poesia èpica.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Àngel Guimerà </a:t>
            </a:r>
            <a:r>
              <a:rPr lang="es-ES_tradnl" dirty="0" smtClean="0"/>
              <a:t>– obra (1890 – 1900)</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Content Placeholder 2"/>
          <p:cNvSpPr>
            <a:spLocks noGrp="1"/>
          </p:cNvSpPr>
          <p:nvPr>
            <p:ph sz="quarter" idx="1"/>
          </p:nvPr>
        </p:nvSpPr>
        <p:spPr/>
        <p:txBody>
          <a:bodyPr>
            <a:normAutofit fontScale="77500" lnSpcReduction="20000"/>
          </a:bodyPr>
          <a:lstStyle/>
          <a:p>
            <a:r>
              <a:rPr lang="es-ES_tradnl" dirty="0" smtClean="0"/>
              <a:t>A partir del 1890 Guimerà entra de ple en l’etapa més realista des del punt de vista estètic, però els seus personatges continuen sent romàntics.  Guimerà descobreix la Catalunya real, rural, en prosa.</a:t>
            </a:r>
          </a:p>
          <a:p>
            <a:pPr lvl="1"/>
            <a:r>
              <a:rPr lang="es-ES_tradnl" dirty="0" smtClean="0"/>
              <a:t>Sala d’espera (1890) – estació de tren com a mirall d’un país.</a:t>
            </a:r>
          </a:p>
          <a:p>
            <a:pPr lvl="1"/>
            <a:r>
              <a:rPr lang="es-ES_tradnl" dirty="0" smtClean="0"/>
              <a:t>En Pólvora (1893) – conflicte obrer,  solidaritat amb el desamparat,  necessitat d’empatia. </a:t>
            </a:r>
          </a:p>
          <a:p>
            <a:pPr marL="274320" lvl="1" indent="0">
              <a:buNone/>
            </a:pPr>
            <a:r>
              <a:rPr lang="es-ES_tradnl" sz="2600" dirty="0">
                <a:solidFill>
                  <a:schemeClr val="tx1"/>
                </a:solidFill>
              </a:rPr>
              <a:t>Guimerà</a:t>
            </a:r>
            <a:r>
              <a:rPr lang="es-ES_tradnl" dirty="0" smtClean="0"/>
              <a:t> </a:t>
            </a:r>
            <a:r>
              <a:rPr lang="es-ES_tradnl" sz="2600" dirty="0">
                <a:solidFill>
                  <a:schemeClr val="tx1"/>
                </a:solidFill>
              </a:rPr>
              <a:t>vol una societat més justa, i ho fa palès amb drames molt tensos, on el protagonista és un ésser marginat amb la necessitat de trobar algú que estimar. </a:t>
            </a:r>
            <a:r>
              <a:rPr lang="es-ES_tradnl" sz="2600" dirty="0" smtClean="0">
                <a:solidFill>
                  <a:schemeClr val="tx1"/>
                </a:solidFill>
              </a:rPr>
              <a:t> Guimerà treballa amb personatges humans i universals que se’enfronten a un món corrupte, molt allunyat del mite. </a:t>
            </a:r>
          </a:p>
          <a:p>
            <a:pPr marL="274320" lvl="1" indent="0">
              <a:buNone/>
            </a:pPr>
            <a:r>
              <a:rPr lang="es-ES_tradnl" sz="2600" dirty="0">
                <a:solidFill>
                  <a:schemeClr val="tx1"/>
                </a:solidFill>
              </a:rPr>
              <a:t>	</a:t>
            </a:r>
            <a:r>
              <a:rPr lang="es-ES_tradnl" dirty="0"/>
              <a:t>Terra baixa (1896)</a:t>
            </a:r>
          </a:p>
          <a:p>
            <a:pPr marL="274320" lvl="1" indent="0">
              <a:buNone/>
            </a:pPr>
            <a:r>
              <a:rPr lang="es-ES_tradnl" dirty="0"/>
              <a:t>	</a:t>
            </a:r>
            <a:r>
              <a:rPr lang="es-ES_tradnl" dirty="0"/>
              <a:t>La filla del mar (1900</a:t>
            </a:r>
            <a:r>
              <a:rPr lang="es-ES_tradnl" dirty="0" smtClean="0"/>
              <a:t>)</a:t>
            </a:r>
          </a:p>
          <a:p>
            <a:pPr marL="274320" lvl="1" indent="0">
              <a:buNone/>
            </a:pPr>
            <a:r>
              <a:rPr lang="es-ES_tradnl" dirty="0" smtClean="0"/>
              <a:t>L’estructura en totes aquestes obres és molt similar: </a:t>
            </a:r>
          </a:p>
          <a:p>
            <a:pPr marL="274320" lvl="1" indent="0">
              <a:buNone/>
            </a:pPr>
            <a:r>
              <a:rPr lang="es-ES_tradnl" dirty="0" smtClean="0"/>
              <a:t>El plantejament es condensa fins arribar a un tercer acte on es produeix l’explosió temàtica.  </a:t>
            </a:r>
          </a:p>
          <a:p>
            <a:pPr marL="274320" lvl="1" indent="0">
              <a:buNone/>
            </a:pPr>
            <a:r>
              <a:rPr lang="es-ES_tradnl" dirty="0" smtClean="0"/>
              <a:t>Els personatges van creant tota una sèrie de tensions que finalitzen en tragèdia.</a:t>
            </a:r>
          </a:p>
          <a:p>
            <a:pPr marL="274320" lvl="1" indent="0">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es-ES_tradnl" dirty="0" smtClean="0"/>
              <a:t>Àngel </a:t>
            </a:r>
            <a:r>
              <a:rPr lang="es-ES_tradnl" dirty="0"/>
              <a:t>Guimerà – obra (</a:t>
            </a:r>
            <a:r>
              <a:rPr lang="es-ES_tradnl" dirty="0" smtClean="0"/>
              <a:t>1900-1924)</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85000" lnSpcReduction="10000"/>
          </a:bodyPr>
          <a:lstStyle/>
          <a:p>
            <a:r>
              <a:rPr lang="es-ES_tradnl" dirty="0" smtClean="0"/>
              <a:t>La varietat de línies en la seva obra durant aquest període fa difícil veure el fil conductor. Constant canvi de registres i estils</a:t>
            </a:r>
            <a:endParaRPr lang="es-ES_tradnl" dirty="0" smtClean="0"/>
          </a:p>
          <a:p>
            <a:r>
              <a:rPr lang="es-ES_tradnl" dirty="0" smtClean="0"/>
              <a:t>Guimerà es converteix en una víctima del seu èxit.  Sucumbeix en certa mesura a l’èxit obtingut i s’allunya de la seva obra anterior. </a:t>
            </a:r>
            <a:r>
              <a:rPr lang="es-ES_tradnl" dirty="0"/>
              <a:t> </a:t>
            </a:r>
            <a:r>
              <a:rPr lang="es-ES_tradnl" dirty="0" smtClean="0"/>
              <a:t>Vol adaptar-se als nous corrents estètics i no perdre el favor del públic. </a:t>
            </a:r>
            <a:endParaRPr lang="es-ES_tradnl" dirty="0" smtClean="0"/>
          </a:p>
          <a:p>
            <a:r>
              <a:rPr lang="es-ES_tradnl" dirty="0" smtClean="0"/>
              <a:t>La seva salvació arriba amb el modernisme (1900-1911), amb el canvi del realisme pel simbolisme. Guimerà entra en un món oníric tan típic dels modernistes, si bé optarà per un modernisme més “regeneracionista” (rebutja de l’art per l’art i reflexe dels conflictes socials). </a:t>
            </a:r>
          </a:p>
          <a:p>
            <a:r>
              <a:rPr lang="es-ES_tradnl" dirty="0" smtClean="0"/>
              <a:t>Guimerà aconsegueix recuperar el to èpic de les seves primeres obres</a:t>
            </a:r>
          </a:p>
          <a:p>
            <a:pPr lvl="1"/>
            <a:r>
              <a:rPr lang="es-ES_tradnl" dirty="0" smtClean="0"/>
              <a:t>El camí del sol (1904) – cant a la gesta dels almogàvers.</a:t>
            </a:r>
          </a:p>
          <a:p>
            <a:pPr lvl="1"/>
            <a:r>
              <a:rPr lang="es-ES_tradnl" dirty="0" smtClean="0"/>
              <a:t>Andròmaca (1906) – Aferrissada defensa d’un poble oprimit davant Bizanci – un reflex del conflicte Espanya – Catalunya.</a:t>
            </a:r>
          </a:p>
          <a:p>
            <a:pPr lvl="1"/>
            <a:endParaRPr lang="es-ES_trad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_tradnl" sz="3200" kern="1200" dirty="0" smtClean="0">
                <a:solidFill>
                  <a:schemeClr val="tx2"/>
                </a:solidFill>
                <a:latin typeface="+mj-lt"/>
                <a:ea typeface="+mj-ea"/>
                <a:cs typeface="+mj-cs"/>
              </a:rPr>
              <a:t>L’actitud política</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77500" lnSpcReduction="20000"/>
          </a:bodyPr>
          <a:lstStyle/>
          <a:p>
            <a:r>
              <a:rPr lang="es-ES_tradnl" dirty="0" smtClean="0"/>
              <a:t>Creació literàraia i catalanisma van estretament lligats per Guimerà. </a:t>
            </a:r>
          </a:p>
          <a:p>
            <a:r>
              <a:rPr lang="es-ES_tradnl" dirty="0" smtClean="0"/>
              <a:t>Guimerà es va radicalitzant amb el temps.</a:t>
            </a:r>
          </a:p>
          <a:p>
            <a:pPr lvl="1"/>
            <a:r>
              <a:rPr lang="es-ES_tradnl" dirty="0" smtClean="0"/>
              <a:t>Personatges marginats</a:t>
            </a:r>
          </a:p>
          <a:p>
            <a:pPr lvl="1"/>
            <a:r>
              <a:rPr lang="es-ES_tradnl" dirty="0" smtClean="0"/>
              <a:t>La injustícia col·lectiva</a:t>
            </a:r>
          </a:p>
          <a:p>
            <a:pPr marL="274320" lvl="1" indent="0">
              <a:buNone/>
            </a:pPr>
            <a:r>
              <a:rPr lang="es-ES_tradnl" dirty="0" smtClean="0"/>
              <a:t>Catalunya és un personatge marginat, una nació discriminadai humiliada. </a:t>
            </a:r>
          </a:p>
          <a:p>
            <a:r>
              <a:rPr lang="es-ES_tradnl" sz="2900" dirty="0" smtClean="0">
                <a:solidFill>
                  <a:schemeClr val="tx1"/>
                </a:solidFill>
              </a:rPr>
              <a:t>Esdevé una de les personalitats més significatives del catalanisme militant, influeix considerablement en les capes populars i la classe obrera. Els seus discursos i proclames eran molt seguits i era un gran orador. Recorre Catalunya exposant els seus punts de vista, amb una recopilació anomenada “Cants a la pàtria”. </a:t>
            </a:r>
          </a:p>
          <a:p>
            <a:r>
              <a:rPr lang="es-ES_tradnl" sz="2900" dirty="0" smtClean="0">
                <a:solidFill>
                  <a:schemeClr val="tx1"/>
                </a:solidFill>
              </a:rPr>
              <a:t>Es pot parlar, doncs, de Guimerà com un dels primers símbols de la intel·lectualitat catalana moderna, gràcies a la seva popularitat i representativitat pública. </a:t>
            </a:r>
          </a:p>
          <a:p>
            <a:r>
              <a:rPr lang="es-ES_tradnl" sz="2900" dirty="0" smtClean="0"/>
              <a:t>Es converteix en un personatge perillós i el 1921 veu com es prohibeix una de les seves obres sobre el setge de Barcelona de 1714. </a:t>
            </a:r>
            <a:endParaRPr lang="es-ES_tradnl" sz="2900" dirty="0" smtClean="0">
              <a:solidFill>
                <a:schemeClr val="tx1"/>
              </a:solidFill>
            </a:endParaRPr>
          </a:p>
          <a:p>
            <a:pPr marL="274320" lvl="1" indent="0">
              <a:buNone/>
            </a:pPr>
            <a:endParaRPr lang="cs-CZ" sz="26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_tradnl" sz="3200" kern="1200" dirty="0" smtClean="0">
                <a:solidFill>
                  <a:schemeClr val="tx2"/>
                </a:solidFill>
                <a:latin typeface="+mj-lt"/>
                <a:ea typeface="+mj-ea"/>
                <a:cs typeface="+mj-cs"/>
              </a:rPr>
              <a:t>La repercussió de la seva obra</a:t>
            </a:r>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lnSpcReduction="10000"/>
          </a:bodyPr>
          <a:lstStyle/>
          <a:p>
            <a:r>
              <a:rPr lang="es-ES_tradnl" sz="2900" dirty="0" smtClean="0">
                <a:solidFill>
                  <a:schemeClr val="tx1"/>
                </a:solidFill>
              </a:rPr>
              <a:t>Guimerà és potser l’autor més important de la literatura dramàtica catalana.</a:t>
            </a:r>
          </a:p>
          <a:p>
            <a:r>
              <a:rPr lang="es-ES_tradnl" sz="2900" dirty="0" smtClean="0"/>
              <a:t>La seva obra adquireix dimensió internacional amb traduccions a molts idiomes i representacions a Amèrica llatina i els Estats Units.  Es roden pel·lícules de Maria Rosa o de Terra baixa.  Les seves traduccions al suec el fan susceptible de ser candidat al Nobel el 1913. </a:t>
            </a:r>
          </a:p>
          <a:p>
            <a:r>
              <a:rPr lang="es-ES_tradnl" sz="2900" dirty="0" smtClean="0">
                <a:solidFill>
                  <a:schemeClr val="tx1"/>
                </a:solidFill>
              </a:rPr>
              <a:t>Amb el temps Guimerà és objecte de crítiques també en el seu país, però això no li treu la consideració de clàssic. </a:t>
            </a:r>
          </a:p>
          <a:p>
            <a:pPr marL="274320" lvl="1" indent="0">
              <a:buNone/>
            </a:pPr>
            <a:endParaRPr lang="cs-CZ" sz="2600" dirty="0">
              <a:solidFill>
                <a:schemeClr val="tx1"/>
              </a:solidFill>
            </a:endParaRPr>
          </a:p>
        </p:txBody>
      </p:sp>
    </p:spTree>
    <p:extLst>
      <p:ext uri="{BB962C8B-B14F-4D97-AF65-F5344CB8AC3E}">
        <p14:creationId xmlns:p14="http://schemas.microsoft.com/office/powerpoint/2010/main" val="12965202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Pr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TrainPres</Template>
  <TotalTime>0</TotalTime>
  <Words>1298</Words>
  <Application>Microsoft Office PowerPoint</Application>
  <PresentationFormat>Předvádění na obrazovce (4:3)</PresentationFormat>
  <Paragraphs>77</Paragraphs>
  <Slides>9</Slides>
  <Notes>8</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TrainPres</vt:lpstr>
      <vt:lpstr>Àngel Guimerà</vt:lpstr>
      <vt:lpstr>Àngel Guimerà - vida</vt:lpstr>
      <vt:lpstr>Àngel Guimerà – obra en vers i prosa</vt:lpstr>
      <vt:lpstr>Àngel Guimerà – obra dramàtica, 1879-1890</vt:lpstr>
      <vt:lpstr>Àngel Guimerà – obra 1879-1890</vt:lpstr>
      <vt:lpstr>Àngel Guimerà – obra (1890 – 1900)</vt:lpstr>
      <vt:lpstr>Àngel Guimerà – obra (1900-1924)</vt:lpstr>
      <vt:lpstr>L’actitud política</vt:lpstr>
      <vt:lpstr>La repercussió de la seva obra</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2016-12-01T10:25:46Z</dcterms:created>
  <dcterms:modified xsi:type="dcterms:W3CDTF">2016-12-01T14:34:45Z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