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Economica"/>
      <p:regular r:id="rId13"/>
      <p:bold r:id="rId14"/>
      <p:italic r:id="rId15"/>
      <p:boldItalic r:id="rId16"/>
    </p:embeddedFont>
    <p:embeddedFont>
      <p:font typeface="Open Sa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Economica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Economica-italic.fntdata"/><Relationship Id="rId14" Type="http://schemas.openxmlformats.org/officeDocument/2006/relationships/font" Target="fonts/Economica-bold.fntdata"/><Relationship Id="rId17" Type="http://schemas.openxmlformats.org/officeDocument/2006/relationships/font" Target="fonts/OpenSans-regular.fntdata"/><Relationship Id="rId16" Type="http://schemas.openxmlformats.org/officeDocument/2006/relationships/font" Target="fonts/Economica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italic.fntdata"/><Relationship Id="rId6" Type="http://schemas.openxmlformats.org/officeDocument/2006/relationships/slide" Target="slides/slide1.xml"/><Relationship Id="rId18" Type="http://schemas.openxmlformats.org/officeDocument/2006/relationships/font" Target="fonts/Open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6a2931ff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6a2931ff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6a2931ff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6a2931ff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6a2931ff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6a2931ff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6a2931ff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6a2931ff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6a2931ff1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6a2931ff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6a2931ff1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6a2931ff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UVTro9luvrM" TargetMode="External"/><Relationship Id="rId4" Type="http://schemas.openxmlformats.org/officeDocument/2006/relationships/image" Target="../media/image3.jpg"/><Relationship Id="rId5" Type="http://schemas.openxmlformats.org/officeDocument/2006/relationships/hyperlink" Target="http://www.youtube.com/watch?v=MkwmK_PQ3f0" TargetMode="External"/><Relationship Id="rId6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161980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Anem de vacances!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26991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Què hem </a:t>
            </a:r>
            <a:r>
              <a:rPr lang="ca"/>
              <a:t>d'agafar</a:t>
            </a:r>
            <a:r>
              <a:rPr lang="ca"/>
              <a:t>?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050" y="3616675"/>
            <a:ext cx="1643900" cy="12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 la Vall de Boí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25" y="1147225"/>
            <a:ext cx="4671926" cy="35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7600" y="1934175"/>
            <a:ext cx="2952375" cy="17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 París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10800"/>
            <a:ext cx="4672751" cy="26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5500" y="1804826"/>
            <a:ext cx="3058425" cy="20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 la Vall de Núria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5725" y="1874300"/>
            <a:ext cx="3160976" cy="21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36400"/>
            <a:ext cx="4709376" cy="313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 Peníscola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8350"/>
            <a:ext cx="4717926" cy="314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Comparacions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El càmping </a:t>
            </a:r>
            <a:r>
              <a:rPr b="1" lang="ca"/>
              <a:t>no </a:t>
            </a:r>
            <a:r>
              <a:rPr b="1" lang="ca"/>
              <a:t>s'assembla</a:t>
            </a:r>
            <a:r>
              <a:rPr b="1" lang="ca"/>
              <a:t> a</a:t>
            </a:r>
            <a:r>
              <a:rPr lang="ca"/>
              <a:t> </a:t>
            </a:r>
            <a:r>
              <a:rPr lang="ca"/>
              <a:t>l'hotel</a:t>
            </a:r>
            <a:r>
              <a:rPr lang="ca"/>
              <a:t> romàntic de París.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El càmping i el refugi </a:t>
            </a:r>
            <a:r>
              <a:rPr b="1" lang="ca"/>
              <a:t>no s´assemblen a</a:t>
            </a:r>
            <a:r>
              <a:rPr lang="ca"/>
              <a:t> la pensió.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L'habitació</a:t>
            </a:r>
            <a:r>
              <a:rPr lang="ca"/>
              <a:t> de </a:t>
            </a:r>
            <a:r>
              <a:rPr lang="ca"/>
              <a:t>l'hotel</a:t>
            </a:r>
            <a:r>
              <a:rPr lang="ca"/>
              <a:t> </a:t>
            </a:r>
            <a:r>
              <a:rPr b="1" lang="ca"/>
              <a:t>és semblant a</a:t>
            </a:r>
            <a:r>
              <a:rPr lang="ca"/>
              <a:t> la de casa meva.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lang="ca"/>
              <a:t>Tant </a:t>
            </a:r>
            <a:r>
              <a:rPr lang="ca"/>
              <a:t>a la platja </a:t>
            </a:r>
            <a:r>
              <a:rPr b="1" lang="ca"/>
              <a:t>com</a:t>
            </a:r>
            <a:r>
              <a:rPr lang="ca"/>
              <a:t> a la muntanya ens ho passarem bé.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Jo crec que Roma és </a:t>
            </a:r>
            <a:r>
              <a:rPr b="1" lang="ca"/>
              <a:t>tan </a:t>
            </a:r>
            <a:r>
              <a:rPr lang="ca"/>
              <a:t>interessant </a:t>
            </a:r>
            <a:r>
              <a:rPr b="1" lang="ca"/>
              <a:t>com </a:t>
            </a:r>
            <a:r>
              <a:rPr lang="ca"/>
              <a:t>París.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Aquesta ciutat és </a:t>
            </a:r>
            <a:r>
              <a:rPr b="1" lang="ca"/>
              <a:t>igual que</a:t>
            </a:r>
            <a:r>
              <a:rPr lang="ca"/>
              <a:t> </a:t>
            </a:r>
            <a:r>
              <a:rPr lang="ca"/>
              <a:t>l'altra</a:t>
            </a:r>
            <a:r>
              <a:rPr lang="ca"/>
              <a:t>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Compara</a:t>
            </a:r>
            <a:endParaRPr/>
          </a:p>
        </p:txBody>
      </p:sp>
      <p:pic>
        <p:nvPicPr>
          <p:cNvPr descr="Lliurament dels Guardons del Turisme de Catalunya 2017 en el marc de la celebració del Fòrum Internacional de Turisme de Catalunya 2017. Turisme responsable: Parc Natural de la Zona Volcànica de la Garrotxa" id="103" name="Google Shape;103;p19" title="Guardons del Turisme de Catalunya 2017 - Parc Natural de la Zona Volcànica de la Garrotx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75" y="1385175"/>
            <a:ext cx="3718775" cy="278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ot publicitari sobre turisme accessible a Barcelona. Idioma català i LSC (llengua de signes catalana)" id="104" name="Google Shape;104;p19" title="Turisme accessible a Barcelona (LSC)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7350" y="1385175"/>
            <a:ext cx="3718758" cy="27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