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6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  <p:sldId id="372" r:id="rId21"/>
    <p:sldId id="373" r:id="rId22"/>
    <p:sldId id="376" r:id="rId23"/>
    <p:sldId id="401" r:id="rId24"/>
    <p:sldId id="400" r:id="rId25"/>
    <p:sldId id="402" r:id="rId26"/>
    <p:sldId id="378" r:id="rId27"/>
    <p:sldId id="335" r:id="rId28"/>
    <p:sldId id="383" r:id="rId29"/>
    <p:sldId id="384" r:id="rId30"/>
    <p:sldId id="379" r:id="rId31"/>
    <p:sldId id="380" r:id="rId32"/>
    <p:sldId id="381" r:id="rId33"/>
    <p:sldId id="385" r:id="rId34"/>
    <p:sldId id="386" r:id="rId35"/>
    <p:sldId id="382" r:id="rId36"/>
    <p:sldId id="387" r:id="rId37"/>
    <p:sldId id="388" r:id="rId38"/>
    <p:sldId id="405" r:id="rId39"/>
    <p:sldId id="398" r:id="rId40"/>
    <p:sldId id="399" r:id="rId41"/>
    <p:sldId id="389" r:id="rId42"/>
    <p:sldId id="390" r:id="rId43"/>
    <p:sldId id="391" r:id="rId44"/>
    <p:sldId id="403" r:id="rId45"/>
    <p:sldId id="404" r:id="rId46"/>
    <p:sldId id="392" r:id="rId47"/>
    <p:sldId id="307" r:id="rId4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9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909" autoAdjust="0"/>
  </p:normalViewPr>
  <p:slideViewPr>
    <p:cSldViewPr>
      <p:cViewPr>
        <p:scale>
          <a:sx n="62" d="100"/>
          <a:sy n="62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A6D46-29FF-45B0-A644-3757799522E6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8110E-D756-4326-8878-21033E5B123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49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哥哥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71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西遊記</a:t>
            </a:r>
            <a:r>
              <a:rPr lang="zh-TW" altLang="en-US" baseline="0" dirty="0" smtClean="0"/>
              <a:t> </a:t>
            </a:r>
            <a:r>
              <a:rPr lang="zh-CN" altLang="en-US" baseline="0" dirty="0" smtClean="0"/>
              <a:t>如来佛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9453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你要如何表现孝心？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9364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他是一个忧郁的男子</a:t>
            </a:r>
            <a:endParaRPr lang="en-US" altLang="zh-CN" dirty="0" smtClean="0"/>
          </a:p>
          <a:p>
            <a:r>
              <a:rPr lang="en-US" altLang="zh-CN" dirty="0" smtClean="0"/>
              <a:t>you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380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他是一个忧郁的男子</a:t>
            </a:r>
            <a:endParaRPr lang="en-US" altLang="zh-CN" dirty="0" smtClean="0"/>
          </a:p>
          <a:p>
            <a:r>
              <a:rPr lang="en-US" altLang="zh-CN" dirty="0" smtClean="0"/>
              <a:t>you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3380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34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71216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36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513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37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5623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8110E-D756-4326-8878-21033E5B123A}" type="slidenum">
              <a:rPr lang="zh-TW" altLang="en-US" smtClean="0"/>
              <a:t>40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507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5400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32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80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386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453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675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3677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429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392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8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689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F012B-57D5-42B2-8F3F-C5001459C848}" type="datetimeFigureOut">
              <a:rPr lang="zh-TW" altLang="en-US" smtClean="0"/>
              <a:t>2018/10/8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06F5-38D4-424F-8DC6-0F9FF22425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116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Practical Chinese</a:t>
            </a:r>
            <a: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TW" b="1" dirty="0">
                <a:latin typeface="KaiTi" panose="02010609060101010101" pitchFamily="49" charset="-122"/>
                <a:ea typeface="KaiTi" panose="02010609060101010101" pitchFamily="49" charset="-122"/>
              </a:rPr>
            </a:br>
            <a:endParaRPr lang="zh-TW" altLang="en-US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tx1"/>
                </a:solidFill>
              </a:rPr>
              <a:t>0</a:t>
            </a:r>
            <a:r>
              <a:rPr lang="en-US" altLang="zh-CN" dirty="0" smtClean="0">
                <a:solidFill>
                  <a:schemeClr val="tx1"/>
                </a:solidFill>
              </a:rPr>
              <a:t>9</a:t>
            </a:r>
            <a:r>
              <a:rPr lang="en-US" altLang="zh-TW" dirty="0" smtClean="0">
                <a:solidFill>
                  <a:schemeClr val="tx1"/>
                </a:solidFill>
              </a:rPr>
              <a:t>/10/2018</a:t>
            </a: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644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忧郁 </a:t>
            </a:r>
            <a:r>
              <a:rPr lang="en-US" altLang="zh-TW" dirty="0" err="1" smtClean="0"/>
              <a:t>yōuyù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</a:t>
            </a:r>
            <a:r>
              <a:rPr lang="zh-CN" altLang="en-US" dirty="0" smtClean="0"/>
              <a:t>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忧伤、愁闷。（忧郁</a:t>
            </a:r>
            <a:r>
              <a:rPr lang="en-US" altLang="zh-CN" dirty="0" smtClean="0"/>
              <a:t>--</a:t>
            </a:r>
            <a:r>
              <a:rPr lang="zh-CN" altLang="en-US" dirty="0" smtClean="0"/>
              <a:t>忧愁）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最近一直下雨，我的心也很</a:t>
            </a:r>
            <a:r>
              <a:rPr lang="zh-CN" altLang="en-US" b="1" dirty="0"/>
              <a:t>忧郁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这幅画</a:t>
            </a:r>
            <a:r>
              <a:rPr lang="zh-CN" altLang="en-US" dirty="0" smtClean="0"/>
              <a:t>上的女人脸上露出</a:t>
            </a:r>
            <a:r>
              <a:rPr lang="zh-CN" altLang="en-US" b="1" dirty="0"/>
              <a:t>忧郁</a:t>
            </a:r>
            <a:r>
              <a:rPr lang="zh-CN" altLang="en-US" dirty="0" smtClean="0"/>
              <a:t>的微笑。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871263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独生女</a:t>
            </a:r>
            <a:r>
              <a:rPr lang="en-US" altLang="zh-TW" dirty="0" err="1"/>
              <a:t>dúshēngnǚ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r>
              <a:rPr lang="zh-CN" altLang="en-US" dirty="0" smtClean="0"/>
              <a:t>唯一的女儿。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endParaRPr lang="en-US" altLang="zh-TW" dirty="0"/>
          </a:p>
          <a:p>
            <a:pPr marL="514350" indent="-514350">
              <a:buAutoNum type="alphaLcPeriod" startAt="14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刘先生把他所有的钱都留给了他的</a:t>
            </a:r>
            <a:r>
              <a:rPr lang="zh-CN" altLang="en-US" b="1" dirty="0"/>
              <a:t>独生女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这个妹子</a:t>
            </a:r>
            <a:r>
              <a:rPr lang="zh-CN" altLang="en-US" dirty="0" smtClean="0"/>
              <a:t>是</a:t>
            </a:r>
            <a:r>
              <a:rPr lang="zh-CN" altLang="en-US" b="1" dirty="0" smtClean="0"/>
              <a:t>独</a:t>
            </a:r>
            <a:r>
              <a:rPr lang="zh-CN" altLang="en-US" b="1" dirty="0"/>
              <a:t>生女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pic>
        <p:nvPicPr>
          <p:cNvPr id="8194" name="Picture 2" descr="C:\Users\ASUS\Desktop\清大\碩二上\實習\上課用\博雅漢語\第三周\图片\独生女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881" y="1268760"/>
            <a:ext cx="297180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417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浑浊</a:t>
            </a:r>
            <a:r>
              <a:rPr lang="en-US" altLang="zh-TW" dirty="0" err="1"/>
              <a:t>húnzhuó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（水、空气等）含有杂质，不干净、不新鲜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浑</a:t>
            </a:r>
            <a:r>
              <a:rPr lang="zh-CN" altLang="en-US" dirty="0" smtClean="0"/>
              <a:t>浊的</a:t>
            </a:r>
            <a:r>
              <a:rPr lang="en-US" altLang="zh-CN" dirty="0" smtClean="0"/>
              <a:t>+n. </a:t>
            </a:r>
            <a:r>
              <a:rPr lang="zh-CN" altLang="en-US" dirty="0" smtClean="0"/>
              <a:t>：浑浊的眼睛、浑浊的水、浑浊的空气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近</a:t>
            </a:r>
            <a:r>
              <a:rPr lang="zh-CN" altLang="en-US" dirty="0" smtClean="0"/>
              <a:t>义词：污浊  反义词：清澈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/>
              <a:t>例</a:t>
            </a:r>
            <a:r>
              <a:rPr lang="zh-CN" altLang="en-US" dirty="0" smtClean="0"/>
              <a:t>句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b="1" dirty="0" smtClean="0"/>
              <a:t>浑浊</a:t>
            </a:r>
            <a:r>
              <a:rPr lang="zh-CN" altLang="en-US" dirty="0" smtClean="0"/>
              <a:t>的河水现在变干净了。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我讨厌病房里</a:t>
            </a:r>
            <a:r>
              <a:rPr lang="zh-CN" altLang="en-US" b="1" dirty="0" smtClean="0"/>
              <a:t>浑浊</a:t>
            </a:r>
            <a:r>
              <a:rPr lang="zh-CN" altLang="en-US" dirty="0" smtClean="0"/>
              <a:t>的空气。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zh-TW" altLang="en-US" dirty="0"/>
          </a:p>
        </p:txBody>
      </p:sp>
      <p:pic>
        <p:nvPicPr>
          <p:cNvPr id="7170" name="Picture 2" descr="C:\Users\ASUS\Desktop\清大\碩二上\實習\上課用\博雅漢語\第三周\图片\浑浊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646" y="44624"/>
            <a:ext cx="24765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ASUS\Desktop\清大\碩二上\實習\上課用\博雅漢語\第三周\图片\浑浊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267" y="3889255"/>
            <a:ext cx="2933733" cy="17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9255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表情 </a:t>
            </a:r>
            <a:r>
              <a:rPr lang="en-US" altLang="zh-TW" dirty="0" err="1" smtClean="0"/>
              <a:t>biǎoqíng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 smtClean="0"/>
              <a:t>表现在面部或姿态上的思想感情。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妹妹</a:t>
            </a:r>
            <a:r>
              <a:rPr lang="zh-CN" altLang="en-US" dirty="0" smtClean="0"/>
              <a:t>的</a:t>
            </a:r>
            <a:r>
              <a:rPr lang="zh-CN" altLang="en-US" b="1" dirty="0" smtClean="0"/>
              <a:t>表情</a:t>
            </a:r>
            <a:r>
              <a:rPr lang="zh-CN" altLang="en-US" dirty="0" smtClean="0"/>
              <a:t>看起来十分得意。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他像个木头人，脸上没有任何</a:t>
            </a:r>
            <a:r>
              <a:rPr lang="zh-CN" altLang="en-US" b="1" dirty="0" smtClean="0"/>
              <a:t>表情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pic>
        <p:nvPicPr>
          <p:cNvPr id="6146" name="Picture 2" descr="C:\Users\ASUS\Desktop\清大\碩二上\實習\上課用\博雅漢語\第三周\图片\表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88640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814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半晌 </a:t>
            </a:r>
            <a:r>
              <a:rPr lang="en-US" altLang="zh-TW" dirty="0" err="1"/>
              <a:t>bànshǎng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r>
              <a:rPr lang="zh-CN" altLang="en-US" dirty="0" smtClean="0"/>
              <a:t>半天。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奶奶</a:t>
            </a:r>
            <a:r>
              <a:rPr lang="zh-CN" altLang="en-US" dirty="0" smtClean="0"/>
              <a:t>想了</a:t>
            </a:r>
            <a:r>
              <a:rPr lang="zh-CN" altLang="en-US" b="1" dirty="0" smtClean="0"/>
              <a:t>半晌</a:t>
            </a:r>
            <a:r>
              <a:rPr lang="zh-CN" altLang="en-US" dirty="0" smtClean="0"/>
              <a:t>，才想起我是谁。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他的眉头紧锁，沉默了</a:t>
            </a:r>
            <a:r>
              <a:rPr lang="zh-CN" altLang="en-US" b="1" dirty="0"/>
              <a:t>半晌</a:t>
            </a:r>
            <a:r>
              <a:rPr lang="zh-CN" altLang="en-US" dirty="0" smtClean="0"/>
              <a:t>才说话。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5770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开口 </a:t>
            </a:r>
            <a:r>
              <a:rPr lang="en-US" altLang="zh-TW" dirty="0" err="1"/>
              <a:t>kāikǒu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71500" indent="-571500">
              <a:buAutoNum type="romanLcPeriod" startAt="5"/>
            </a:pPr>
            <a:r>
              <a:rPr lang="zh-CN" altLang="en-US" dirty="0" smtClean="0"/>
              <a:t>张口嘴说话或发声。</a:t>
            </a:r>
            <a:endParaRPr lang="en-US" altLang="zh-CN" dirty="0" smtClean="0"/>
          </a:p>
          <a:p>
            <a:pPr marL="571500" indent="-571500">
              <a:buAutoNum type="romanLcPeriod" startAt="5"/>
            </a:pPr>
            <a:endParaRPr lang="en-US" altLang="zh-TW" dirty="0"/>
          </a:p>
          <a:p>
            <a:pPr marL="571500" indent="-571500">
              <a:buAutoNum type="romanLcPeriod" startAt="5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没等我</a:t>
            </a:r>
            <a:r>
              <a:rPr lang="zh-CN" altLang="en-US" b="1" dirty="0"/>
              <a:t>开口</a:t>
            </a:r>
            <a:r>
              <a:rPr lang="zh-CN" altLang="en-US" dirty="0" smtClean="0"/>
              <a:t>，妈妈就知道我想要说什么了。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我正要</a:t>
            </a:r>
            <a:r>
              <a:rPr lang="zh-CN" altLang="en-US" b="1" dirty="0"/>
              <a:t>开口</a:t>
            </a:r>
            <a:r>
              <a:rPr lang="zh-CN" altLang="en-US" dirty="0" smtClean="0"/>
              <a:t>问他，他就走了。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79791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孝敬 </a:t>
            </a:r>
            <a:r>
              <a:rPr lang="en-US" altLang="zh-TW" dirty="0" err="1"/>
              <a:t>xiàojìng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71500" indent="-571500">
              <a:buAutoNum type="romanLcPeriod" startAt="5"/>
            </a:pPr>
            <a:r>
              <a:rPr lang="zh-CN" altLang="en-US" dirty="0" smtClean="0"/>
              <a:t>孝顺尊敬长辈，把物品献给比自己地位、辈分高的人，表示敬意。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尊敬：孝敬父母、孝敬长辈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给长辈送礼物：这些水果是孝敬爷爷的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可以受程度</a:t>
            </a:r>
            <a:r>
              <a:rPr lang="en-US" altLang="zh-CN" dirty="0" smtClean="0"/>
              <a:t>adv.</a:t>
            </a:r>
            <a:r>
              <a:rPr lang="zh-CN" altLang="en-US" dirty="0" smtClean="0"/>
              <a:t>的修饰：十分孝敬、非常孝敬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近义</a:t>
            </a:r>
            <a:r>
              <a:rPr lang="zh-CN" altLang="en-US" dirty="0" smtClean="0"/>
              <a:t>词：孝顺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儿女们都认为</a:t>
            </a:r>
            <a:r>
              <a:rPr lang="zh-CN" altLang="en-US" sz="3500" b="1" dirty="0"/>
              <a:t>孝敬</a:t>
            </a:r>
            <a:r>
              <a:rPr lang="zh-CN" altLang="en-US" dirty="0" smtClean="0"/>
              <a:t>父母是应该的。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过年了，买些礼物</a:t>
            </a:r>
            <a:r>
              <a:rPr lang="zh-CN" altLang="en-US" sz="3500" b="1" dirty="0"/>
              <a:t>孝敬</a:t>
            </a:r>
            <a:r>
              <a:rPr lang="zh-CN" altLang="en-US" dirty="0" smtClean="0"/>
              <a:t>爸爸妈妈吧。</a:t>
            </a:r>
            <a:endParaRPr lang="en-US" altLang="zh-CN" dirty="0" smtClean="0"/>
          </a:p>
        </p:txBody>
      </p:sp>
      <p:pic>
        <p:nvPicPr>
          <p:cNvPr id="5122" name="Picture 2" descr="C:\Users\ASUS\Desktop\清大\碩二上\實習\上課用\博雅漢語\第三周\图片\孝敬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09635"/>
            <a:ext cx="2539284" cy="1936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6198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邮筒 </a:t>
            </a:r>
            <a:r>
              <a:rPr lang="en-US" altLang="zh-TW" dirty="0" err="1"/>
              <a:t>yóutǒng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r>
              <a:rPr lang="zh-CN" altLang="en-US" dirty="0" smtClean="0"/>
              <a:t>信筒。</a:t>
            </a:r>
            <a:r>
              <a:rPr lang="en-US" altLang="zh-CN" dirty="0" smtClean="0"/>
              <a:t>Postbox</a:t>
            </a:r>
          </a:p>
          <a:p>
            <a:pPr marL="514350" indent="-514350">
              <a:buAutoNum type="alphaLcPeriod" startAt="14"/>
            </a:pPr>
            <a:endParaRPr lang="en-US" altLang="zh-TW" dirty="0"/>
          </a:p>
          <a:p>
            <a:pPr marL="514350" indent="-514350">
              <a:buAutoNum type="alphaLcPeriod" startAt="14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请把这封信投到</a:t>
            </a:r>
            <a:r>
              <a:rPr lang="zh-CN" altLang="en-US" b="1" dirty="0"/>
              <a:t>邮筒</a:t>
            </a:r>
            <a:r>
              <a:rPr lang="zh-CN" altLang="en-US" dirty="0" smtClean="0"/>
              <a:t>里。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这条</a:t>
            </a:r>
            <a:r>
              <a:rPr lang="zh-CN" altLang="en-US" dirty="0" smtClean="0"/>
              <a:t>路的拐角处有个</a:t>
            </a:r>
            <a:r>
              <a:rPr lang="zh-CN" altLang="en-US" b="1" dirty="0"/>
              <a:t>邮筒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pic>
        <p:nvPicPr>
          <p:cNvPr id="4098" name="Picture 2" descr="C:\Users\ASUS\Desktop\清大\碩二上\實習\上課用\博雅漢語\第三周\图片\邮筒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669027"/>
            <a:ext cx="25431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827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荒</a:t>
            </a:r>
            <a:r>
              <a:rPr lang="zh-CN" altLang="en-US" dirty="0" smtClean="0"/>
              <a:t>诞 </a:t>
            </a:r>
            <a:r>
              <a:rPr lang="en-US" altLang="zh-TW" dirty="0" err="1"/>
              <a:t>huāngdàn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极不真实；极不近情理。</a:t>
            </a:r>
            <a:r>
              <a:rPr lang="en-US" altLang="zh-CN" dirty="0" smtClean="0"/>
              <a:t>fantastic; absurd; incredible</a:t>
            </a:r>
          </a:p>
          <a:p>
            <a:pPr marL="0" indent="0">
              <a:buNone/>
            </a:pPr>
            <a:r>
              <a:rPr lang="zh-CN" altLang="en-US" dirty="0"/>
              <a:t>荒诞</a:t>
            </a:r>
            <a:r>
              <a:rPr lang="zh-CN" altLang="en-US" dirty="0" smtClean="0"/>
              <a:t>的</a:t>
            </a:r>
            <a:r>
              <a:rPr lang="en-US" altLang="zh-CN" dirty="0" smtClean="0"/>
              <a:t>+n. </a:t>
            </a:r>
            <a:r>
              <a:rPr lang="zh-CN" altLang="en-US" dirty="0" smtClean="0"/>
              <a:t>：荒诞的故事、荒诞的想法、荒诞的行为、荒诞的梦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近义</a:t>
            </a:r>
            <a:r>
              <a:rPr lang="zh-CN" altLang="en-US" dirty="0" smtClean="0"/>
              <a:t>词：荒唐、离奇；反义词：真实、实在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这种事情是不可能的，太</a:t>
            </a:r>
            <a:r>
              <a:rPr lang="zh-CN" altLang="en-US" sz="3500" b="1" dirty="0"/>
              <a:t>荒诞</a:t>
            </a:r>
            <a:r>
              <a:rPr lang="zh-CN" altLang="en-US" dirty="0" smtClean="0"/>
              <a:t>了！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对</a:t>
            </a:r>
            <a:r>
              <a:rPr lang="zh-CN" altLang="en-US" dirty="0" smtClean="0"/>
              <a:t>于那种</a:t>
            </a:r>
            <a:r>
              <a:rPr lang="zh-CN" altLang="en-US" sz="3500" b="1" dirty="0"/>
              <a:t>荒诞</a:t>
            </a:r>
            <a:r>
              <a:rPr lang="zh-CN" altLang="en-US" dirty="0" smtClean="0"/>
              <a:t>的说法，大家都不可相信。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81374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假如 </a:t>
            </a:r>
            <a:r>
              <a:rPr lang="en-US" altLang="zh-TW" dirty="0" err="1"/>
              <a:t>jiǎrú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连词。  如果。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b="1" dirty="0"/>
              <a:t>假如</a:t>
            </a:r>
            <a:r>
              <a:rPr lang="zh-CN" altLang="en-US" dirty="0" smtClean="0"/>
              <a:t>下雨的话，明天的比赛就取消。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b="1" dirty="0"/>
              <a:t>假如</a:t>
            </a:r>
            <a:r>
              <a:rPr lang="zh-CN" altLang="en-US" dirty="0" smtClean="0"/>
              <a:t>你有一百万，你要怎么花？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0061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复习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单词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https://quizlet.com/324419382/22-42-flash-cards/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22942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嘲笑 </a:t>
            </a:r>
            <a:r>
              <a:rPr lang="en-US" altLang="zh-TW" dirty="0" err="1"/>
              <a:t>cháoxiào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71500" indent="-571500">
              <a:buAutoNum type="romanLcPeriod" startAt="5"/>
            </a:pPr>
            <a:r>
              <a:rPr lang="zh-CN" altLang="en-US" dirty="0" smtClean="0"/>
              <a:t>用言语笑别人。（嘲笑</a:t>
            </a:r>
            <a:r>
              <a:rPr lang="en-US" altLang="zh-CN" dirty="0" smtClean="0"/>
              <a:t>—</a:t>
            </a:r>
            <a:r>
              <a:rPr lang="zh-CN" altLang="en-US" dirty="0" smtClean="0"/>
              <a:t>讥笑）</a:t>
            </a:r>
            <a:endParaRPr lang="en-US" altLang="zh-CN" dirty="0" smtClean="0"/>
          </a:p>
          <a:p>
            <a:pPr marL="571500" indent="-571500">
              <a:buAutoNum type="romanLcPeriod" startAt="5"/>
            </a:pPr>
            <a:endParaRPr lang="en-US" altLang="zh-TW" dirty="0"/>
          </a:p>
          <a:p>
            <a:pPr marL="571500" indent="-571500">
              <a:buAutoNum type="romanLcPeriod" startAt="5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我们不可以</a:t>
            </a:r>
            <a:r>
              <a:rPr lang="zh-CN" altLang="en-US" b="1" dirty="0"/>
              <a:t>嘲笑</a:t>
            </a:r>
            <a:r>
              <a:rPr lang="zh-CN" altLang="en-US" dirty="0" smtClean="0"/>
              <a:t>功课差的同学。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b="1" dirty="0"/>
              <a:t>嘲笑</a:t>
            </a:r>
            <a:r>
              <a:rPr lang="zh-CN" altLang="en-US" dirty="0" smtClean="0"/>
              <a:t>别人是不好的行为。</a:t>
            </a:r>
            <a:endParaRPr lang="zh-TW" altLang="en-US" dirty="0"/>
          </a:p>
        </p:txBody>
      </p:sp>
      <p:pic>
        <p:nvPicPr>
          <p:cNvPr id="3074" name="Picture 2" descr="C:\Users\ASUS\Desktop\清大\碩二上\實習\上課用\博雅漢語\第三周\图片\嘲笑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2622"/>
            <a:ext cx="21431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SUS\Desktop\清大\碩二上\實習\上課用\博雅漢語\第三周\图片\嘲笑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899164"/>
            <a:ext cx="2209800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697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孝心 </a:t>
            </a:r>
            <a:r>
              <a:rPr lang="en-US" altLang="zh-TW" dirty="0" err="1"/>
              <a:t>xiàoxīn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r>
              <a:rPr lang="zh-CN" altLang="en-US" dirty="0" smtClean="0"/>
              <a:t>孝</a:t>
            </a:r>
            <a:r>
              <a:rPr lang="zh-CN" altLang="en-US" dirty="0"/>
              <a:t>顺</a:t>
            </a:r>
            <a:r>
              <a:rPr lang="zh-CN" altLang="en-US" dirty="0" smtClean="0"/>
              <a:t>的心意。 </a:t>
            </a:r>
            <a:r>
              <a:rPr lang="en-US" altLang="zh-CN" dirty="0" smtClean="0"/>
              <a:t>Filial sentiments; filial devotion </a:t>
            </a:r>
          </a:p>
          <a:p>
            <a:pPr marL="0" indent="0">
              <a:buNone/>
            </a:pPr>
            <a:r>
              <a:rPr lang="zh-CN" altLang="en-US" dirty="0"/>
              <a:t>一</a:t>
            </a:r>
            <a:r>
              <a:rPr lang="zh-CN" altLang="en-US" dirty="0" smtClean="0"/>
              <a:t>片孝心</a:t>
            </a:r>
            <a:endParaRPr lang="en-US" altLang="zh-CN" dirty="0" smtClean="0"/>
          </a:p>
          <a:p>
            <a:pPr marL="514350" indent="-514350">
              <a:buAutoNum type="alphaLcPeriod" startAt="14"/>
            </a:pPr>
            <a:endParaRPr lang="en-US" altLang="zh-TW" dirty="0"/>
          </a:p>
          <a:p>
            <a:pPr marL="514350" indent="-514350">
              <a:buAutoNum type="alphaLcPeriod" startAt="14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只要有</a:t>
            </a:r>
            <a:r>
              <a:rPr lang="zh-CN" altLang="en-US" sz="3500" b="1" dirty="0"/>
              <a:t>孝心</a:t>
            </a:r>
            <a:r>
              <a:rPr lang="zh-CN" altLang="en-US" dirty="0" smtClean="0"/>
              <a:t>，天天都可以是父亲节。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表</a:t>
            </a:r>
            <a:r>
              <a:rPr lang="zh-CN" altLang="en-US" dirty="0" smtClean="0"/>
              <a:t>现</a:t>
            </a:r>
            <a:r>
              <a:rPr lang="zh-CN" altLang="en-US" sz="3500" b="1" dirty="0"/>
              <a:t>孝心</a:t>
            </a:r>
            <a:r>
              <a:rPr lang="zh-CN" altLang="en-US" dirty="0" smtClean="0"/>
              <a:t>其实很容易：常回家看看！</a:t>
            </a:r>
            <a:endParaRPr lang="zh-TW" altLang="en-US" dirty="0"/>
          </a:p>
        </p:txBody>
      </p:sp>
      <p:pic>
        <p:nvPicPr>
          <p:cNvPr id="2050" name="Picture 2" descr="C:\Users\ASUS\Desktop\清大\碩二上\實習\上課用\博雅漢語\第三周\图片\孝心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708920"/>
            <a:ext cx="2714426" cy="1806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5639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27584" y="404664"/>
            <a:ext cx="172819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小子</a:t>
            </a:r>
            <a:endParaRPr lang="zh-TW" altLang="en-US" sz="60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1187624" y="3295263"/>
            <a:ext cx="172819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手心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3743908" y="3975089"/>
            <a:ext cx="2520280" cy="100723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独生女</a:t>
            </a:r>
            <a:endParaRPr lang="zh-TW" altLang="en-US" sz="60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780778" y="1923946"/>
            <a:ext cx="422327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/>
              <a:t>无论如何</a:t>
            </a:r>
            <a:endParaRPr lang="zh-TW" altLang="en-US" sz="72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5760132" y="495001"/>
            <a:ext cx="2376264" cy="132343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8000" dirty="0" smtClean="0"/>
              <a:t>遥远</a:t>
            </a:r>
            <a:endParaRPr lang="zh-TW" altLang="en-US" sz="8000" dirty="0"/>
          </a:p>
        </p:txBody>
      </p:sp>
      <p:sp>
        <p:nvSpPr>
          <p:cNvPr id="13" name="文字方塊 12"/>
          <p:cNvSpPr txBox="1"/>
          <p:nvPr/>
        </p:nvSpPr>
        <p:spPr>
          <a:xfrm>
            <a:off x="6516216" y="2636913"/>
            <a:ext cx="216024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/>
              <a:t>有限</a:t>
            </a:r>
            <a:endParaRPr lang="zh-TW" altLang="en-US" sz="7200" dirty="0"/>
          </a:p>
        </p:txBody>
      </p:sp>
      <p:sp>
        <p:nvSpPr>
          <p:cNvPr id="14" name="文字方塊 13"/>
          <p:cNvSpPr txBox="1"/>
          <p:nvPr/>
        </p:nvSpPr>
        <p:spPr>
          <a:xfrm>
            <a:off x="6948264" y="5157192"/>
            <a:ext cx="1728192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忧郁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1403648" y="4982328"/>
            <a:ext cx="1728192" cy="1015663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浑浊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3186046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575473" y="288505"/>
            <a:ext cx="2278566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 smtClean="0"/>
              <a:t>表情</a:t>
            </a:r>
            <a:endParaRPr lang="zh-TW" altLang="en-US" sz="7200" dirty="0"/>
          </a:p>
        </p:txBody>
      </p:sp>
      <p:sp>
        <p:nvSpPr>
          <p:cNvPr id="5" name="文字方塊 4"/>
          <p:cNvSpPr txBox="1"/>
          <p:nvPr/>
        </p:nvSpPr>
        <p:spPr>
          <a:xfrm>
            <a:off x="4731422" y="2412960"/>
            <a:ext cx="1739796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邮筒</a:t>
            </a:r>
            <a:endParaRPr lang="zh-TW" altLang="en-US" sz="60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1109699" y="2223765"/>
            <a:ext cx="237763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 smtClean="0"/>
              <a:t>半晌</a:t>
            </a:r>
            <a:endParaRPr lang="zh-TW" altLang="en-US" sz="72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5659105" y="5175378"/>
            <a:ext cx="2113400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/>
              <a:t>孝心</a:t>
            </a:r>
            <a:endParaRPr lang="zh-TW" altLang="en-US" sz="72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563266" y="5327972"/>
            <a:ext cx="1739796" cy="1015663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 smtClean="0"/>
              <a:t>开口</a:t>
            </a:r>
            <a:endParaRPr lang="zh-TW" altLang="en-US" sz="6000" dirty="0"/>
          </a:p>
        </p:txBody>
      </p:sp>
      <p:sp>
        <p:nvSpPr>
          <p:cNvPr id="9" name="文字方塊 8"/>
          <p:cNvSpPr txBox="1"/>
          <p:nvPr/>
        </p:nvSpPr>
        <p:spPr>
          <a:xfrm>
            <a:off x="3801575" y="888669"/>
            <a:ext cx="2065190" cy="1200329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 smtClean="0"/>
              <a:t>孝敬</a:t>
            </a:r>
            <a:endParaRPr lang="zh-TW" altLang="en-US" sz="72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638622" y="3424094"/>
            <a:ext cx="2382066" cy="1200329"/>
          </a:xfrm>
          <a:prstGeom prst="rect">
            <a:avLst/>
          </a:prstGeom>
          <a:solidFill>
            <a:srgbClr val="F66912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 smtClean="0"/>
              <a:t>嘲笑</a:t>
            </a:r>
            <a:endParaRPr lang="zh-TW" altLang="en-US" sz="72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1979712" y="3931926"/>
            <a:ext cx="2243852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/>
              <a:t>荒诞</a:t>
            </a:r>
            <a:endParaRPr lang="zh-TW" altLang="en-US" sz="7200" dirty="0"/>
          </a:p>
        </p:txBody>
      </p:sp>
      <p:sp>
        <p:nvSpPr>
          <p:cNvPr id="12" name="文字方塊 11"/>
          <p:cNvSpPr txBox="1"/>
          <p:nvPr/>
        </p:nvSpPr>
        <p:spPr>
          <a:xfrm>
            <a:off x="6311796" y="334381"/>
            <a:ext cx="2382066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7200" dirty="0"/>
              <a:t>假如</a:t>
            </a:r>
            <a:endParaRPr lang="zh-TW" altLang="en-US" sz="7200" dirty="0"/>
          </a:p>
        </p:txBody>
      </p:sp>
    </p:spTree>
    <p:extLst>
      <p:ext uri="{BB962C8B-B14F-4D97-AF65-F5344CB8AC3E}">
        <p14:creationId xmlns:p14="http://schemas.microsoft.com/office/powerpoint/2010/main" val="42818497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zh-CN" altLang="en-US" dirty="0" smtClean="0"/>
              <a:t>只要路是对的，就不怕</a:t>
            </a:r>
            <a:r>
              <a:rPr lang="en-US" altLang="zh-CN" dirty="0" smtClean="0"/>
              <a:t>________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空气十分</a:t>
            </a:r>
            <a:r>
              <a:rPr lang="en-US" altLang="zh-CN" dirty="0"/>
              <a:t>________</a:t>
            </a:r>
            <a:r>
              <a:rPr lang="zh-CN" altLang="en-US" dirty="0"/>
              <a:t>，我快要不能呼吸了</a:t>
            </a:r>
            <a:r>
              <a:rPr lang="en-US" altLang="zh-CN" dirty="0" smtClean="0"/>
              <a:t>________</a:t>
            </a:r>
            <a:r>
              <a:rPr lang="zh-CN" altLang="en-US" dirty="0" smtClean="0"/>
              <a:t>，你都不能放弃。</a:t>
            </a:r>
            <a:endParaRPr lang="en-US" altLang="zh-CN" dirty="0" smtClean="0"/>
          </a:p>
          <a:p>
            <a:r>
              <a:rPr lang="zh-CN" altLang="en-US" dirty="0" smtClean="0"/>
              <a:t>数</a:t>
            </a:r>
            <a:r>
              <a:rPr lang="zh-CN" altLang="en-US" dirty="0"/>
              <a:t>量</a:t>
            </a:r>
            <a:r>
              <a:rPr lang="en-US" altLang="zh-CN" dirty="0"/>
              <a:t>________</a:t>
            </a:r>
            <a:r>
              <a:rPr lang="zh-CN" altLang="en-US" dirty="0"/>
              <a:t>，卖完为止</a:t>
            </a:r>
            <a:r>
              <a:rPr lang="zh-CN" altLang="en-US" dirty="0" smtClean="0"/>
              <a:t>。</a:t>
            </a:r>
            <a:endParaRPr lang="en-US" altLang="zh-CN" dirty="0"/>
          </a:p>
          <a:p>
            <a:endParaRPr lang="en-US" altLang="zh-CN" dirty="0"/>
          </a:p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6138491"/>
              </p:ext>
            </p:extLst>
          </p:nvPr>
        </p:nvGraphicFramePr>
        <p:xfrm>
          <a:off x="467544" y="1409720"/>
          <a:ext cx="82296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遥远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有限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无论如何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浑浊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54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zh-CN" altLang="en-US" dirty="0"/>
              <a:t>这本书写的大多是</a:t>
            </a:r>
            <a:r>
              <a:rPr lang="zh-CN" altLang="en-US" dirty="0" smtClean="0"/>
              <a:t>一些</a:t>
            </a:r>
            <a:r>
              <a:rPr lang="en-US" altLang="zh-CN" dirty="0"/>
              <a:t>_____</a:t>
            </a:r>
            <a:r>
              <a:rPr lang="zh-CN" altLang="en-US" dirty="0" smtClean="0"/>
              <a:t>的</a:t>
            </a:r>
            <a:r>
              <a:rPr lang="zh-CN" altLang="en-US" dirty="0"/>
              <a:t>故事。</a:t>
            </a:r>
            <a:endParaRPr lang="en-US" altLang="zh-CN" dirty="0"/>
          </a:p>
          <a:p>
            <a:r>
              <a:rPr lang="zh-CN" altLang="en-US" dirty="0" smtClean="0"/>
              <a:t>快把这碗汤端去给奶奶喝，</a:t>
            </a:r>
            <a:r>
              <a:rPr lang="en-US" altLang="zh-CN" dirty="0"/>
              <a:t> </a:t>
            </a:r>
            <a:r>
              <a:rPr lang="en-US" altLang="zh-CN" dirty="0" smtClean="0"/>
              <a:t>_____</a:t>
            </a:r>
            <a:r>
              <a:rPr lang="zh-CN" altLang="en-US" dirty="0" smtClean="0"/>
              <a:t>她老人家。</a:t>
            </a:r>
            <a:endParaRPr lang="en-US" altLang="zh-CN" dirty="0" smtClean="0"/>
          </a:p>
          <a:p>
            <a:r>
              <a:rPr lang="zh-CN" altLang="en-US" dirty="0" smtClean="0"/>
              <a:t>过</a:t>
            </a:r>
            <a:r>
              <a:rPr lang="zh-CN" altLang="en-US" dirty="0" smtClean="0"/>
              <a:t>了</a:t>
            </a:r>
            <a:r>
              <a:rPr lang="en-US" altLang="zh-CN" dirty="0"/>
              <a:t>_____ </a:t>
            </a:r>
            <a:r>
              <a:rPr lang="zh-CN" altLang="en-US" dirty="0" smtClean="0"/>
              <a:t>，</a:t>
            </a:r>
            <a:r>
              <a:rPr lang="zh-CN" altLang="en-US" dirty="0"/>
              <a:t>雨终于变小了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为了表达我的</a:t>
            </a:r>
            <a:r>
              <a:rPr lang="en-US" altLang="zh-CN" dirty="0"/>
              <a:t>_____ </a:t>
            </a:r>
            <a:r>
              <a:rPr lang="zh-CN" altLang="en-US" dirty="0" smtClean="0"/>
              <a:t>，我决定给妈妈煮一餐饭。</a:t>
            </a:r>
            <a:endParaRPr lang="en-US" altLang="zh-CN" dirty="0" smtClean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4325498"/>
              </p:ext>
            </p:extLst>
          </p:nvPr>
        </p:nvGraphicFramePr>
        <p:xfrm>
          <a:off x="467544" y="1409720"/>
          <a:ext cx="8229600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孝敬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孝心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荒诞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200" dirty="0" smtClean="0"/>
                        <a:t>半晌</a:t>
                      </a:r>
                      <a:endParaRPr lang="zh-TW" altLang="en-US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94739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忧郁</a:t>
            </a:r>
            <a:r>
              <a:rPr lang="en-US" altLang="zh-CN" dirty="0" smtClean="0"/>
              <a:t>-</a:t>
            </a:r>
            <a:r>
              <a:rPr lang="zh-CN" altLang="en-US" dirty="0" smtClean="0"/>
              <a:t>忧愁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773728"/>
              </p:ext>
            </p:extLst>
          </p:nvPr>
        </p:nvGraphicFramePr>
        <p:xfrm>
          <a:off x="539552" y="2060848"/>
          <a:ext cx="8229600" cy="2804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1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4000" dirty="0" smtClean="0"/>
                        <a:t>忧郁  忧愁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语义：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都有不快乐的意思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词性：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都是形容词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搭配：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都可以形容人的脸色、心情。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5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5229200"/>
            <a:ext cx="8229600" cy="16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dirty="0" smtClean="0"/>
              <a:t>一看到她那副</a:t>
            </a:r>
            <a:r>
              <a:rPr lang="zh-CN" altLang="en-US" b="1" dirty="0" smtClean="0"/>
              <a:t>忧郁</a:t>
            </a:r>
            <a:r>
              <a:rPr lang="en-US" altLang="zh-CN" b="1" dirty="0" smtClean="0"/>
              <a:t>/</a:t>
            </a:r>
            <a:r>
              <a:rPr lang="zh-CN" altLang="en-US" b="1" dirty="0" smtClean="0"/>
              <a:t>忧愁</a:t>
            </a:r>
            <a:r>
              <a:rPr lang="zh-CN" altLang="en-US" dirty="0" smtClean="0"/>
              <a:t>的表情，我也开心不起来。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7891890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2220539"/>
              </p:ext>
            </p:extLst>
          </p:nvPr>
        </p:nvGraphicFramePr>
        <p:xfrm>
          <a:off x="539552" y="2492896"/>
          <a:ext cx="8229601" cy="3200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82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38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忧郁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忧愁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语义：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指心里苦闷而不能发泄，所以不快乐。</a:t>
                      </a:r>
                      <a:endParaRPr lang="zh-TW" alt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/>
                        <a:t>指遇到麻烦和困难而发愁。</a:t>
                      </a:r>
                      <a:endParaRPr lang="zh-TW" altLang="en-US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搭配：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多用于形容人的性格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多用于碰到具体事情时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108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zh-CN" altLang="en-US" dirty="0" smtClean="0"/>
              <a:t>他是一个</a:t>
            </a:r>
            <a:r>
              <a:rPr lang="zh-CN" altLang="en-US" b="1" dirty="0" smtClean="0"/>
              <a:t>忧郁</a:t>
            </a:r>
            <a:r>
              <a:rPr lang="zh-CN" altLang="en-US" dirty="0" smtClean="0"/>
              <a:t>的青年，终日闷闷不乐。</a:t>
            </a:r>
            <a:endParaRPr lang="en-US" altLang="zh-CN" dirty="0" smtClean="0"/>
          </a:p>
          <a:p>
            <a:r>
              <a:rPr lang="zh-CN" altLang="en-US" dirty="0"/>
              <a:t>自从他女儿病重住院以后，他一直很</a:t>
            </a:r>
            <a:r>
              <a:rPr lang="zh-CN" altLang="en-US" b="1" dirty="0"/>
              <a:t>忧</a:t>
            </a:r>
            <a:r>
              <a:rPr lang="zh-CN" altLang="en-US" b="1" dirty="0" smtClean="0"/>
              <a:t>愁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38430"/>
              </p:ext>
            </p:extLst>
          </p:nvPr>
        </p:nvGraphicFramePr>
        <p:xfrm>
          <a:off x="395536" y="260648"/>
          <a:ext cx="8229601" cy="2133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62108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忧郁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忧愁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49072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语义：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指心里苦闷而不能发泄，所以不快乐。</a:t>
                      </a:r>
                      <a:endParaRPr lang="zh-TW" altLang="en-US" sz="18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/>
                        <a:t>指遇到麻烦和困难而发愁。</a:t>
                      </a:r>
                      <a:endParaRPr lang="zh-TW" altLang="en-US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3311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zh-CN" altLang="en-US" dirty="0" smtClean="0"/>
              <a:t>一向活泼的她，不知怎么变得</a:t>
            </a:r>
            <a:r>
              <a:rPr lang="zh-CN" altLang="en-US" b="1" dirty="0" smtClean="0"/>
              <a:t>忧郁</a:t>
            </a:r>
            <a:r>
              <a:rPr lang="zh-CN" altLang="en-US" dirty="0" smtClean="0"/>
              <a:t>起来了。</a:t>
            </a:r>
            <a:endParaRPr lang="en-US" altLang="zh-CN" dirty="0" smtClean="0"/>
          </a:p>
          <a:p>
            <a:r>
              <a:rPr lang="zh-CN" altLang="en-US" dirty="0" smtClean="0"/>
              <a:t>他总是那么乐观</a:t>
            </a:r>
            <a:r>
              <a:rPr lang="zh-CN" altLang="en-US" dirty="0" smtClean="0"/>
              <a:t>，即使</a:t>
            </a:r>
            <a:r>
              <a:rPr lang="zh-CN" altLang="en-US" dirty="0" smtClean="0"/>
              <a:t>遇到困难也不</a:t>
            </a:r>
            <a:r>
              <a:rPr lang="zh-CN" altLang="en-US" b="1" dirty="0" smtClean="0"/>
              <a:t>忧愁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51063"/>
              </p:ext>
            </p:extLst>
          </p:nvPr>
        </p:nvGraphicFramePr>
        <p:xfrm>
          <a:off x="395536" y="116632"/>
          <a:ext cx="8229601" cy="1645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62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284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38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忧郁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忧愁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搭配：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多用于形容人的性格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多用于碰到具体事情时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6742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烦恼</a:t>
            </a:r>
            <a:r>
              <a:rPr lang="en-US" altLang="zh-CN" dirty="0" smtClean="0"/>
              <a:t>-</a:t>
            </a:r>
            <a:r>
              <a:rPr lang="zh-CN" altLang="en-US" dirty="0" smtClean="0"/>
              <a:t>苦恼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凡是都往坏处想，那是自寻</a:t>
            </a:r>
            <a:r>
              <a:rPr lang="en-US" altLang="zh-TW" dirty="0" smtClean="0"/>
              <a:t>________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爸爸的病一直治不好，妈妈</a:t>
            </a:r>
            <a:r>
              <a:rPr lang="en-US" altLang="zh-TW" dirty="0" smtClean="0"/>
              <a:t>________</a:t>
            </a:r>
            <a:r>
              <a:rPr lang="zh-TW" altLang="en-US" dirty="0" smtClean="0"/>
              <a:t>得吃不下饭。</a:t>
            </a:r>
            <a:endParaRPr lang="en-US" altLang="zh-TW" dirty="0" smtClean="0"/>
          </a:p>
          <a:p>
            <a:r>
              <a:rPr lang="zh-TW" altLang="en-US" dirty="0" smtClean="0"/>
              <a:t>哥哥已经考了好几次大学了，还是考不上，他十分</a:t>
            </a:r>
            <a:r>
              <a:rPr lang="en-US" altLang="zh-TW" dirty="0" smtClean="0"/>
              <a:t>________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你就不要为这些小事</a:t>
            </a:r>
            <a:r>
              <a:rPr lang="en-US" altLang="zh-TW" dirty="0" smtClean="0"/>
              <a:t>________</a:t>
            </a:r>
            <a:r>
              <a:rPr lang="zh-TW" altLang="en-US" dirty="0"/>
              <a:t>了。</a:t>
            </a:r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648983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练习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他是个性格（     ）的人，常常一个人坐在那里，别人很难走进她的内心世界。</a:t>
            </a:r>
            <a:endParaRPr lang="en-US" altLang="zh-CN" dirty="0" smtClean="0"/>
          </a:p>
          <a:p>
            <a:r>
              <a:rPr lang="zh-CN" altLang="en-US" dirty="0" smtClean="0"/>
              <a:t>他正在为找不到理想的工作而（    ）呢，知道这个好消息一定会很高兴。</a:t>
            </a:r>
            <a:endParaRPr lang="en-US" altLang="zh-CN" dirty="0" smtClean="0"/>
          </a:p>
          <a:p>
            <a:r>
              <a:rPr lang="zh-CN" altLang="en-US" dirty="0" smtClean="0"/>
              <a:t>（    </a:t>
            </a:r>
            <a:r>
              <a:rPr lang="zh-CN" altLang="en-US" dirty="0" smtClean="0"/>
              <a:t>）症是一种现代文明病，在大学生和白领中并不少见。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01423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嘲笑</a:t>
            </a:r>
            <a:r>
              <a:rPr lang="en-US" altLang="zh-CN" dirty="0" smtClean="0"/>
              <a:t>-</a:t>
            </a:r>
            <a:r>
              <a:rPr lang="zh-CN" altLang="en-US" dirty="0"/>
              <a:t>讥笑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850504"/>
              </p:ext>
            </p:extLst>
          </p:nvPr>
        </p:nvGraphicFramePr>
        <p:xfrm>
          <a:off x="457200" y="2281024"/>
          <a:ext cx="8229600" cy="21031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784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1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dist"/>
                      <a:r>
                        <a:rPr lang="zh-CN" altLang="en-US" sz="4000" dirty="0" smtClean="0"/>
                        <a:t>嘲笑  讥笑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语义：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都表示用言语笑对方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词性：</a:t>
                      </a:r>
                      <a:endParaRPr lang="zh-TW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4000" dirty="0" smtClean="0"/>
                        <a:t>都是动词</a:t>
                      </a:r>
                      <a:endParaRPr lang="zh-TW" altLang="en-US" sz="4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Picture 2" descr="C:\Users\ASUS\Downloads\gaitubao_com_09302103282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728192" cy="1728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3101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4061405"/>
              </p:ext>
            </p:extLst>
          </p:nvPr>
        </p:nvGraphicFramePr>
        <p:xfrm>
          <a:off x="608314" y="1700808"/>
          <a:ext cx="8229601" cy="46634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82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38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嘲笑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讥笑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语义：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侧重在嘲弄、取笑，语义较轻。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/>
                        <a:t>侧重在用尖刻的言语讥讽，语义重，多用于贬义。</a:t>
                      </a:r>
                      <a:endParaRPr lang="zh-TW" altLang="en-US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搭配：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范围广。对象可以是别人，也可以是自己；可以是善意的，也可以是恶意的。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范围小，对象多是别人。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Picture 3" descr="C:\Users\ASUS\Downloads\gaitubao_com_09302110094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1328936" cy="1328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9315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zh-CN" altLang="en-US" dirty="0"/>
              <a:t>发</a:t>
            </a:r>
            <a:r>
              <a:rPr lang="zh-CN" altLang="en-US" dirty="0" smtClean="0"/>
              <a:t>现我连稻子和麦子都分不清，村里的小朋友全都</a:t>
            </a:r>
            <a:r>
              <a:rPr lang="zh-CN" altLang="en-US" b="1" dirty="0" smtClean="0"/>
              <a:t>嘲笑</a:t>
            </a:r>
            <a:r>
              <a:rPr lang="zh-CN" altLang="en-US" dirty="0" smtClean="0"/>
              <a:t>我起来。</a:t>
            </a:r>
            <a:endParaRPr lang="en-US" altLang="zh-CN" dirty="0" smtClean="0"/>
          </a:p>
          <a:p>
            <a:r>
              <a:rPr lang="zh-CN" altLang="en-US" dirty="0"/>
              <a:t>也</a:t>
            </a:r>
            <a:r>
              <a:rPr lang="zh-CN" altLang="en-US" dirty="0" smtClean="0"/>
              <a:t>有不少人</a:t>
            </a:r>
            <a:r>
              <a:rPr lang="zh-CN" altLang="en-US" b="1" dirty="0" smtClean="0"/>
              <a:t>讥笑</a:t>
            </a:r>
            <a:r>
              <a:rPr lang="zh-CN" altLang="en-US" dirty="0" smtClean="0"/>
              <a:t>他，说她自我推荐当主任是想出风头。</a:t>
            </a:r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662921"/>
              </p:ext>
            </p:extLst>
          </p:nvPr>
        </p:nvGraphicFramePr>
        <p:xfrm>
          <a:off x="467544" y="359296"/>
          <a:ext cx="8229601" cy="2133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82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386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嘲笑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3200" dirty="0" smtClean="0"/>
                        <a:t>讥笑</a:t>
                      </a:r>
                      <a:endParaRPr lang="zh-TW" alt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语义：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3200" dirty="0" smtClean="0"/>
                        <a:t>侧重在嘲弄、取笑，语义较轻。</a:t>
                      </a:r>
                      <a:endParaRPr lang="zh-TW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200" dirty="0" smtClean="0"/>
                        <a:t>侧重在用尖刻的言语讥讽，语义重，多用于贬义。</a:t>
                      </a:r>
                      <a:endParaRPr lang="zh-TW" altLang="en-US" sz="3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9696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888432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/>
              <a:t>那</a:t>
            </a:r>
            <a:r>
              <a:rPr lang="zh-CN" altLang="en-US" dirty="0" smtClean="0"/>
              <a:t>个孩子耳朵有点聋，说话不清楚，请你们别</a:t>
            </a:r>
            <a:r>
              <a:rPr lang="zh-CN" altLang="en-US" b="1" dirty="0" smtClean="0"/>
              <a:t>嘲笑</a:t>
            </a:r>
            <a:r>
              <a:rPr lang="zh-CN" altLang="en-US" dirty="0" smtClean="0"/>
              <a:t>他好不好。</a:t>
            </a:r>
            <a:endParaRPr lang="en-US" altLang="zh-CN" dirty="0" smtClean="0"/>
          </a:p>
          <a:p>
            <a:r>
              <a:rPr lang="zh-CN" altLang="en-US" dirty="0"/>
              <a:t>读</a:t>
            </a:r>
            <a:r>
              <a:rPr lang="zh-CN" altLang="en-US" dirty="0" smtClean="0"/>
              <a:t>完这本书，好像进入了一片新天地，我不由得</a:t>
            </a:r>
            <a:r>
              <a:rPr lang="zh-CN" altLang="en-US" b="1" dirty="0" smtClean="0"/>
              <a:t>嘲笑</a:t>
            </a:r>
            <a:r>
              <a:rPr lang="zh-CN" altLang="en-US" dirty="0" smtClean="0"/>
              <a:t>起自己以前的无知。</a:t>
            </a:r>
            <a:endParaRPr lang="en-US" altLang="zh-CN" dirty="0" smtClean="0"/>
          </a:p>
          <a:p>
            <a:r>
              <a:rPr lang="zh-CN" altLang="en-US" dirty="0"/>
              <a:t>因</a:t>
            </a:r>
            <a:r>
              <a:rPr lang="zh-CN" altLang="en-US" dirty="0" smtClean="0"/>
              <a:t>为他常常不懂装懂，所以有时候大家免不了要</a:t>
            </a:r>
            <a:r>
              <a:rPr lang="zh-CN" altLang="en-US" b="1" dirty="0" smtClean="0"/>
              <a:t>嘲笑</a:t>
            </a:r>
            <a:r>
              <a:rPr lang="zh-CN" altLang="en-US" dirty="0" smtClean="0"/>
              <a:t>他几句，提醒他改正自己的毛病。</a:t>
            </a:r>
            <a:endParaRPr lang="en-US" altLang="zh-CN" dirty="0" smtClean="0"/>
          </a:p>
          <a:p>
            <a:r>
              <a:rPr lang="zh-CN" altLang="en-US" dirty="0"/>
              <a:t>咱</a:t>
            </a:r>
            <a:r>
              <a:rPr lang="zh-CN" altLang="en-US" dirty="0" smtClean="0"/>
              <a:t>们不用怕别人</a:t>
            </a:r>
            <a:r>
              <a:rPr lang="zh-CN" altLang="en-US" b="1" dirty="0" smtClean="0"/>
              <a:t>讥笑</a:t>
            </a:r>
            <a:r>
              <a:rPr lang="zh-CN" altLang="en-US" dirty="0" smtClean="0"/>
              <a:t>，要坚持干下去。</a:t>
            </a:r>
            <a:endParaRPr lang="en-US" altLang="zh-CN" dirty="0" smtClean="0"/>
          </a:p>
          <a:p>
            <a:r>
              <a:rPr lang="zh-CN" altLang="en-US" dirty="0" smtClean="0"/>
              <a:t>要</a:t>
            </a:r>
            <a:r>
              <a:rPr lang="zh-CN" altLang="en-US" dirty="0"/>
              <a:t>成功的人，面临的不仅是赞叹之语，而且还有</a:t>
            </a:r>
            <a:r>
              <a:rPr lang="zh-CN" altLang="en-US" b="1" dirty="0"/>
              <a:t>嘲笑</a:t>
            </a:r>
            <a:r>
              <a:rPr lang="zh-CN" altLang="en-US" dirty="0"/>
              <a:t>之声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480980"/>
              </p:ext>
            </p:extLst>
          </p:nvPr>
        </p:nvGraphicFramePr>
        <p:xfrm>
          <a:off x="395536" y="260648"/>
          <a:ext cx="8435280" cy="208823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344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044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61378">
                <a:tc>
                  <a:txBody>
                    <a:bodyPr/>
                    <a:lstStyle/>
                    <a:p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 smtClean="0"/>
                        <a:t>嘲笑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2800" dirty="0" smtClean="0"/>
                        <a:t>讥笑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70072"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搭配：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范围广。对象可以是别人，也可以是自己；可以是善意的，也可以是恶意的。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dirty="0" smtClean="0"/>
                        <a:t>范围小，对象多是别人。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5168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练一练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一个简单的动作做了几次都失败了，他不由得（    ）起自己来了。</a:t>
            </a:r>
            <a:endParaRPr lang="en-US" altLang="zh-CN" dirty="0" smtClean="0"/>
          </a:p>
          <a:p>
            <a:r>
              <a:rPr lang="zh-CN" altLang="en-US" dirty="0"/>
              <a:t>姐</a:t>
            </a:r>
            <a:r>
              <a:rPr lang="zh-CN" altLang="en-US" dirty="0" smtClean="0"/>
              <a:t>姐说话很刻薄，总是</a:t>
            </a:r>
            <a:r>
              <a:rPr lang="zh-CN" altLang="en-US" dirty="0"/>
              <a:t>（    ）</a:t>
            </a:r>
            <a:r>
              <a:rPr lang="zh-CN" altLang="en-US" dirty="0" smtClean="0"/>
              <a:t>别人。</a:t>
            </a:r>
            <a:endParaRPr lang="en-US" altLang="zh-CN" dirty="0" smtClean="0"/>
          </a:p>
          <a:p>
            <a:r>
              <a:rPr lang="zh-CN" altLang="en-US" dirty="0" smtClean="0"/>
              <a:t>每包坏一个饺子，他就自我（    ）一下，技术就是不见提高，真拿他没办法。</a:t>
            </a:r>
            <a:endParaRPr lang="en-US" altLang="zh-CN" dirty="0" smtClean="0"/>
          </a:p>
          <a:p>
            <a:r>
              <a:rPr lang="zh-CN" altLang="en-US" dirty="0" smtClean="0"/>
              <a:t>他用恶毒的语言（    ）对方，让对方很生气。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748499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42" name="Picture 2" descr="C:\Users\ASUS\Desktop\清大\碩二上\實習\上課用\博雅漢語\第三周\图片\课文3-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2" r="3118"/>
          <a:stretch/>
        </p:blipFill>
        <p:spPr bwMode="auto">
          <a:xfrm>
            <a:off x="107505" y="1434277"/>
            <a:ext cx="8933047" cy="2239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3" name="Picture 3" descr="C:\Users\ASUS\Desktop\清大\碩二上\實習\上課用\博雅漢語\第三周\图片\课文3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645024"/>
            <a:ext cx="8933047" cy="223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9505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1267" name="Picture 3" descr="C:\Users\ASUS\Desktop\清大\碩二上\實習\上課用\博雅漢語\第三周\图片\课文3-4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4"/>
          <a:stretch/>
        </p:blipFill>
        <p:spPr bwMode="auto">
          <a:xfrm>
            <a:off x="253231" y="3152725"/>
            <a:ext cx="8711257" cy="387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:\Users\ASUS\Desktop\清大\碩二上\實習\上課用\博雅漢語\第三周\图片\课文3-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31" y="85381"/>
            <a:ext cx="8711257" cy="306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44642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“我感到和父亲一下子遥远起来”是什么意思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 smtClean="0"/>
              <a:t>为</a:t>
            </a:r>
            <a:r>
              <a:rPr lang="zh-CN" altLang="en-US" dirty="0"/>
              <a:t>什么“父亲细眯眯的眼睛”会“一下子变得那样忧郁”？</a:t>
            </a:r>
            <a:endParaRPr lang="en-US" altLang="zh-CN" dirty="0"/>
          </a:p>
          <a:p>
            <a:r>
              <a:rPr lang="zh-CN" altLang="en-US" dirty="0"/>
              <a:t>离别的时候，“我</a:t>
            </a:r>
            <a:r>
              <a:rPr lang="en-US" altLang="zh-CN" dirty="0"/>
              <a:t>”</a:t>
            </a:r>
            <a:r>
              <a:rPr lang="zh-CN" altLang="en-US" dirty="0"/>
              <a:t>和父亲的心情怎么样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r>
              <a:rPr lang="zh-CN" altLang="en-US" dirty="0"/>
              <a:t>你觉得父亲要的礼物是什么</a:t>
            </a:r>
            <a:r>
              <a:rPr lang="zh-CN" altLang="en-US" dirty="0" smtClean="0"/>
              <a:t>？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87864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说一说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父亲数了很多东西，都不是我要的。我怎么能告诉父亲，镜子里面有了个“</a:t>
            </a:r>
            <a:r>
              <a:rPr lang="en-US" altLang="zh-CN" dirty="0" smtClean="0"/>
              <a:t>________”</a:t>
            </a:r>
            <a:r>
              <a:rPr lang="zh-CN" altLang="en-US" dirty="0" smtClean="0"/>
              <a:t>呢</a:t>
            </a:r>
            <a:r>
              <a:rPr lang="en-US" altLang="zh-CN" dirty="0" smtClean="0"/>
              <a:t>?</a:t>
            </a:r>
            <a:r>
              <a:rPr lang="zh-CN" altLang="en-US" dirty="0" smtClean="0"/>
              <a:t>父亲继续猜，可是他还是猜不出来。我感到和父亲一下子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起来。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有</a:t>
            </a:r>
            <a:r>
              <a:rPr lang="zh-CN" altLang="en-US" dirty="0" smtClean="0"/>
              <a:t>一天，我告诉父亲</a:t>
            </a:r>
            <a:r>
              <a:rPr lang="en-US" altLang="zh-CN" dirty="0" smtClean="0"/>
              <a:t>____________</a:t>
            </a:r>
            <a:r>
              <a:rPr lang="zh-CN" altLang="en-US" dirty="0" smtClean="0"/>
              <a:t>。我是父亲的独生女，父亲老了，我应该</a:t>
            </a:r>
            <a:r>
              <a:rPr lang="en-US" altLang="zh-CN" dirty="0" smtClean="0"/>
              <a:t>__________</a:t>
            </a:r>
            <a:r>
              <a:rPr lang="zh-CN" altLang="en-US" dirty="0" smtClean="0"/>
              <a:t>，我也</a:t>
            </a:r>
            <a:r>
              <a:rPr lang="en-US" altLang="zh-CN" dirty="0" smtClean="0"/>
              <a:t>________</a:t>
            </a:r>
            <a:r>
              <a:rPr lang="zh-CN" altLang="en-US" dirty="0" smtClean="0"/>
              <a:t>离开父亲。父亲听了，只说：“我知道有一天你要走的，</a:t>
            </a:r>
            <a:r>
              <a:rPr lang="en-US" altLang="zh-CN" dirty="0" smtClean="0"/>
              <a:t>___________</a:t>
            </a:r>
            <a:r>
              <a:rPr lang="zh-CN" altLang="en-US" dirty="0" smtClean="0"/>
              <a:t>。要是他待你不好，你就</a:t>
            </a:r>
            <a:r>
              <a:rPr lang="en-US" altLang="zh-CN" dirty="0" smtClean="0"/>
              <a:t>_______.</a:t>
            </a:r>
            <a:r>
              <a:rPr lang="zh-CN" altLang="en-US" dirty="0" smtClean="0"/>
              <a:t>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0755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2708920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生词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1450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可是他待我很好，</a:t>
            </a:r>
            <a:r>
              <a:rPr lang="zh-CN" altLang="en-US" dirty="0"/>
              <a:t>给父亲写</a:t>
            </a:r>
            <a:r>
              <a:rPr lang="zh-CN" altLang="en-US" dirty="0" smtClean="0"/>
              <a:t>信，也总是说我很快乐。有一次记起父亲生日，写信问他需要什么，父亲只回了：</a:t>
            </a:r>
            <a:r>
              <a:rPr lang="en-US" altLang="zh-CN" dirty="0" smtClean="0"/>
              <a:t>________________________________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813889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语言点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672639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女大不</a:t>
            </a:r>
            <a:r>
              <a:rPr lang="zh-CN" altLang="en-US" b="1" dirty="0" smtClean="0"/>
              <a:t>中</a:t>
            </a:r>
            <a:r>
              <a:rPr lang="zh-CN" altLang="en-US" dirty="0" smtClean="0"/>
              <a:t>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“中”是动词，意思是“适合于”“中”后面一般用单音节动词。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中听</a:t>
            </a:r>
            <a:r>
              <a:rPr lang="en-US" altLang="zh-CN" dirty="0" smtClean="0"/>
              <a:t>/</a:t>
            </a:r>
            <a:r>
              <a:rPr lang="zh-CN" altLang="en-US" dirty="0" smtClean="0"/>
              <a:t>中用</a:t>
            </a:r>
            <a:r>
              <a:rPr lang="en-US" altLang="zh-CN" dirty="0" smtClean="0"/>
              <a:t>/</a:t>
            </a:r>
            <a:r>
              <a:rPr lang="zh-CN" altLang="en-US" dirty="0" smtClean="0"/>
              <a:t>中看</a:t>
            </a:r>
            <a:r>
              <a:rPr lang="en-US" altLang="zh-CN" dirty="0" smtClean="0"/>
              <a:t>/</a:t>
            </a:r>
            <a:r>
              <a:rPr lang="zh-CN" altLang="en-US" dirty="0" smtClean="0"/>
              <a:t>不中用</a:t>
            </a:r>
            <a:r>
              <a:rPr lang="en-US" altLang="zh-CN" dirty="0" smtClean="0"/>
              <a:t>/</a:t>
            </a:r>
            <a:r>
              <a:rPr lang="zh-CN" altLang="en-US" dirty="0" smtClean="0"/>
              <a:t>中看不中吃</a:t>
            </a:r>
            <a:r>
              <a:rPr lang="en-US" altLang="zh-CN" dirty="0" smtClean="0"/>
              <a:t>/</a:t>
            </a:r>
            <a:r>
              <a:rPr lang="zh-CN" altLang="en-US" dirty="0" smtClean="0"/>
              <a:t>中看不中穿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6836376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6916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练习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CN" altLang="en-US" sz="3100" dirty="0"/>
              <a:t>中听</a:t>
            </a:r>
            <a:r>
              <a:rPr lang="en-US" altLang="zh-CN" sz="3100" dirty="0"/>
              <a:t>/</a:t>
            </a:r>
            <a:r>
              <a:rPr lang="zh-CN" altLang="en-US" sz="3100" dirty="0"/>
              <a:t>中用</a:t>
            </a:r>
            <a:r>
              <a:rPr lang="en-US" altLang="zh-CN" sz="3100" dirty="0"/>
              <a:t>/</a:t>
            </a:r>
            <a:r>
              <a:rPr lang="zh-CN" altLang="en-US" sz="3100" dirty="0"/>
              <a:t>中看</a:t>
            </a:r>
            <a:r>
              <a:rPr lang="en-US" altLang="zh-CN" sz="3100" dirty="0"/>
              <a:t>/</a:t>
            </a:r>
            <a:r>
              <a:rPr lang="zh-CN" altLang="en-US" sz="3100" dirty="0"/>
              <a:t>不中用</a:t>
            </a:r>
            <a:r>
              <a:rPr lang="en-US" altLang="zh-CN" sz="3100" dirty="0"/>
              <a:t>/</a:t>
            </a:r>
            <a:r>
              <a:rPr lang="zh-CN" altLang="en-US" sz="3100" dirty="0"/>
              <a:t>中看不中吃</a:t>
            </a:r>
            <a:r>
              <a:rPr lang="en-US" altLang="zh-CN" sz="3100" dirty="0"/>
              <a:t>/</a:t>
            </a:r>
            <a:r>
              <a:rPr lang="zh-CN" altLang="en-US" sz="3100" dirty="0"/>
              <a:t>中看不中穿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说话要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，要是都像他这样说话，谁受得了？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这</a:t>
            </a:r>
            <a:r>
              <a:rPr lang="zh-CN" altLang="en-US" dirty="0" smtClean="0"/>
              <a:t>点心外观漂亮，但材料不新鲜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，</a:t>
            </a:r>
            <a:r>
              <a:rPr lang="en-US" altLang="zh-CN" dirty="0"/>
              <a:t> 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，我劝你别买了。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 smtClean="0"/>
              <a:t>唉！我老了，</a:t>
            </a:r>
            <a:r>
              <a:rPr lang="en-US" altLang="zh-CN" dirty="0"/>
              <a:t> 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他们就看不起我了。</a:t>
            </a: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这</a:t>
            </a:r>
            <a:r>
              <a:rPr lang="zh-CN" altLang="en-US" dirty="0" smtClean="0"/>
              <a:t>双鞋确实是漂亮，但穿起来磨脚，实在是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15487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</a:t>
            </a:r>
            <a:r>
              <a:rPr lang="zh-CN" altLang="en-US" b="1" dirty="0" smtClean="0"/>
              <a:t>副</a:t>
            </a:r>
            <a:r>
              <a:rPr lang="zh-CN" altLang="en-US" dirty="0" smtClean="0"/>
              <a:t>烦恼忧愁的样子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解释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副词：量词，用于东西，也可以用于面部表情。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举例</a:t>
            </a:r>
            <a:r>
              <a:rPr lang="en-US" altLang="zh-CN" dirty="0" smtClean="0"/>
              <a:t>】</a:t>
            </a:r>
            <a:r>
              <a:rPr lang="zh-CN" altLang="en-US" dirty="0" smtClean="0"/>
              <a:t>一副眼镜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一副对联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一副手套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一副象棋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一副笑脸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一副冷面孔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一副严肃的表情</a:t>
            </a:r>
            <a:r>
              <a:rPr lang="en-US" altLang="zh-CN" dirty="0" smtClean="0"/>
              <a:t>/</a:t>
            </a:r>
            <a:r>
              <a:rPr lang="zh-CN" altLang="en-US" dirty="0" smtClean="0"/>
              <a:t>一副神秘的样子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【</a:t>
            </a:r>
            <a:r>
              <a:rPr lang="zh-CN" altLang="en-US" dirty="0" smtClean="0"/>
              <a:t>练习</a:t>
            </a:r>
            <a:r>
              <a:rPr lang="en-US" altLang="zh-CN" dirty="0" smtClean="0"/>
              <a:t>】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61964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 fontScale="90000"/>
          </a:bodyPr>
          <a:lstStyle/>
          <a:p>
            <a:r>
              <a:rPr lang="zh-CN" altLang="en-US" sz="5300" dirty="0" smtClean="0"/>
              <a:t>练习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3100" dirty="0"/>
              <a:t>一副眼镜</a:t>
            </a:r>
            <a:r>
              <a:rPr lang="en-US" altLang="zh-CN" sz="3100" dirty="0"/>
              <a:t>/</a:t>
            </a:r>
            <a:r>
              <a:rPr lang="zh-CN" altLang="en-US" sz="3100" dirty="0"/>
              <a:t>一副对联</a:t>
            </a:r>
            <a:r>
              <a:rPr lang="en-US" altLang="zh-CN" sz="3100" dirty="0"/>
              <a:t>/</a:t>
            </a:r>
            <a:r>
              <a:rPr lang="zh-CN" altLang="en-US" sz="3100" dirty="0"/>
              <a:t>一副手套</a:t>
            </a:r>
            <a:r>
              <a:rPr lang="en-US" altLang="zh-CN" sz="3100" dirty="0"/>
              <a:t>/</a:t>
            </a:r>
            <a:r>
              <a:rPr lang="zh-CN" altLang="en-US" sz="3100" dirty="0"/>
              <a:t>一副象棋</a:t>
            </a:r>
            <a:r>
              <a:rPr lang="en-US" altLang="zh-CN" sz="3100" dirty="0"/>
              <a:t>/</a:t>
            </a:r>
            <a:r>
              <a:rPr lang="zh-CN" altLang="en-US" sz="3100" dirty="0"/>
              <a:t>一副笑脸</a:t>
            </a:r>
            <a:r>
              <a:rPr lang="en-US" altLang="zh-CN" sz="3100" dirty="0"/>
              <a:t>/</a:t>
            </a:r>
            <a:r>
              <a:rPr lang="zh-CN" altLang="en-US" sz="3100" dirty="0"/>
              <a:t>一副冷面孔</a:t>
            </a:r>
            <a:r>
              <a:rPr lang="en-US" altLang="zh-CN" sz="3100" dirty="0"/>
              <a:t>/</a:t>
            </a:r>
            <a:r>
              <a:rPr lang="zh-CN" altLang="en-US" sz="3100" dirty="0"/>
              <a:t>一副严肃的表情</a:t>
            </a:r>
            <a:r>
              <a:rPr lang="en-US" altLang="zh-CN" sz="3100" dirty="0"/>
              <a:t>/</a:t>
            </a:r>
            <a:r>
              <a:rPr lang="zh-CN" altLang="en-US" sz="3100" dirty="0"/>
              <a:t>一副神秘的样子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zh-CN" altLang="en-US" dirty="0" smtClean="0"/>
              <a:t>每逢春节，父亲总要亲自写</a:t>
            </a:r>
            <a:r>
              <a:rPr lang="en-US" altLang="zh-CN" dirty="0" smtClean="0"/>
              <a:t>______</a:t>
            </a:r>
            <a:r>
              <a:rPr lang="zh-CN" altLang="en-US" dirty="0" smtClean="0"/>
              <a:t>，贴在家里的大门上。</a:t>
            </a:r>
            <a:endParaRPr lang="en-US" altLang="zh-CN" dirty="0" smtClean="0"/>
          </a:p>
          <a:p>
            <a:r>
              <a:rPr lang="zh-CN" altLang="en-US" dirty="0" smtClean="0"/>
              <a:t>孩子的眼睛有点儿近视，医生建议给她配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 smtClean="0"/>
              <a:t>他总是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，谁敢靠近他呢？</a:t>
            </a:r>
            <a:endParaRPr lang="en-US" altLang="zh-CN" dirty="0" smtClean="0"/>
          </a:p>
          <a:p>
            <a:r>
              <a:rPr lang="zh-CN" altLang="en-US" dirty="0"/>
              <a:t>那</a:t>
            </a:r>
            <a:r>
              <a:rPr lang="zh-CN" altLang="en-US" dirty="0" smtClean="0"/>
              <a:t>家小店的老板人很好，无论见到谁，都是</a:t>
            </a:r>
            <a:r>
              <a:rPr lang="en-US" altLang="zh-CN" dirty="0" smtClean="0"/>
              <a:t>_______</a:t>
            </a:r>
            <a:r>
              <a:rPr lang="zh-CN" altLang="en-US" dirty="0" smtClean="0"/>
              <a:t>，难怪他的生意越做越好。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84864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回想</a:t>
            </a:r>
            <a:r>
              <a:rPr lang="en-US" altLang="zh-CN" dirty="0" smtClean="0"/>
              <a:t>-</a:t>
            </a:r>
            <a:r>
              <a:rPr lang="zh-CN" altLang="en-US" dirty="0" smtClean="0"/>
              <a:t>课</a:t>
            </a:r>
            <a:r>
              <a:rPr lang="zh-CN" altLang="en-US" dirty="0"/>
              <a:t>文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描述一下夏日的夜晚“我”在院子里猜谜语的情景。</a:t>
            </a:r>
            <a:endParaRPr lang="en-US" altLang="zh-CN" dirty="0" smtClean="0"/>
          </a:p>
          <a:p>
            <a:r>
              <a:rPr lang="zh-CN" altLang="en-US" dirty="0"/>
              <a:t>后</a:t>
            </a:r>
            <a:r>
              <a:rPr lang="zh-CN" altLang="en-US" dirty="0" smtClean="0"/>
              <a:t>来，父亲做的饭为什么也不香了？</a:t>
            </a:r>
            <a:endParaRPr lang="en-US" altLang="zh-CN" dirty="0" smtClean="0"/>
          </a:p>
          <a:p>
            <a:r>
              <a:rPr lang="zh-CN" altLang="en-US" dirty="0"/>
              <a:t>父</a:t>
            </a:r>
            <a:r>
              <a:rPr lang="zh-CN" altLang="en-US" dirty="0" smtClean="0"/>
              <a:t>亲的生日，“我”想怎么孝敬他老人家？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787110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2664296"/>
          </a:xfrm>
        </p:spPr>
        <p:txBody>
          <a:bodyPr>
            <a:normAutofit/>
          </a:bodyPr>
          <a:lstStyle/>
          <a:p>
            <a:r>
              <a:rPr lang="zh-CN" altLang="en-US" sz="5400" b="1" dirty="0">
                <a:latin typeface="+mn-lt"/>
                <a:ea typeface="+mn-ea"/>
                <a:cs typeface="+mn-cs"/>
              </a:rPr>
              <a:t>作</a:t>
            </a:r>
            <a:r>
              <a:rPr lang="zh-CN" altLang="en-US" sz="5400" b="1" dirty="0" smtClean="0">
                <a:latin typeface="+mn-lt"/>
                <a:ea typeface="+mn-ea"/>
                <a:cs typeface="+mn-cs"/>
              </a:rPr>
              <a:t>业</a:t>
            </a:r>
            <a:r>
              <a:rPr lang="en-US" altLang="zh-CN" sz="3000" b="1" dirty="0" smtClean="0">
                <a:latin typeface="+mn-lt"/>
                <a:ea typeface="+mn-ea"/>
                <a:cs typeface="+mn-cs"/>
              </a:rPr>
              <a:t/>
            </a:r>
            <a:br>
              <a:rPr lang="en-US" altLang="zh-CN" sz="3000" b="1" dirty="0" smtClean="0">
                <a:latin typeface="+mn-lt"/>
                <a:ea typeface="+mn-ea"/>
                <a:cs typeface="+mn-cs"/>
              </a:rPr>
            </a:br>
            <a:r>
              <a:rPr lang="en-US" altLang="zh-CN" sz="3000" b="1" dirty="0" smtClean="0">
                <a:latin typeface="+mn-lt"/>
                <a:ea typeface="+mn-ea"/>
                <a:cs typeface="+mn-cs"/>
              </a:rPr>
              <a:t>p14-21</a:t>
            </a:r>
            <a:r>
              <a:rPr lang="zh-CN" altLang="en-US" sz="3000" b="1" dirty="0" smtClean="0">
                <a:latin typeface="+mn-lt"/>
                <a:ea typeface="+mn-ea"/>
                <a:cs typeface="+mn-cs"/>
              </a:rPr>
              <a:t>，请印下来写，下次上课检查。</a:t>
            </a:r>
            <a:r>
              <a:rPr lang="en-US" altLang="zh-CN" sz="3000" b="1" dirty="0" smtClean="0">
                <a:latin typeface="+mn-lt"/>
                <a:ea typeface="+mn-ea"/>
                <a:cs typeface="+mn-cs"/>
              </a:rPr>
              <a:t/>
            </a:r>
            <a:br>
              <a:rPr lang="en-US" altLang="zh-CN" sz="3000" b="1" dirty="0" smtClean="0">
                <a:latin typeface="+mn-lt"/>
                <a:ea typeface="+mn-ea"/>
                <a:cs typeface="+mn-cs"/>
              </a:rPr>
            </a:br>
            <a:r>
              <a:rPr lang="zh-CN" altLang="en-US" sz="3000" b="1" dirty="0" smtClean="0">
                <a:latin typeface="+mn-lt"/>
                <a:ea typeface="+mn-ea"/>
                <a:cs typeface="+mn-cs"/>
              </a:rPr>
              <a:t>（思考与讨论、谈一谈不用写，但是请先看一看、想一想，上课时会讨论）</a:t>
            </a:r>
            <a:endParaRPr lang="zh-TW" altLang="en-US" sz="3000" b="1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087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小子 </a:t>
            </a:r>
            <a:r>
              <a:rPr lang="en-US" altLang="zh-TW" dirty="0" err="1" smtClean="0"/>
              <a:t>xiǎozi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/>
              <a:t>解</a:t>
            </a:r>
            <a:r>
              <a:rPr lang="zh-CN" altLang="en-US" dirty="0" smtClean="0"/>
              <a:t>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n. </a:t>
            </a:r>
            <a:r>
              <a:rPr lang="zh-CN" altLang="en-US" dirty="0" smtClean="0"/>
              <a:t>男孩子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这个</a:t>
            </a:r>
            <a:r>
              <a:rPr lang="zh-CN" altLang="en-US" b="1" dirty="0" smtClean="0"/>
              <a:t>小子</a:t>
            </a:r>
            <a:r>
              <a:rPr lang="zh-CN" altLang="en-US" dirty="0" smtClean="0"/>
              <a:t>不但可爱，而且也很细心。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这</a:t>
            </a:r>
            <a:r>
              <a:rPr lang="zh-CN" altLang="en-US" b="1" dirty="0"/>
              <a:t>小子</a:t>
            </a:r>
            <a:r>
              <a:rPr lang="zh-CN" altLang="en-US" dirty="0" smtClean="0"/>
              <a:t>什么都不怕，非常勇敢。</a:t>
            </a:r>
            <a:endParaRPr lang="en-US" altLang="zh-TW" dirty="0"/>
          </a:p>
        </p:txBody>
      </p:sp>
      <p:pic>
        <p:nvPicPr>
          <p:cNvPr id="1026" name="Picture 2" descr="C:\Users\ASUS\Desktop\清大\碩二上\實習\上課用\博雅漢語\第三周\图片\小子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620120"/>
            <a:ext cx="4313696" cy="2239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479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无论如何 </a:t>
            </a:r>
            <a:r>
              <a:rPr lang="en-US" altLang="zh-TW" dirty="0" err="1" smtClean="0"/>
              <a:t>wúlùnrúhé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TW" dirty="0" smtClean="0"/>
              <a:t>Adv.   </a:t>
            </a:r>
            <a:r>
              <a:rPr lang="zh-CN" altLang="en-US" dirty="0" smtClean="0"/>
              <a:t>表示不管条件怎么样，结果都不变。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我已经没有办法了，请你</a:t>
            </a:r>
            <a:r>
              <a:rPr lang="zh-CN" altLang="en-US" b="1" dirty="0"/>
              <a:t>无论如何</a:t>
            </a:r>
            <a:r>
              <a:rPr lang="zh-CN" altLang="en-US" dirty="0" smtClean="0"/>
              <a:t>都要帮我。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b="1" dirty="0"/>
              <a:t>无论如何</a:t>
            </a:r>
            <a:r>
              <a:rPr lang="zh-CN" altLang="en-US" dirty="0" smtClean="0"/>
              <a:t>，这件事你都得解释清楚。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8293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手心 </a:t>
            </a:r>
            <a:r>
              <a:rPr lang="en-US" altLang="zh-TW" dirty="0" err="1" smtClean="0"/>
              <a:t>shǒuxīn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UcPeriod" startAt="14"/>
            </a:pPr>
            <a:r>
              <a:rPr lang="zh-CN" altLang="en-US" dirty="0" smtClean="0"/>
              <a:t>手掌的中心部分。</a:t>
            </a:r>
            <a:endParaRPr lang="en-US" altLang="zh-CN" dirty="0" smtClean="0"/>
          </a:p>
          <a:p>
            <a:pPr marL="514350" indent="-514350">
              <a:buAutoNum type="alphaUcPeriod" startAt="14"/>
            </a:pPr>
            <a:endParaRPr lang="en-US" altLang="zh-TW" dirty="0"/>
          </a:p>
          <a:p>
            <a:pPr marL="514350" indent="-514350">
              <a:buAutoNum type="alphaUcPeriod" startAt="14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你的</a:t>
            </a:r>
            <a:r>
              <a:rPr lang="zh-CN" altLang="en-US" b="1" dirty="0"/>
              <a:t>手心</a:t>
            </a:r>
            <a:r>
              <a:rPr lang="zh-CN" altLang="en-US" dirty="0" smtClean="0"/>
              <a:t>都湿了，别太紧张。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/>
              <a:t>你</a:t>
            </a:r>
            <a:r>
              <a:rPr lang="zh-CN" altLang="en-US" dirty="0" smtClean="0"/>
              <a:t>是逃不出我的</a:t>
            </a:r>
            <a:r>
              <a:rPr lang="zh-CN" altLang="en-US" b="1" dirty="0"/>
              <a:t>手心</a:t>
            </a:r>
            <a:r>
              <a:rPr lang="zh-CN" altLang="en-US" dirty="0" smtClean="0"/>
              <a:t>的。</a:t>
            </a:r>
            <a:endParaRPr lang="zh-TW" altLang="en-US" dirty="0"/>
          </a:p>
        </p:txBody>
      </p:sp>
      <p:pic>
        <p:nvPicPr>
          <p:cNvPr id="9218" name="Picture 2" descr="C:\Users\ASUS\Desktop\清大\碩二上\實習\上課用\博雅漢語\第三周\图片\手心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185" y="2132856"/>
            <a:ext cx="2714625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266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遥远 </a:t>
            </a:r>
            <a:r>
              <a:rPr lang="en-US" altLang="zh-TW" dirty="0" err="1" smtClean="0"/>
              <a:t>yáoyuǎn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CN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很远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指距离远：</a:t>
            </a:r>
            <a:r>
              <a:rPr lang="zh-CN" altLang="en-US" dirty="0"/>
              <a:t>遥</a:t>
            </a:r>
            <a:r>
              <a:rPr lang="zh-CN" altLang="en-US" dirty="0" smtClean="0"/>
              <a:t>远的地方、遥远的太空、遥远的国家、遥远的城市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指时间长：遥远的未来、遥远的过去</a:t>
            </a:r>
            <a:endParaRPr lang="en-US" altLang="zh-CN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母亲在</a:t>
            </a:r>
            <a:r>
              <a:rPr lang="zh-CN" altLang="en-US" sz="3500" b="1" dirty="0"/>
              <a:t>遥远</a:t>
            </a:r>
            <a:r>
              <a:rPr lang="zh-CN" altLang="en-US" dirty="0" smtClean="0"/>
              <a:t>的城市工作，我很</a:t>
            </a:r>
            <a:r>
              <a:rPr lang="zh-CN" altLang="en-US" dirty="0"/>
              <a:t>想念她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我希望</a:t>
            </a:r>
            <a:r>
              <a:rPr lang="zh-CN" altLang="en-US" sz="3500" b="1" dirty="0"/>
              <a:t>遥远</a:t>
            </a:r>
            <a:r>
              <a:rPr lang="zh-CN" altLang="en-US" dirty="0" smtClean="0"/>
              <a:t>的未来我们会幸福。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9702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有限 </a:t>
            </a:r>
            <a:r>
              <a:rPr lang="en-US" altLang="zh-TW" dirty="0" err="1" smtClean="0"/>
              <a:t>yǒuxiàn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 smtClean="0"/>
              <a:t>解释</a:t>
            </a:r>
            <a:endParaRPr lang="en-US" altLang="zh-TW" dirty="0" smtClean="0"/>
          </a:p>
          <a:p>
            <a:pPr marL="514350" indent="-514350">
              <a:buAutoNum type="alphaLcPeriod"/>
            </a:pPr>
            <a:r>
              <a:rPr lang="zh-CN" altLang="en-US" dirty="0" smtClean="0"/>
              <a:t>数量不多，程度不高。</a:t>
            </a:r>
            <a:endParaRPr lang="en-US" altLang="zh-CN" dirty="0" smtClean="0"/>
          </a:p>
          <a:p>
            <a:pPr marL="514350" indent="-514350">
              <a:buAutoNum type="alphaLcPeriod"/>
            </a:pPr>
            <a:endParaRPr lang="en-US" altLang="zh-TW" dirty="0"/>
          </a:p>
          <a:p>
            <a:pPr marL="514350" indent="-514350">
              <a:buAutoNum type="alphaLcPeriod"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dirty="0" smtClean="0"/>
              <a:t>例句：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人的生命是</a:t>
            </a:r>
            <a:r>
              <a:rPr lang="zh-CN" altLang="en-US" b="1" dirty="0"/>
              <a:t>有限</a:t>
            </a:r>
            <a:r>
              <a:rPr lang="zh-CN" altLang="en-US" dirty="0" smtClean="0"/>
              <a:t>的。</a:t>
            </a:r>
            <a:endParaRPr lang="en-US" altLang="zh-CN" dirty="0" smtClean="0"/>
          </a:p>
          <a:p>
            <a:pPr marL="514350" indent="-514350">
              <a:buAutoNum type="arabicPeriod"/>
            </a:pPr>
            <a:r>
              <a:rPr lang="zh-CN" altLang="en-US" dirty="0" smtClean="0"/>
              <a:t>因为时间</a:t>
            </a:r>
            <a:r>
              <a:rPr lang="zh-CN" altLang="en-US" b="1" dirty="0"/>
              <a:t>有限</a:t>
            </a:r>
            <a:r>
              <a:rPr lang="zh-CN" altLang="en-US" dirty="0" smtClean="0"/>
              <a:t>，我们必须要加快速度才能完成。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4816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2439</Words>
  <Application>Microsoft Office PowerPoint</Application>
  <PresentationFormat>如螢幕大小 (4:3)</PresentationFormat>
  <Paragraphs>305</Paragraphs>
  <Slides>47</Slides>
  <Notes>9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47</vt:i4>
      </vt:variant>
    </vt:vector>
  </HeadingPairs>
  <TitlesOfParts>
    <vt:vector size="48" baseType="lpstr">
      <vt:lpstr>Office 佈景主題</vt:lpstr>
      <vt:lpstr>Practical Chinese </vt:lpstr>
      <vt:lpstr>复习</vt:lpstr>
      <vt:lpstr>烦恼-苦恼</vt:lpstr>
      <vt:lpstr>生词</vt:lpstr>
      <vt:lpstr>小子 xiǎozi</vt:lpstr>
      <vt:lpstr>无论如何 wúlùnrúhé</vt:lpstr>
      <vt:lpstr>手心 shǒuxīn</vt:lpstr>
      <vt:lpstr>遥远 yáoyuǎn</vt:lpstr>
      <vt:lpstr>有限 yǒuxiàn</vt:lpstr>
      <vt:lpstr>忧郁 yōuyù</vt:lpstr>
      <vt:lpstr>独生女dúshēngnǚ</vt:lpstr>
      <vt:lpstr>浑浊húnzhuó</vt:lpstr>
      <vt:lpstr>表情 biǎoqíng</vt:lpstr>
      <vt:lpstr>半晌 bànshǎng</vt:lpstr>
      <vt:lpstr>开口 kāikǒu</vt:lpstr>
      <vt:lpstr>孝敬 xiàojìng</vt:lpstr>
      <vt:lpstr>邮筒 yóutǒng</vt:lpstr>
      <vt:lpstr>荒诞 huāngdàn</vt:lpstr>
      <vt:lpstr>假如 jiǎrú</vt:lpstr>
      <vt:lpstr>嘲笑 cháoxiào</vt:lpstr>
      <vt:lpstr>孝心 xiàoxīn</vt:lpstr>
      <vt:lpstr>PowerPoint 簡報</vt:lpstr>
      <vt:lpstr>PowerPoint 簡報</vt:lpstr>
      <vt:lpstr>练一练</vt:lpstr>
      <vt:lpstr>练一练</vt:lpstr>
      <vt:lpstr>忧郁-忧愁</vt:lpstr>
      <vt:lpstr>PowerPoint 簡報</vt:lpstr>
      <vt:lpstr>PowerPoint 簡報</vt:lpstr>
      <vt:lpstr>PowerPoint 簡報</vt:lpstr>
      <vt:lpstr>练习</vt:lpstr>
      <vt:lpstr>嘲笑-讥笑</vt:lpstr>
      <vt:lpstr>PowerPoint 簡報</vt:lpstr>
      <vt:lpstr>PowerPoint 簡報</vt:lpstr>
      <vt:lpstr>PowerPoint 簡報</vt:lpstr>
      <vt:lpstr>练一练</vt:lpstr>
      <vt:lpstr>课文</vt:lpstr>
      <vt:lpstr>PowerPoint 簡報</vt:lpstr>
      <vt:lpstr>PowerPoint 簡報</vt:lpstr>
      <vt:lpstr>说一说</vt:lpstr>
      <vt:lpstr>PowerPoint 簡報</vt:lpstr>
      <vt:lpstr>语言点</vt:lpstr>
      <vt:lpstr>女大不中留</vt:lpstr>
      <vt:lpstr>练习 中听/中用/中看/不中用/中看不中吃/中看不中穿 </vt:lpstr>
      <vt:lpstr>一副烦恼忧愁的样子</vt:lpstr>
      <vt:lpstr>练习 一副眼镜/一副对联/一副手套/一副象棋/一副笑脸/一副冷面孔/一副严肃的表情/一副神秘的样子 </vt:lpstr>
      <vt:lpstr>回想-课文</vt:lpstr>
      <vt:lpstr>作业 p14-21，请印下来写，下次上课检查。 （思考与讨论、谈一谈不用写，但是请先看一看、想一想，上课时会讨论）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Chinese</dc:title>
  <dc:creator>ASUS</dc:creator>
  <cp:lastModifiedBy>ASUS</cp:lastModifiedBy>
  <cp:revision>131</cp:revision>
  <dcterms:created xsi:type="dcterms:W3CDTF">2018-09-29T06:39:21Z</dcterms:created>
  <dcterms:modified xsi:type="dcterms:W3CDTF">2018-10-08T20:16:39Z</dcterms:modified>
</cp:coreProperties>
</file>